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7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8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9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20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44.xml" ContentType="application/vnd.openxmlformats-officedocument.presentationml.tags+xml"/>
  <Override PartName="/ppt/notesSlides/notesSlide49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50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51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52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53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54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55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56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57.xml" ContentType="application/vnd.openxmlformats-officedocument.presentationml.notesSlide+xml"/>
  <Override PartName="/ppt/tags/tag83.xml" ContentType="application/vnd.openxmlformats-officedocument.presentationml.tags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461" r:id="rId2"/>
    <p:sldId id="916" r:id="rId3"/>
    <p:sldId id="915" r:id="rId4"/>
    <p:sldId id="530" r:id="rId5"/>
    <p:sldId id="892" r:id="rId6"/>
    <p:sldId id="532" r:id="rId7"/>
    <p:sldId id="748" r:id="rId8"/>
    <p:sldId id="679" r:id="rId9"/>
    <p:sldId id="680" r:id="rId10"/>
    <p:sldId id="586" r:id="rId11"/>
    <p:sldId id="932" r:id="rId12"/>
    <p:sldId id="933" r:id="rId13"/>
    <p:sldId id="759" r:id="rId14"/>
    <p:sldId id="760" r:id="rId15"/>
    <p:sldId id="761" r:id="rId16"/>
    <p:sldId id="767" r:id="rId17"/>
    <p:sldId id="762" r:id="rId18"/>
    <p:sldId id="764" r:id="rId19"/>
    <p:sldId id="765" r:id="rId20"/>
    <p:sldId id="766" r:id="rId21"/>
    <p:sldId id="758" r:id="rId22"/>
    <p:sldId id="1001" r:id="rId23"/>
    <p:sldId id="1000" r:id="rId24"/>
    <p:sldId id="987" r:id="rId25"/>
    <p:sldId id="988" r:id="rId26"/>
    <p:sldId id="900" r:id="rId27"/>
    <p:sldId id="976" r:id="rId28"/>
    <p:sldId id="1011" r:id="rId29"/>
    <p:sldId id="918" r:id="rId30"/>
    <p:sldId id="701" r:id="rId31"/>
    <p:sldId id="981" r:id="rId32"/>
    <p:sldId id="763" r:id="rId33"/>
    <p:sldId id="753" r:id="rId34"/>
    <p:sldId id="980" r:id="rId35"/>
    <p:sldId id="979" r:id="rId36"/>
    <p:sldId id="978" r:id="rId37"/>
    <p:sldId id="689" r:id="rId38"/>
    <p:sldId id="707" r:id="rId39"/>
    <p:sldId id="982" r:id="rId40"/>
    <p:sldId id="617" r:id="rId41"/>
    <p:sldId id="618" r:id="rId42"/>
    <p:sldId id="985" r:id="rId43"/>
    <p:sldId id="984" r:id="rId44"/>
    <p:sldId id="983" r:id="rId45"/>
    <p:sldId id="619" r:id="rId46"/>
    <p:sldId id="924" r:id="rId47"/>
    <p:sldId id="994" r:id="rId48"/>
    <p:sldId id="628" r:id="rId49"/>
    <p:sldId id="725" r:id="rId50"/>
    <p:sldId id="752" r:id="rId51"/>
    <p:sldId id="727" r:id="rId52"/>
    <p:sldId id="890" r:id="rId53"/>
    <p:sldId id="730" r:id="rId54"/>
    <p:sldId id="729" r:id="rId55"/>
    <p:sldId id="726" r:id="rId56"/>
    <p:sldId id="862" r:id="rId57"/>
    <p:sldId id="863" r:id="rId58"/>
    <p:sldId id="728" r:id="rId59"/>
    <p:sldId id="638" r:id="rId60"/>
    <p:sldId id="1008" r:id="rId61"/>
    <p:sldId id="1010" r:id="rId62"/>
    <p:sldId id="1009" r:id="rId63"/>
    <p:sldId id="1002" r:id="rId64"/>
  </p:sldIdLst>
  <p:sldSz cx="9144000" cy="6858000" type="screen4x3"/>
  <p:notesSz cx="6858000" cy="9144000"/>
  <p:custDataLst>
    <p:tags r:id="rId67"/>
  </p:custDataLst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16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8" clrIdx="0"/>
  <p:cmAuthor id="1" name="Pelt, R.F.P. van" initials="PRv" lastIdx="2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  <a:srgbClr val="385D8A"/>
    <a:srgbClr val="4A7EBC"/>
    <a:srgbClr val="4A7EBB"/>
    <a:srgbClr val="497EBB"/>
    <a:srgbClr val="0000FF"/>
    <a:srgbClr val="AAAAAA"/>
    <a:srgbClr val="C1C1C1"/>
    <a:srgbClr val="FF66FF"/>
    <a:srgbClr val="12D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96" autoAdjust="0"/>
    <p:restoredTop sz="86152" autoAdjust="0"/>
  </p:normalViewPr>
  <p:slideViewPr>
    <p:cSldViewPr>
      <p:cViewPr varScale="1">
        <p:scale>
          <a:sx n="116" d="100"/>
          <a:sy n="116" d="100"/>
        </p:scale>
        <p:origin x="1968" y="192"/>
      </p:cViewPr>
      <p:guideLst>
        <p:guide orient="horz" pos="1616"/>
        <p:guide pos="285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3EF08D-0D3A-48ED-A57B-578C68E997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7A996-668C-4BC5-BC53-C5C3D97D41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4EDCA-3DE9-406A-A295-CAC4DEC2C958}" type="datetimeFigureOut">
              <a:rPr lang="it-IT" smtClean="0"/>
              <a:t>25/11/19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E93894-DE48-4975-8F4E-417E6028EC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4DB3FB-A651-4F99-8594-F416FDED01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99777-66BA-4EE9-85B2-1A571D67CA25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30558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91D0746-5083-433B-93F4-ABA6BAFC4A6D}" type="datetimeFigureOut">
              <a:rPr lang="nl-NL"/>
              <a:pPr>
                <a:defRPr/>
              </a:pPr>
              <a:t>25-11-19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NL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1B8B6F4-EAC6-43AB-8A3A-EB4AB1742A83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2884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0159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8010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69507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l-NL" dirty="0"/>
              <a:t>-</a:t>
            </a:r>
            <a:r>
              <a:rPr lang="nl-NL" dirty="0" err="1"/>
              <a:t>Why</a:t>
            </a:r>
            <a:r>
              <a:rPr lang="nl-NL" dirty="0"/>
              <a:t> SE(2)?</a:t>
            </a:r>
          </a:p>
          <a:p>
            <a:pPr>
              <a:defRPr/>
            </a:pPr>
            <a:r>
              <a:rPr lang="nl-NL" dirty="0"/>
              <a:t>	-It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natural</a:t>
            </a:r>
            <a:r>
              <a:rPr lang="nl-NL" dirty="0"/>
              <a:t> </a:t>
            </a:r>
            <a:r>
              <a:rPr lang="nl-NL" dirty="0" err="1"/>
              <a:t>geometry</a:t>
            </a:r>
            <a:r>
              <a:rPr lang="nl-NL" dirty="0"/>
              <a:t> </a:t>
            </a:r>
            <a:r>
              <a:rPr lang="nl-NL" dirty="0" err="1"/>
              <a:t>induced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Gabor </a:t>
            </a:r>
            <a:r>
              <a:rPr lang="nl-NL" dirty="0" err="1"/>
              <a:t>functions-receptive</a:t>
            </a:r>
            <a:r>
              <a:rPr lang="nl-NL" dirty="0"/>
              <a:t> </a:t>
            </a:r>
            <a:r>
              <a:rPr lang="nl-NL" dirty="0" err="1"/>
              <a:t>profiles</a:t>
            </a:r>
            <a:r>
              <a:rPr lang="nl-NL" dirty="0"/>
              <a:t>.</a:t>
            </a:r>
          </a:p>
          <a:p>
            <a:pPr>
              <a:defRPr/>
            </a:pPr>
            <a:r>
              <a:rPr lang="nl-NL" dirty="0"/>
              <a:t>-We do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choose</a:t>
            </a:r>
            <a:r>
              <a:rPr lang="nl-NL" dirty="0"/>
              <a:t> a </a:t>
            </a:r>
            <a:r>
              <a:rPr lang="nl-NL" dirty="0" err="1"/>
              <a:t>suitable</a:t>
            </a:r>
            <a:r>
              <a:rPr lang="nl-NL" dirty="0"/>
              <a:t> </a:t>
            </a:r>
            <a:r>
              <a:rPr lang="nl-NL" dirty="0" err="1"/>
              <a:t>geometry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assign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geometry</a:t>
            </a:r>
            <a:r>
              <a:rPr lang="nl-NL" dirty="0"/>
              <a:t> as a proper </a:t>
            </a:r>
            <a:r>
              <a:rPr lang="nl-NL" dirty="0" err="1"/>
              <a:t>framework</a:t>
            </a:r>
            <a:r>
              <a:rPr lang="nl-NL" dirty="0"/>
              <a:t> but WE DERIVE THE GEOMETRY STARTING FROM THE FIRST STEP OF VISUAL PERCEPTION: RECEPTIVE PROFILES.</a:t>
            </a:r>
          </a:p>
          <a:p>
            <a:pPr>
              <a:defRPr/>
            </a:pPr>
            <a:r>
              <a:rPr lang="nl-NL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631908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1F4C0CC-BBCA-40DF-9FD5-532D44193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93357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4384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4479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6871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4366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0970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1C265847-694F-3B4F-BC1B-D7999E3DF7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87113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138839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11529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135543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l-NL" dirty="0"/>
              <a:t>-Following the model of Citti-Sarti, we provide an extension of the model, which is selective to only orientation.</a:t>
            </a:r>
          </a:p>
          <a:p>
            <a:pPr>
              <a:defRPr/>
            </a:pPr>
            <a:r>
              <a:rPr lang="nl-NL" dirty="0"/>
              <a:t>-Now the we extend the model of Citti-Sarti in such a way that we can model not only orientation selectivity but also frequency selectivity of simple cells with their shifted phase behavior.</a:t>
            </a:r>
          </a:p>
          <a:p>
            <a:pPr>
              <a:defRPr/>
            </a:pPr>
            <a:r>
              <a:rPr lang="nl-NL" dirty="0"/>
              <a:t>-Now in addition to the spatial variables x,y, orientation variable \theta, we have the frequency variable \omega and the phase variable \phi. Therefore now we are in a 5-dim space and we will see that it is associtaed to a 5-dim sR-geometry which contains SE(2), the sR-geometry of the Citti-Sarti model at each frequency-phase pair.</a:t>
            </a:r>
          </a:p>
          <a:p>
            <a:pPr>
              <a:defRPr/>
            </a:pPr>
            <a:r>
              <a:rPr lang="nl-NL" dirty="0"/>
              <a:t>-We take the advantage of the versatility of the Gabor functions and introducing the frequency and phase variables in the Gabor functions we find our receptive field model.</a:t>
            </a:r>
          </a:p>
          <a:p>
            <a:pPr>
              <a:defRPr/>
            </a:pPr>
            <a:r>
              <a:rPr lang="nl-NL" dirty="0"/>
              <a:t>-Note that a one form follows directly from the generalized Gabor function.</a:t>
            </a:r>
          </a:p>
          <a:p>
            <a:pPr>
              <a:defRPr/>
            </a:pPr>
            <a:r>
              <a:rPr lang="nl-NL" dirty="0"/>
              <a:t>-This is the main instrument which renders the orientation-frequency selective behavior of simple cells with shifted phases.</a:t>
            </a:r>
          </a:p>
        </p:txBody>
      </p:sp>
    </p:spTree>
    <p:extLst>
      <p:ext uri="{BB962C8B-B14F-4D97-AF65-F5344CB8AC3E}">
        <p14:creationId xmlns:p14="http://schemas.microsoft.com/office/powerpoint/2010/main" val="42146568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l-NL" dirty="0"/>
              <a:t>-Following the model of Citti-Sarti, we provide an extension of the model, which is selective to only orientation.</a:t>
            </a:r>
          </a:p>
          <a:p>
            <a:pPr>
              <a:defRPr/>
            </a:pPr>
            <a:r>
              <a:rPr lang="nl-NL" dirty="0"/>
              <a:t>-Now the we extend the model of Citti-Sarti in such a way that we can model not only orientation selectivity but also frequency selectivity of simple cells with their shifted phase behavior.</a:t>
            </a:r>
          </a:p>
          <a:p>
            <a:pPr>
              <a:defRPr/>
            </a:pPr>
            <a:r>
              <a:rPr lang="nl-NL" dirty="0"/>
              <a:t>-Now in addition to the spatial variables x,y, orientation variable \theta, we have the frequency variable \omega and the phase variable \phi. Therefore now we are in a 5-dim space and we will see that it is associtaed to a 5-dim sR-geometry which contains SE(2), the sR-geometry of the Citti-Sarti model at each frequency-phase pair.</a:t>
            </a:r>
          </a:p>
          <a:p>
            <a:pPr>
              <a:defRPr/>
            </a:pPr>
            <a:r>
              <a:rPr lang="nl-NL" dirty="0"/>
              <a:t>-We take the advantage of the versatility of the Gabor functions and introducing the frequency and phase variables in the Gabor functions we find our receptive field model.</a:t>
            </a:r>
          </a:p>
          <a:p>
            <a:pPr>
              <a:defRPr/>
            </a:pPr>
            <a:r>
              <a:rPr lang="nl-NL" dirty="0"/>
              <a:t>-Note that a one form follows directly from the generalized Gabor function.</a:t>
            </a:r>
          </a:p>
          <a:p>
            <a:pPr>
              <a:defRPr/>
            </a:pPr>
            <a:r>
              <a:rPr lang="nl-NL" dirty="0"/>
              <a:t>-This is the main instrument which renders the orientation-frequency selective behavior of simple cells with shifted phases.</a:t>
            </a:r>
          </a:p>
        </p:txBody>
      </p:sp>
    </p:spTree>
    <p:extLst>
      <p:ext uri="{BB962C8B-B14F-4D97-AF65-F5344CB8AC3E}">
        <p14:creationId xmlns:p14="http://schemas.microsoft.com/office/powerpoint/2010/main" val="4857877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l-NL" dirty="0"/>
              <a:t>-Following the model of Citti-Sarti, we provide an extension of the model, which is selective to only orientation.</a:t>
            </a:r>
          </a:p>
          <a:p>
            <a:pPr>
              <a:defRPr/>
            </a:pPr>
            <a:r>
              <a:rPr lang="nl-NL" dirty="0"/>
              <a:t>-Now the we extend the model of Citti-Sarti in such a way that we can model not only orientation selectivity but also frequency selectivity of simple cells with their shifted phase behavior.</a:t>
            </a:r>
          </a:p>
          <a:p>
            <a:pPr>
              <a:defRPr/>
            </a:pPr>
            <a:r>
              <a:rPr lang="nl-NL" dirty="0"/>
              <a:t>-Now in addition to the spatial variables x,y, orientation variable \theta, we have the frequency variable \omega and the phase variable \phi. Therefore now we are in a 5-dim space and we will see that it is associtaed to a 5-dim sR-geometry which contains SE(2), the sR-geometry of the Citti-Sarti model at each frequency-phase pair.</a:t>
            </a:r>
          </a:p>
          <a:p>
            <a:pPr>
              <a:defRPr/>
            </a:pPr>
            <a:r>
              <a:rPr lang="nl-NL" dirty="0"/>
              <a:t>-We take the advantage of the versatility of the Gabor functions and introducing the frequency and phase variables in the Gabor functions we find our receptive field model.</a:t>
            </a:r>
          </a:p>
          <a:p>
            <a:pPr>
              <a:defRPr/>
            </a:pPr>
            <a:r>
              <a:rPr lang="nl-NL" dirty="0"/>
              <a:t>-Note that a one form follows directly from the generalized Gabor function.</a:t>
            </a:r>
          </a:p>
          <a:p>
            <a:pPr>
              <a:defRPr/>
            </a:pPr>
            <a:r>
              <a:rPr lang="nl-NL" dirty="0"/>
              <a:t>-This is the main instrument which renders the orientation-frequency selective behavior of simple cells with shifted phases.</a:t>
            </a:r>
          </a:p>
        </p:txBody>
      </p:sp>
    </p:spTree>
    <p:extLst>
      <p:ext uri="{BB962C8B-B14F-4D97-AF65-F5344CB8AC3E}">
        <p14:creationId xmlns:p14="http://schemas.microsoft.com/office/powerpoint/2010/main" val="18587261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l-NL" dirty="0"/>
              <a:t>-Following the model of Citti-Sarti, we provide an extension of the model, which is selective to only orientation.</a:t>
            </a:r>
          </a:p>
          <a:p>
            <a:pPr>
              <a:defRPr/>
            </a:pPr>
            <a:r>
              <a:rPr lang="nl-NL" dirty="0"/>
              <a:t>-Now the we extend the model of Citti-Sarti in such a way that we can model not only orientation selectivity but also frequency selectivity of simple cells with their shifted phase behavior.</a:t>
            </a:r>
          </a:p>
          <a:p>
            <a:pPr>
              <a:defRPr/>
            </a:pPr>
            <a:r>
              <a:rPr lang="nl-NL" dirty="0"/>
              <a:t>-Now in addition to the spatial variables x,y, orientation variable \theta, we have the frequency variable \omega and the phase variable \phi. Therefore now we are in a 5-dim space and we will see that it is associtaed to a 5-dim sR-geometry which contains SE(2), the sR-geometry of the Citti-Sarti model at each frequency-phase pair.</a:t>
            </a:r>
          </a:p>
          <a:p>
            <a:pPr>
              <a:defRPr/>
            </a:pPr>
            <a:r>
              <a:rPr lang="nl-NL" dirty="0"/>
              <a:t>-We take the advantage of the versatility of the Gabor functions and introducing the frequency and phase variables in the Gabor functions we find our receptive field model.</a:t>
            </a:r>
          </a:p>
          <a:p>
            <a:pPr>
              <a:defRPr/>
            </a:pPr>
            <a:r>
              <a:rPr lang="nl-NL" dirty="0"/>
              <a:t>-Note that a one form follows directly from the generalized Gabor function.</a:t>
            </a:r>
          </a:p>
          <a:p>
            <a:pPr>
              <a:defRPr/>
            </a:pPr>
            <a:r>
              <a:rPr lang="nl-NL" dirty="0"/>
              <a:t>-This is the main instrument which renders the orientation-frequency selective behavior of simple cells with shifted phases.</a:t>
            </a:r>
          </a:p>
        </p:txBody>
      </p:sp>
    </p:spTree>
    <p:extLst>
      <p:ext uri="{BB962C8B-B14F-4D97-AF65-F5344CB8AC3E}">
        <p14:creationId xmlns:p14="http://schemas.microsoft.com/office/powerpoint/2010/main" val="24488583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l-NL" dirty="0"/>
              <a:t>-Following the model of Citti-Sarti, we provide an extension of the model, which is selective to only orientation.</a:t>
            </a:r>
          </a:p>
          <a:p>
            <a:pPr>
              <a:defRPr/>
            </a:pPr>
            <a:r>
              <a:rPr lang="nl-NL" dirty="0"/>
              <a:t>-Now the we extend the model of Citti-Sarti in such a way that we can model not only orientation selectivity but also frequency selectivity of simple cells with their shifted phase behavior.</a:t>
            </a:r>
          </a:p>
          <a:p>
            <a:pPr>
              <a:defRPr/>
            </a:pPr>
            <a:r>
              <a:rPr lang="nl-NL" dirty="0"/>
              <a:t>-Now in addition to the spatial variables x,y, orientation variable \theta, we have the frequency variable \omega and the phase variable \phi. Therefore now we are in a 5-dim space and we will see that it is associtaed to a 5-dim sR-geometry which contains SE(2), the sR-geometry of the Citti-Sarti model at each frequency-phase pair.</a:t>
            </a:r>
          </a:p>
          <a:p>
            <a:pPr>
              <a:defRPr/>
            </a:pPr>
            <a:r>
              <a:rPr lang="nl-NL" dirty="0"/>
              <a:t>-We take the advantage of the versatility of the Gabor functions and introducing the frequency and phase variables in the Gabor functions we find our receptive field model.</a:t>
            </a:r>
          </a:p>
          <a:p>
            <a:pPr>
              <a:defRPr/>
            </a:pPr>
            <a:r>
              <a:rPr lang="nl-NL" dirty="0"/>
              <a:t>-Note that a one form follows directly from the generalized Gabor function.</a:t>
            </a:r>
          </a:p>
          <a:p>
            <a:pPr>
              <a:defRPr/>
            </a:pPr>
            <a:r>
              <a:rPr lang="nl-NL" dirty="0"/>
              <a:t>-This is the main instrument which renders the orientation-frequency selective behavior of simple cells with shifted phases.</a:t>
            </a:r>
          </a:p>
        </p:txBody>
      </p:sp>
    </p:spTree>
    <p:extLst>
      <p:ext uri="{BB962C8B-B14F-4D97-AF65-F5344CB8AC3E}">
        <p14:creationId xmlns:p14="http://schemas.microsoft.com/office/powerpoint/2010/main" val="37519930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l-NL" dirty="0"/>
              <a:t>-Following the model of Citti-Sarti, we provide an extension of the model, which is selective to only orientation.</a:t>
            </a:r>
          </a:p>
          <a:p>
            <a:pPr>
              <a:defRPr/>
            </a:pPr>
            <a:r>
              <a:rPr lang="nl-NL" dirty="0"/>
              <a:t>-Now the we extend the model of Citti-Sarti in such a way that we can model not only orientation selectivity but also frequency selectivity of simple cells with their shifted phase behavior.</a:t>
            </a:r>
          </a:p>
          <a:p>
            <a:pPr>
              <a:defRPr/>
            </a:pPr>
            <a:r>
              <a:rPr lang="nl-NL" dirty="0"/>
              <a:t>-Now in addition to the spatial variables x,y, orientation variable \theta, we have the frequency variable \omega and the phase variable \phi. Therefore now we are in a 5-dim space and we will see that it is associtaed to a 5-dim sR-geometry which contains SE(2), the sR-geometry of the Citti-Sarti model at each frequency-phase pair.</a:t>
            </a:r>
          </a:p>
          <a:p>
            <a:pPr>
              <a:defRPr/>
            </a:pPr>
            <a:r>
              <a:rPr lang="nl-NL" dirty="0"/>
              <a:t>-We take the advantage of the versatility of the Gabor functions and introducing the frequency and phase variables in the Gabor functions we find our receptive field model.</a:t>
            </a:r>
          </a:p>
          <a:p>
            <a:pPr>
              <a:defRPr/>
            </a:pPr>
            <a:r>
              <a:rPr lang="nl-NL" dirty="0"/>
              <a:t>-Note that a one form follows directly from the generalized Gabor function.</a:t>
            </a:r>
          </a:p>
          <a:p>
            <a:pPr>
              <a:defRPr/>
            </a:pPr>
            <a:r>
              <a:rPr lang="nl-NL" dirty="0"/>
              <a:t>-This is the main instrument which renders the orientation-frequency selective behavior of simple cells with shifted phases.</a:t>
            </a:r>
          </a:p>
        </p:txBody>
      </p:sp>
    </p:spTree>
    <p:extLst>
      <p:ext uri="{BB962C8B-B14F-4D97-AF65-F5344CB8AC3E}">
        <p14:creationId xmlns:p14="http://schemas.microsoft.com/office/powerpoint/2010/main" val="40485696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l-NL" dirty="0"/>
              <a:t>-Following the model of Citti-Sarti, we provide an extension of the model, which is selective to only orientation.</a:t>
            </a:r>
          </a:p>
          <a:p>
            <a:pPr>
              <a:defRPr/>
            </a:pPr>
            <a:r>
              <a:rPr lang="nl-NL" dirty="0"/>
              <a:t>-Now the we extend the model of Citti-Sarti in such a way that we can model not only orientation selectivity but also frequency selectivity of simple cells with their shifted phase behavior.</a:t>
            </a:r>
          </a:p>
          <a:p>
            <a:pPr>
              <a:defRPr/>
            </a:pPr>
            <a:r>
              <a:rPr lang="nl-NL" dirty="0"/>
              <a:t>-Now in addition to the spatial variables x,y, orientation variable \theta, we have the frequency variable \omega and the phase variable \phi. Therefore now we are in a 5-dim space and we will see that it is associtaed to a 5-dim sR-geometry which contains SE(2), the sR-geometry of the Citti-Sarti model at each frequency-phase pair.</a:t>
            </a:r>
          </a:p>
          <a:p>
            <a:pPr>
              <a:defRPr/>
            </a:pPr>
            <a:r>
              <a:rPr lang="nl-NL" dirty="0"/>
              <a:t>-We take the advantage of the versatility of the Gabor functions and introducing the frequency and phase variables in the Gabor functions we find our receptive field model.</a:t>
            </a:r>
          </a:p>
          <a:p>
            <a:pPr>
              <a:defRPr/>
            </a:pPr>
            <a:r>
              <a:rPr lang="nl-NL" dirty="0"/>
              <a:t>-Note that a one form follows directly from the generalized Gabor function.</a:t>
            </a:r>
          </a:p>
          <a:p>
            <a:pPr>
              <a:defRPr/>
            </a:pPr>
            <a:r>
              <a:rPr lang="nl-NL" dirty="0"/>
              <a:t>-This is the main instrument which renders the orientation-frequency selective behavior of simple cells with shifted phases.</a:t>
            </a:r>
          </a:p>
        </p:txBody>
      </p:sp>
    </p:spTree>
    <p:extLst>
      <p:ext uri="{BB962C8B-B14F-4D97-AF65-F5344CB8AC3E}">
        <p14:creationId xmlns:p14="http://schemas.microsoft.com/office/powerpoint/2010/main" val="33174354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l-NL" dirty="0"/>
              <a:t>-Following the model of Citti-Sarti, we provide an extension of the model, which is selective to only orientation.</a:t>
            </a:r>
          </a:p>
          <a:p>
            <a:pPr>
              <a:defRPr/>
            </a:pPr>
            <a:r>
              <a:rPr lang="nl-NL" dirty="0"/>
              <a:t>-Now the we extend the model of Citti-Sarti in such a way that we can model not only orientation selectivity but also frequency selectivity of simple cells with their shifted phase behavior.</a:t>
            </a:r>
          </a:p>
          <a:p>
            <a:pPr>
              <a:defRPr/>
            </a:pPr>
            <a:r>
              <a:rPr lang="nl-NL" dirty="0"/>
              <a:t>-Now in addition to the spatial variables x,y, orientation variable \theta, we have the frequency variable \omega and the phase variable \phi. Therefore now we are in a 5-dim space and we will see that it is associtaed to a 5-dim sR-geometry which contains SE(2), the sR-geometry of the Citti-Sarti model at each frequency-phase pair.</a:t>
            </a:r>
          </a:p>
          <a:p>
            <a:pPr>
              <a:defRPr/>
            </a:pPr>
            <a:r>
              <a:rPr lang="nl-NL" dirty="0"/>
              <a:t>-We take the advantage of the versatility of the Gabor functions and introducing the frequency and phase variables in the Gabor functions we find our receptive field model.</a:t>
            </a:r>
          </a:p>
          <a:p>
            <a:pPr>
              <a:defRPr/>
            </a:pPr>
            <a:r>
              <a:rPr lang="nl-NL" dirty="0"/>
              <a:t>-Note that a one form follows directly from the generalized Gabor function.</a:t>
            </a:r>
          </a:p>
          <a:p>
            <a:pPr>
              <a:defRPr/>
            </a:pPr>
            <a:r>
              <a:rPr lang="nl-NL" dirty="0"/>
              <a:t>-This is the main instrument which renders the orientation-frequency selective behavior of simple cells with shifted phases.</a:t>
            </a:r>
          </a:p>
        </p:txBody>
      </p:sp>
    </p:spTree>
    <p:extLst>
      <p:ext uri="{BB962C8B-B14F-4D97-AF65-F5344CB8AC3E}">
        <p14:creationId xmlns:p14="http://schemas.microsoft.com/office/powerpoint/2010/main" val="2816686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l-NL" dirty="0"/>
              <a:t>-Following the model of Citti-Sarti, we provide an extension of the model, which is selective to only orientation.</a:t>
            </a:r>
          </a:p>
          <a:p>
            <a:pPr>
              <a:defRPr/>
            </a:pPr>
            <a:r>
              <a:rPr lang="nl-NL" dirty="0"/>
              <a:t>-Now the we extend the model of Citti-Sarti in such a way that we can model not only orientation selectivity but also frequency selectivity of simple cells with their shifted phase behavior.</a:t>
            </a:r>
          </a:p>
          <a:p>
            <a:pPr>
              <a:defRPr/>
            </a:pPr>
            <a:r>
              <a:rPr lang="nl-NL" dirty="0"/>
              <a:t>-Now in addition to the spatial variables x,y, orientation variable \theta, we have the frequency variable \omega and the phase variable \phi. Therefore now we are in a 5-dim space and we will see that it is associtaed to a 5-dim sR-geometry which contains SE(2), the sR-geometry of the Citti-Sarti model at each frequency-phase pair.</a:t>
            </a:r>
          </a:p>
          <a:p>
            <a:pPr>
              <a:defRPr/>
            </a:pPr>
            <a:r>
              <a:rPr lang="nl-NL" dirty="0"/>
              <a:t>-We take the advantage of the versatility of the Gabor functions and introducing the frequency and phase variables in the Gabor functions we find our receptive field model.</a:t>
            </a:r>
          </a:p>
          <a:p>
            <a:pPr>
              <a:defRPr/>
            </a:pPr>
            <a:r>
              <a:rPr lang="nl-NL" dirty="0"/>
              <a:t>-Note that a one form follows directly from the generalized Gabor function.</a:t>
            </a:r>
          </a:p>
          <a:p>
            <a:pPr>
              <a:defRPr/>
            </a:pPr>
            <a:r>
              <a:rPr lang="nl-NL" dirty="0"/>
              <a:t>-This is the main instrument which renders the orientation-frequency selective behavior of simple cells with shifted phases.</a:t>
            </a:r>
          </a:p>
        </p:txBody>
      </p:sp>
    </p:spTree>
    <p:extLst>
      <p:ext uri="{BB962C8B-B14F-4D97-AF65-F5344CB8AC3E}">
        <p14:creationId xmlns:p14="http://schemas.microsoft.com/office/powerpoint/2010/main" val="6129649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l-NL" dirty="0"/>
              <a:t>-Note that the generators are non-commutative.</a:t>
            </a:r>
          </a:p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1819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nl-NL" dirty="0"/>
              <a:t>-THANKS TO THE ORIENTATION WE DISTINGUISH</a:t>
            </a:r>
          </a:p>
          <a:p>
            <a:pPr eaLnBrk="1" hangingPunct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291548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l-NL" dirty="0"/>
              <a:t>-Note that the generators are non-commutative.</a:t>
            </a:r>
          </a:p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6701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l-NL" dirty="0"/>
              <a:t>-Thanks to non-commutativity Hormander condition is satisfied and the connectivity in the whole space is guaranteed.</a:t>
            </a:r>
          </a:p>
        </p:txBody>
      </p:sp>
    </p:spTree>
    <p:extLst>
      <p:ext uri="{BB962C8B-B14F-4D97-AF65-F5344CB8AC3E}">
        <p14:creationId xmlns:p14="http://schemas.microsoft.com/office/powerpoint/2010/main" val="20567616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l-NL" dirty="0"/>
              <a:t>-Now we have the manifold M</a:t>
            </a:r>
          </a:p>
          <a:p>
            <a:pPr>
              <a:defRPr/>
            </a:pPr>
            <a:r>
              <a:rPr lang="nl-NL" dirty="0"/>
              <a:t>-The horizontal distribution, the kernel of the one form \lambda</a:t>
            </a:r>
          </a:p>
          <a:p>
            <a:pPr>
              <a:defRPr/>
            </a:pPr>
            <a:r>
              <a:rPr lang="nl-NL" dirty="0"/>
              <a:t>-The horizontal distribution induces the corresponding metric tensor g, where \chi represents the co-vectors of the horizontal vector fields.</a:t>
            </a:r>
          </a:p>
          <a:p>
            <a:pPr>
              <a:defRPr/>
            </a:pPr>
            <a:r>
              <a:rPr lang="nl-NL" dirty="0"/>
              <a:t>-Finally we can recognize our model as the sub-Riemannia structure, given as the following triple here.</a:t>
            </a:r>
          </a:p>
          <a:p>
            <a:pPr>
              <a:defRPr/>
            </a:pPr>
            <a:r>
              <a:rPr lang="nl-NL" dirty="0"/>
              <a:t>-Note that by exploiting the geometry arising from this model we can perform different image processing applications, which employ for example mean curvature flow, or Laplace-Beltrami flow.</a:t>
            </a:r>
          </a:p>
          <a:p>
            <a:pPr>
              <a:defRPr/>
            </a:pPr>
            <a:r>
              <a:rPr lang="nl-NL" dirty="0"/>
              <a:t>-Those two flows are associated to each other.</a:t>
            </a:r>
          </a:p>
          <a:p>
            <a:pPr>
              <a:defRPr/>
            </a:pPr>
            <a:r>
              <a:rPr lang="nl-NL" dirty="0"/>
              <a:t>-At this point I would like to mention about the uniqueness issue of sub-Riemannian mean curvature flow solution.</a:t>
            </a:r>
          </a:p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70685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l-NL" dirty="0"/>
              <a:t>-Now we have the manifold M</a:t>
            </a:r>
          </a:p>
          <a:p>
            <a:pPr>
              <a:defRPr/>
            </a:pPr>
            <a:r>
              <a:rPr lang="nl-NL" dirty="0"/>
              <a:t>-The horizontal distribution, the kernel of the one form \lambda</a:t>
            </a:r>
          </a:p>
          <a:p>
            <a:pPr>
              <a:defRPr/>
            </a:pPr>
            <a:r>
              <a:rPr lang="nl-NL" dirty="0"/>
              <a:t>-The horizontal distribution induces the corresponding metric tensor g, where \chi represents the co-vectors of the horizontal vector fields.</a:t>
            </a:r>
          </a:p>
          <a:p>
            <a:pPr>
              <a:defRPr/>
            </a:pPr>
            <a:r>
              <a:rPr lang="nl-NL" dirty="0"/>
              <a:t>-Finally we can recognize our model as the sub-Riemannia structure, given as the following triple here.</a:t>
            </a:r>
          </a:p>
          <a:p>
            <a:pPr>
              <a:defRPr/>
            </a:pPr>
            <a:r>
              <a:rPr lang="nl-NL" dirty="0"/>
              <a:t>-Note that by exploiting the geometry arising from this model we can perform different image processing applications, which employ for example mean curvature flow, or Laplace-Beltrami flow.</a:t>
            </a:r>
          </a:p>
          <a:p>
            <a:pPr>
              <a:defRPr/>
            </a:pPr>
            <a:r>
              <a:rPr lang="nl-NL" dirty="0"/>
              <a:t>-Those two flows are associated to each other.</a:t>
            </a:r>
          </a:p>
          <a:p>
            <a:pPr>
              <a:defRPr/>
            </a:pPr>
            <a:r>
              <a:rPr lang="nl-NL" dirty="0"/>
              <a:t>-At this point I would like to mention about the uniqueness issue of sub-Riemannian mean curvature flow solution.</a:t>
            </a:r>
          </a:p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50169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l-NL" dirty="0"/>
              <a:t>-Now we have the manifold M</a:t>
            </a:r>
          </a:p>
          <a:p>
            <a:pPr>
              <a:defRPr/>
            </a:pPr>
            <a:r>
              <a:rPr lang="nl-NL" dirty="0"/>
              <a:t>-The horizontal distribution, the kernel of the one form \lambda</a:t>
            </a:r>
          </a:p>
          <a:p>
            <a:pPr>
              <a:defRPr/>
            </a:pPr>
            <a:r>
              <a:rPr lang="nl-NL" dirty="0"/>
              <a:t>-The horizontal distribution induces the corresponding metric tensor g, where \chi represents the co-vectors of the horizontal vector fields.</a:t>
            </a:r>
          </a:p>
          <a:p>
            <a:pPr>
              <a:defRPr/>
            </a:pPr>
            <a:r>
              <a:rPr lang="nl-NL" dirty="0"/>
              <a:t>-Finally we can recognize our model as the sub-Riemannia structure, given as the following triple here.</a:t>
            </a:r>
          </a:p>
          <a:p>
            <a:pPr>
              <a:defRPr/>
            </a:pPr>
            <a:r>
              <a:rPr lang="nl-NL" dirty="0"/>
              <a:t>-Note that by exploiting the geometry arising from this model we can perform different image processing applications, which employ for example mean curvature flow, or Laplace-Beltrami flow.</a:t>
            </a:r>
          </a:p>
          <a:p>
            <a:pPr>
              <a:defRPr/>
            </a:pPr>
            <a:r>
              <a:rPr lang="nl-NL" dirty="0"/>
              <a:t>-Those two flows are associated to each other.</a:t>
            </a:r>
          </a:p>
          <a:p>
            <a:pPr>
              <a:defRPr/>
            </a:pPr>
            <a:r>
              <a:rPr lang="nl-NL" dirty="0"/>
              <a:t>-At this point I would like to mention about the uniqueness issue of sub-Riemannian mean curvature flow solution.</a:t>
            </a:r>
          </a:p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47079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l-NL" dirty="0"/>
              <a:t>-Now we have the manifold M</a:t>
            </a:r>
          </a:p>
          <a:p>
            <a:pPr>
              <a:defRPr/>
            </a:pPr>
            <a:r>
              <a:rPr lang="nl-NL" dirty="0"/>
              <a:t>-The horizontal distribution, the kernel of the one form \lambda</a:t>
            </a:r>
          </a:p>
          <a:p>
            <a:pPr>
              <a:defRPr/>
            </a:pPr>
            <a:r>
              <a:rPr lang="nl-NL" dirty="0"/>
              <a:t>-The horizontal distribution induces the corresponding metric tensor g, where \chi represents the co-vectors of the horizontal vector fields.</a:t>
            </a:r>
          </a:p>
          <a:p>
            <a:pPr>
              <a:defRPr/>
            </a:pPr>
            <a:r>
              <a:rPr lang="nl-NL" dirty="0"/>
              <a:t>-Finally we can recognize our model as the sub-Riemannia structure, given as the following triple here.</a:t>
            </a:r>
          </a:p>
          <a:p>
            <a:pPr>
              <a:defRPr/>
            </a:pPr>
            <a:r>
              <a:rPr lang="nl-NL" dirty="0"/>
              <a:t>-Note that by exploiting the geometry arising from this model we can perform different image processing applications, which employ for example mean curvature flow, or Laplace-Beltrami flow.</a:t>
            </a:r>
          </a:p>
          <a:p>
            <a:pPr>
              <a:defRPr/>
            </a:pPr>
            <a:r>
              <a:rPr lang="nl-NL" dirty="0"/>
              <a:t>-Those two flows are associated to each other.</a:t>
            </a:r>
          </a:p>
          <a:p>
            <a:pPr>
              <a:defRPr/>
            </a:pPr>
            <a:r>
              <a:rPr lang="nl-NL" dirty="0"/>
              <a:t>-At this point I would like to mention about the uniqueness issue of sub-Riemannian mean curvature flow solution.</a:t>
            </a:r>
          </a:p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99133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88022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83526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71307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4987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-THANKS TO THE ORIENTATION WE DISTINGUISH</a:t>
            </a:r>
          </a:p>
          <a:p>
            <a:pPr eaLnBrk="1" hangingPunct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96930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l-NL" dirty="0"/>
              <a:t>-The algorithm starts with finding the simple cell output responses for the whole stimulus on the retinal plane. </a:t>
            </a:r>
          </a:p>
          <a:p>
            <a:pPr>
              <a:defRPr/>
            </a:pPr>
            <a:r>
              <a:rPr lang="nl-NL" dirty="0"/>
              <a:t>-It is found via the classical method of filtering the stimulus with rotated Gabor filter banks of each ferquency-phase pair.</a:t>
            </a:r>
          </a:p>
          <a:p>
            <a:pPr>
              <a:defRPr/>
            </a:pPr>
            <a:r>
              <a:rPr lang="nl-NL" dirty="0"/>
              <a:t>-Note that this transform induces the 5-dimensional sub-Riemannian space \mathcal{M}, that is output is defined on the 5-dim space.</a:t>
            </a:r>
          </a:p>
          <a:p>
            <a:pPr>
              <a:defRPr/>
            </a:pPr>
            <a:r>
              <a:rPr lang="nl-NL" dirty="0"/>
              <a:t>-Enhancement is achieved thanks to a Laplace-Beltrami evolution.</a:t>
            </a:r>
          </a:p>
          <a:p>
            <a:pPr>
              <a:defRPr/>
            </a:pPr>
            <a:r>
              <a:rPr lang="nl-NL" dirty="0"/>
              <a:t>-Finally, since we use all frequency components of the Gabor filtering, it is possible to apply inverse Gabor transfrom and the inverse transform projects the enchanced functions defined in the 5-dim</a:t>
            </a:r>
          </a:p>
          <a:p>
            <a:pPr>
              <a:defRPr/>
            </a:pPr>
            <a:r>
              <a:rPr lang="nl-NL" dirty="0"/>
              <a:t>Space to the image functions defined on the 2-dim retinal plane. </a:t>
            </a:r>
          </a:p>
        </p:txBody>
      </p:sp>
    </p:spTree>
    <p:extLst>
      <p:ext uri="{BB962C8B-B14F-4D97-AF65-F5344CB8AC3E}">
        <p14:creationId xmlns:p14="http://schemas.microsoft.com/office/powerpoint/2010/main" val="39468682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076649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l-NL" dirty="0"/>
              <a:t>-But differently from Kimmel we use MULTI-FREQ. not MULTI-SCALE EVOLUTIONS</a:t>
            </a:r>
          </a:p>
          <a:p>
            <a:pPr>
              <a:defRPr/>
            </a:pPr>
            <a:r>
              <a:rPr lang="nl-NL" dirty="0"/>
              <a:t>-differently from Remco: </a:t>
            </a:r>
          </a:p>
          <a:p>
            <a:pPr>
              <a:defRPr/>
            </a:pPr>
            <a:r>
              <a:rPr lang="nl-NL" dirty="0"/>
              <a:t>	*</a:t>
            </a:r>
            <a:r>
              <a:rPr lang="nl-NL" dirty="0" err="1"/>
              <a:t>not</a:t>
            </a:r>
            <a:r>
              <a:rPr lang="nl-NL" dirty="0"/>
              <a:t> Heisenberg-Weyl setting but our MODEL FRAMEWORK</a:t>
            </a:r>
          </a:p>
          <a:p>
            <a:pPr>
              <a:defRPr/>
            </a:pPr>
            <a:r>
              <a:rPr lang="nl-NL" dirty="0"/>
              <a:t>	*</a:t>
            </a:r>
            <a:r>
              <a:rPr lang="nl-NL" dirty="0" err="1"/>
              <a:t>they</a:t>
            </a:r>
            <a:r>
              <a:rPr lang="nl-NL" dirty="0"/>
              <a:t> </a:t>
            </a:r>
            <a:r>
              <a:rPr lang="nl-NL" dirty="0" err="1"/>
              <a:t>use</a:t>
            </a:r>
            <a:r>
              <a:rPr lang="nl-NL" dirty="0"/>
              <a:t> different </a:t>
            </a:r>
            <a:r>
              <a:rPr lang="nl-NL" dirty="0" err="1"/>
              <a:t>evolution</a:t>
            </a:r>
            <a:r>
              <a:rPr lang="nl-NL" dirty="0"/>
              <a:t> </a:t>
            </a:r>
            <a:r>
              <a:rPr lang="nl-NL" dirty="0" err="1"/>
              <a:t>equations</a:t>
            </a:r>
            <a:r>
              <a:rPr lang="nl-NL" dirty="0"/>
              <a:t>, </a:t>
            </a:r>
            <a:r>
              <a:rPr lang="nl-NL" dirty="0" err="1"/>
              <a:t>not</a:t>
            </a:r>
            <a:r>
              <a:rPr lang="nl-NL" dirty="0"/>
              <a:t> Laplace-</a:t>
            </a:r>
            <a:r>
              <a:rPr lang="nl-NL" dirty="0" err="1"/>
              <a:t>Beltrami</a:t>
            </a:r>
            <a:r>
              <a:rPr lang="nl-NL" dirty="0"/>
              <a:t> as we do</a:t>
            </a:r>
          </a:p>
        </p:txBody>
      </p:sp>
    </p:spTree>
    <p:extLst>
      <p:ext uri="{BB962C8B-B14F-4D97-AF65-F5344CB8AC3E}">
        <p14:creationId xmlns:p14="http://schemas.microsoft.com/office/powerpoint/2010/main" val="251222425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72312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91398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5696610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2361639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l-NL" dirty="0"/>
              <a:t>-we don’t want EXCESSIVE BLURRING-NO DIFFUSION IN IMAGE GRADIENT DIRECTION</a:t>
            </a:r>
          </a:p>
          <a:p>
            <a:pPr>
              <a:defRPr/>
            </a:pPr>
            <a:r>
              <a:rPr lang="nl-NL" dirty="0"/>
              <a:t>-APPROXIMATE THE GEOMETRY AND APPLY THE LAPLACE BELTRAMI IN EACH FREQUENCY CHANNEL!</a:t>
            </a:r>
          </a:p>
          <a:p>
            <a:pPr>
              <a:defRPr/>
            </a:pPr>
            <a:endParaRPr lang="nl-NL" dirty="0"/>
          </a:p>
          <a:p>
            <a:pPr>
              <a:defRPr/>
            </a:pPr>
            <a:r>
              <a:rPr lang="nl-NL" dirty="0"/>
              <a:t>-PHASE NOT IN THE ENHANCEMENT BUT IN COMPLETION HAS ITS ROLE!</a:t>
            </a:r>
          </a:p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808134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478295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l-NL" dirty="0"/>
              <a:t>Some example results can be sen here.</a:t>
            </a:r>
          </a:p>
        </p:txBody>
      </p:sp>
    </p:spTree>
    <p:extLst>
      <p:ext uri="{BB962C8B-B14F-4D97-AF65-F5344CB8AC3E}">
        <p14:creationId xmlns:p14="http://schemas.microsoft.com/office/powerpoint/2010/main" val="3811070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l-NL" dirty="0"/>
              <a:t>-if we restrict ourselves ONLY ORIENTATION SELECTIVE CASE,</a:t>
            </a:r>
          </a:p>
          <a:p>
            <a:pPr>
              <a:defRPr/>
            </a:pPr>
            <a:r>
              <a:rPr lang="nl-NL" dirty="0"/>
              <a:t>-ODD PART OF GABOR MOTHER FCN</a:t>
            </a:r>
          </a:p>
        </p:txBody>
      </p:sp>
    </p:spTree>
    <p:extLst>
      <p:ext uri="{BB962C8B-B14F-4D97-AF65-F5344CB8AC3E}">
        <p14:creationId xmlns:p14="http://schemas.microsoft.com/office/powerpoint/2010/main" val="183920249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6566669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416322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8161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1102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80733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9431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3AE51-8081-4E12-8A64-F5A0C1F6B986}" type="datetime1">
              <a:rPr lang="nl-NL" smtClean="0"/>
              <a:t>25-11-19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1498A-E5CE-47C2-9350-ADDD72E2CF45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4ACC9-7730-4767-A234-6501E01582B3}" type="datetime1">
              <a:rPr lang="nl-NL" smtClean="0"/>
              <a:t>25-11-19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0316-5627-4CC2-89CA-4C2952B9B31A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4052A-D11A-4AC2-B2D2-A2B5E3E9DFB1}" type="datetime1">
              <a:rPr lang="nl-NL" smtClean="0"/>
              <a:t>25-11-19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C1D8-EE75-4B86-915D-F47FFA05F192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A14DD-702E-43F6-A57D-F660BC64E1AD}" type="datetime1">
              <a:rPr lang="nl-NL" smtClean="0"/>
              <a:t>25-11-19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5BAE1-7E2A-4F92-81A7-804DD379C7AD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C3206-D133-4E01-8B58-B1969D2CB0E0}" type="datetime1">
              <a:rPr lang="nl-NL" smtClean="0"/>
              <a:t>25-11-19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A9AA-8F2B-462B-9AC6-B99AFAB9EB16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CCBA2-1ABC-4B3D-9CD7-E4F73357777E}" type="datetime1">
              <a:rPr lang="nl-NL" smtClean="0"/>
              <a:t>25-11-19</a:t>
            </a:fld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E47DF-3AC4-4269-BA27-C078E6BBC1FC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73FB7-0DD0-4F26-A959-E46531B458AF}" type="datetime1">
              <a:rPr lang="nl-NL" smtClean="0"/>
              <a:t>25-11-19</a:t>
            </a:fld>
            <a:endParaRPr lang="nl-N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90E1E-7ECE-4D4C-88BD-703AA7EDAD61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8878A-AD8A-4FB8-B18A-A2B8F97FCCBF}" type="datetime1">
              <a:rPr lang="nl-NL" smtClean="0"/>
              <a:t>25-11-19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1E6AC-2CDE-4362-A199-F383AA00A0B8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784C4-252E-45E5-BA59-977015C11615}" type="datetime1">
              <a:rPr lang="nl-NL" smtClean="0"/>
              <a:t>25-11-19</a:t>
            </a:fld>
            <a:endParaRPr lang="nl-N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1CDB8-EC3E-47ED-989F-4EA6DFFB24B5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CEB33-0182-4DF1-A642-A20A3A40BF9A}" type="datetime1">
              <a:rPr lang="nl-NL" smtClean="0"/>
              <a:t>25-11-19</a:t>
            </a:fld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21896-F0CB-4620-BD9D-12DB7E5B10ED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E9142-4392-4725-80E3-FA5B6211D1FD}" type="datetime1">
              <a:rPr lang="nl-NL" smtClean="0"/>
              <a:t>25-11-19</a:t>
            </a:fld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B5761-5A94-45B3-99A5-72811BA142D0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7412D7-B842-458D-8D96-0B1255B5629B}" type="datetime1">
              <a:rPr lang="nl-NL" smtClean="0"/>
              <a:t>25-11-19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5078C4-3B13-4DFB-BA0F-0350E9F2EBB6}" type="slidenum">
              <a:rPr lang="nl-NL" smtClean="0"/>
              <a:pPr>
                <a:defRPr/>
              </a:pPr>
              <a:t>‹N°›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4.png"/><Relationship Id="rId18" Type="http://schemas.openxmlformats.org/officeDocument/2006/relationships/image" Target="../media/image14.jpg"/><Relationship Id="rId3" Type="http://schemas.openxmlformats.org/officeDocument/2006/relationships/tags" Target="../tags/tag5.xml"/><Relationship Id="rId21" Type="http://schemas.openxmlformats.org/officeDocument/2006/relationships/image" Target="../media/image17.emf"/><Relationship Id="rId7" Type="http://schemas.openxmlformats.org/officeDocument/2006/relationships/tags" Target="../tags/tag9.xml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29.emf"/><Relationship Id="rId2" Type="http://schemas.openxmlformats.org/officeDocument/2006/relationships/tags" Target="../tags/tag4.xml"/><Relationship Id="rId16" Type="http://schemas.openxmlformats.org/officeDocument/2006/relationships/image" Target="../media/image27.png"/><Relationship Id="rId20" Type="http://schemas.openxmlformats.org/officeDocument/2006/relationships/image" Target="../media/image16.emf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22.png"/><Relationship Id="rId24" Type="http://schemas.openxmlformats.org/officeDocument/2006/relationships/image" Target="../media/image20.emf"/><Relationship Id="rId5" Type="http://schemas.openxmlformats.org/officeDocument/2006/relationships/tags" Target="../tags/tag7.xml"/><Relationship Id="rId15" Type="http://schemas.openxmlformats.org/officeDocument/2006/relationships/image" Target="../media/image26.png"/><Relationship Id="rId23" Type="http://schemas.openxmlformats.org/officeDocument/2006/relationships/image" Target="../media/image19.emf"/><Relationship Id="rId10" Type="http://schemas.openxmlformats.org/officeDocument/2006/relationships/image" Target="../media/image21.png"/><Relationship Id="rId19" Type="http://schemas.openxmlformats.org/officeDocument/2006/relationships/image" Target="../media/image15.jpg"/><Relationship Id="rId4" Type="http://schemas.openxmlformats.org/officeDocument/2006/relationships/tags" Target="../tags/tag6.xml"/><Relationship Id="rId9" Type="http://schemas.openxmlformats.org/officeDocument/2006/relationships/notesSlide" Target="../notesSlides/notesSlide10.xml"/><Relationship Id="rId14" Type="http://schemas.openxmlformats.org/officeDocument/2006/relationships/image" Target="../media/image25.png"/><Relationship Id="rId22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4.png"/><Relationship Id="rId18" Type="http://schemas.openxmlformats.org/officeDocument/2006/relationships/image" Target="../media/image29.emf"/><Relationship Id="rId3" Type="http://schemas.openxmlformats.org/officeDocument/2006/relationships/tags" Target="../tags/tag12.xml"/><Relationship Id="rId21" Type="http://schemas.openxmlformats.org/officeDocument/2006/relationships/image" Target="../media/image32.emf"/><Relationship Id="rId7" Type="http://schemas.openxmlformats.org/officeDocument/2006/relationships/tags" Target="../tags/tag16.xml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tags" Target="../tags/tag11.xml"/><Relationship Id="rId16" Type="http://schemas.openxmlformats.org/officeDocument/2006/relationships/image" Target="../media/image27.png"/><Relationship Id="rId20" Type="http://schemas.openxmlformats.org/officeDocument/2006/relationships/image" Target="../media/image31.emf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22.png"/><Relationship Id="rId5" Type="http://schemas.openxmlformats.org/officeDocument/2006/relationships/tags" Target="../tags/tag14.xml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emf"/><Relationship Id="rId4" Type="http://schemas.openxmlformats.org/officeDocument/2006/relationships/tags" Target="../tags/tag13.xml"/><Relationship Id="rId9" Type="http://schemas.openxmlformats.org/officeDocument/2006/relationships/notesSlide" Target="../notesSlides/notesSlide11.xml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4.png"/><Relationship Id="rId18" Type="http://schemas.openxmlformats.org/officeDocument/2006/relationships/image" Target="../media/image29.emf"/><Relationship Id="rId3" Type="http://schemas.openxmlformats.org/officeDocument/2006/relationships/tags" Target="../tags/tag19.xml"/><Relationship Id="rId21" Type="http://schemas.openxmlformats.org/officeDocument/2006/relationships/image" Target="../media/image33.emf"/><Relationship Id="rId7" Type="http://schemas.openxmlformats.org/officeDocument/2006/relationships/tags" Target="../tags/tag23.xml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tags" Target="../tags/tag18.xml"/><Relationship Id="rId16" Type="http://schemas.openxmlformats.org/officeDocument/2006/relationships/image" Target="../media/image27.png"/><Relationship Id="rId20" Type="http://schemas.openxmlformats.org/officeDocument/2006/relationships/image" Target="../media/image31.emf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22.png"/><Relationship Id="rId5" Type="http://schemas.openxmlformats.org/officeDocument/2006/relationships/tags" Target="../tags/tag21.xml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emf"/><Relationship Id="rId4" Type="http://schemas.openxmlformats.org/officeDocument/2006/relationships/tags" Target="../tags/tag20.xml"/><Relationship Id="rId9" Type="http://schemas.openxmlformats.org/officeDocument/2006/relationships/notesSlide" Target="../notesSlides/notesSlide12.xml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15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10" Type="http://schemas.openxmlformats.org/officeDocument/2006/relationships/image" Target="../media/image36.emf"/><Relationship Id="rId4" Type="http://schemas.openxmlformats.org/officeDocument/2006/relationships/image" Target="../media/image37.jpg"/><Relationship Id="rId9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41.png"/><Relationship Id="rId5" Type="http://schemas.openxmlformats.org/officeDocument/2006/relationships/image" Target="../media/image39.jpg"/><Relationship Id="rId10" Type="http://schemas.openxmlformats.org/officeDocument/2006/relationships/image" Target="../media/image36.emf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6.emf"/><Relationship Id="rId3" Type="http://schemas.openxmlformats.org/officeDocument/2006/relationships/tags" Target="../tags/tag28.xml"/><Relationship Id="rId7" Type="http://schemas.openxmlformats.org/officeDocument/2006/relationships/image" Target="../media/image39.jpg"/><Relationship Id="rId12" Type="http://schemas.openxmlformats.org/officeDocument/2006/relationships/image" Target="../media/image35.emf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38.jpg"/><Relationship Id="rId11" Type="http://schemas.openxmlformats.org/officeDocument/2006/relationships/image" Target="../media/image34.emf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4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4.png"/><Relationship Id="rId3" Type="http://schemas.openxmlformats.org/officeDocument/2006/relationships/tags" Target="../tags/tag31.xml"/><Relationship Id="rId7" Type="http://schemas.openxmlformats.org/officeDocument/2006/relationships/image" Target="../media/image40.jpg"/><Relationship Id="rId12" Type="http://schemas.openxmlformats.org/officeDocument/2006/relationships/image" Target="../media/image42.png"/><Relationship Id="rId2" Type="http://schemas.openxmlformats.org/officeDocument/2006/relationships/tags" Target="../tags/tag30.xml"/><Relationship Id="rId16" Type="http://schemas.openxmlformats.org/officeDocument/2006/relationships/image" Target="../media/image36.emf"/><Relationship Id="rId1" Type="http://schemas.openxmlformats.org/officeDocument/2006/relationships/tags" Target="../tags/tag29.xml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5.emf"/><Relationship Id="rId10" Type="http://schemas.openxmlformats.org/officeDocument/2006/relationships/image" Target="../media/image41.png"/><Relationship Id="rId4" Type="http://schemas.openxmlformats.org/officeDocument/2006/relationships/tags" Target="../tags/tag32.xml"/><Relationship Id="rId9" Type="http://schemas.openxmlformats.org/officeDocument/2006/relationships/image" Target="../media/image39.jpg"/><Relationship Id="rId1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43.png"/><Relationship Id="rId18" Type="http://schemas.openxmlformats.org/officeDocument/2006/relationships/image" Target="../media/image35.emf"/><Relationship Id="rId3" Type="http://schemas.openxmlformats.org/officeDocument/2006/relationships/tags" Target="../tags/tag35.xml"/><Relationship Id="rId7" Type="http://schemas.openxmlformats.org/officeDocument/2006/relationships/notesSlide" Target="../notesSlides/notesSlide20.xml"/><Relationship Id="rId12" Type="http://schemas.openxmlformats.org/officeDocument/2006/relationships/image" Target="../media/image41.png"/><Relationship Id="rId17" Type="http://schemas.openxmlformats.org/officeDocument/2006/relationships/image" Target="../media/image34.emf"/><Relationship Id="rId2" Type="http://schemas.openxmlformats.org/officeDocument/2006/relationships/tags" Target="../tags/tag34.xml"/><Relationship Id="rId16" Type="http://schemas.openxmlformats.org/officeDocument/2006/relationships/image" Target="../media/image44.png"/><Relationship Id="rId1" Type="http://schemas.openxmlformats.org/officeDocument/2006/relationships/tags" Target="../tags/tag3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9.jpg"/><Relationship Id="rId5" Type="http://schemas.openxmlformats.org/officeDocument/2006/relationships/tags" Target="../tags/tag37.xml"/><Relationship Id="rId15" Type="http://schemas.openxmlformats.org/officeDocument/2006/relationships/image" Target="../media/image42.png"/><Relationship Id="rId10" Type="http://schemas.openxmlformats.org/officeDocument/2006/relationships/image" Target="../media/image38.jpg"/><Relationship Id="rId19" Type="http://schemas.openxmlformats.org/officeDocument/2006/relationships/image" Target="../media/image36.emf"/><Relationship Id="rId4" Type="http://schemas.openxmlformats.org/officeDocument/2006/relationships/tags" Target="../tags/tag36.xml"/><Relationship Id="rId9" Type="http://schemas.openxmlformats.org/officeDocument/2006/relationships/image" Target="../media/image40.jpg"/><Relationship Id="rId1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13" Type="http://schemas.openxmlformats.org/officeDocument/2006/relationships/image" Target="../media/image39.jpg"/><Relationship Id="rId18" Type="http://schemas.openxmlformats.org/officeDocument/2006/relationships/image" Target="../media/image46.png"/><Relationship Id="rId3" Type="http://schemas.openxmlformats.org/officeDocument/2006/relationships/tags" Target="../tags/tag40.xml"/><Relationship Id="rId21" Type="http://schemas.openxmlformats.org/officeDocument/2006/relationships/image" Target="../media/image35.emf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8.jpg"/><Relationship Id="rId17" Type="http://schemas.openxmlformats.org/officeDocument/2006/relationships/image" Target="../media/image42.png"/><Relationship Id="rId2" Type="http://schemas.openxmlformats.org/officeDocument/2006/relationships/tags" Target="../tags/tag39.xml"/><Relationship Id="rId16" Type="http://schemas.openxmlformats.org/officeDocument/2006/relationships/image" Target="../media/image45.png"/><Relationship Id="rId20" Type="http://schemas.openxmlformats.org/officeDocument/2006/relationships/image" Target="../media/image34.emf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40.jpg"/><Relationship Id="rId5" Type="http://schemas.openxmlformats.org/officeDocument/2006/relationships/tags" Target="../tags/tag42.xml"/><Relationship Id="rId15" Type="http://schemas.openxmlformats.org/officeDocument/2006/relationships/image" Target="../media/image43.png"/><Relationship Id="rId10" Type="http://schemas.openxmlformats.org/officeDocument/2006/relationships/image" Target="../media/image37.jpg"/><Relationship Id="rId19" Type="http://schemas.openxmlformats.org/officeDocument/2006/relationships/image" Target="../media/image44.png"/><Relationship Id="rId4" Type="http://schemas.openxmlformats.org/officeDocument/2006/relationships/tags" Target="../tags/tag41.xml"/><Relationship Id="rId9" Type="http://schemas.openxmlformats.org/officeDocument/2006/relationships/image" Target="../media/image15.jpg"/><Relationship Id="rId14" Type="http://schemas.openxmlformats.org/officeDocument/2006/relationships/image" Target="../media/image41.png"/><Relationship Id="rId22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15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40.jpg"/><Relationship Id="rId10" Type="http://schemas.openxmlformats.org/officeDocument/2006/relationships/image" Target="../media/image36.emf"/><Relationship Id="rId4" Type="http://schemas.openxmlformats.org/officeDocument/2006/relationships/image" Target="../media/image37.jpg"/><Relationship Id="rId9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15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40.jpg"/><Relationship Id="rId10" Type="http://schemas.openxmlformats.org/officeDocument/2006/relationships/image" Target="../media/image36.emf"/><Relationship Id="rId4" Type="http://schemas.openxmlformats.org/officeDocument/2006/relationships/image" Target="../media/image37.jpg"/><Relationship Id="rId9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7.jpg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Relationship Id="rId9" Type="http://schemas.openxmlformats.org/officeDocument/2006/relationships/image" Target="../media/image51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7.jpg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10" Type="http://schemas.openxmlformats.org/officeDocument/2006/relationships/image" Target="../media/image51.emf"/><Relationship Id="rId4" Type="http://schemas.openxmlformats.org/officeDocument/2006/relationships/image" Target="../media/image48.emf"/><Relationship Id="rId9" Type="http://schemas.openxmlformats.org/officeDocument/2006/relationships/image" Target="../media/image54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47.jpg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10" Type="http://schemas.openxmlformats.org/officeDocument/2006/relationships/image" Target="../media/image57.emf"/><Relationship Id="rId4" Type="http://schemas.openxmlformats.org/officeDocument/2006/relationships/image" Target="../media/image52.emf"/><Relationship Id="rId9" Type="http://schemas.openxmlformats.org/officeDocument/2006/relationships/image" Target="../media/image56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2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6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59.emf"/><Relationship Id="rId4" Type="http://schemas.openxmlformats.org/officeDocument/2006/relationships/image" Target="../media/image6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emf"/><Relationship Id="rId4" Type="http://schemas.openxmlformats.org/officeDocument/2006/relationships/image" Target="../media/image6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7" Type="http://schemas.openxmlformats.org/officeDocument/2006/relationships/image" Target="../media/image72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image" Target="../media/image68.emf"/><Relationship Id="rId7" Type="http://schemas.openxmlformats.org/officeDocument/2006/relationships/image" Target="../media/image73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10" Type="http://schemas.openxmlformats.org/officeDocument/2006/relationships/image" Target="../media/image72.emf"/><Relationship Id="rId4" Type="http://schemas.openxmlformats.org/officeDocument/2006/relationships/image" Target="../media/image69.emf"/><Relationship Id="rId9" Type="http://schemas.openxmlformats.org/officeDocument/2006/relationships/image" Target="../media/image75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image" Target="../media/image68.emf"/><Relationship Id="rId7" Type="http://schemas.openxmlformats.org/officeDocument/2006/relationships/image" Target="../media/image77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10" Type="http://schemas.openxmlformats.org/officeDocument/2006/relationships/image" Target="../media/image80.emf"/><Relationship Id="rId4" Type="http://schemas.openxmlformats.org/officeDocument/2006/relationships/image" Target="../media/image74.emf"/><Relationship Id="rId9" Type="http://schemas.openxmlformats.org/officeDocument/2006/relationships/image" Target="../media/image79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emf"/><Relationship Id="rId4" Type="http://schemas.openxmlformats.org/officeDocument/2006/relationships/image" Target="../media/image8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emf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tags" Target="../tags/tag49.xml"/><Relationship Id="rId7" Type="http://schemas.openxmlformats.org/officeDocument/2006/relationships/image" Target="../media/image86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88.png"/><Relationship Id="rId5" Type="http://schemas.openxmlformats.org/officeDocument/2006/relationships/notesSlide" Target="../notesSlides/notesSlide51.xml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tags" Target="../tags/tag54.xml"/><Relationship Id="rId7" Type="http://schemas.openxmlformats.org/officeDocument/2006/relationships/image" Target="../media/image91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notesSlide" Target="../notesSlides/notesSlide5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4.png"/><Relationship Id="rId4" Type="http://schemas.openxmlformats.org/officeDocument/2006/relationships/tags" Target="../tags/tag55.xml"/><Relationship Id="rId9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4.xml"/><Relationship Id="rId13" Type="http://schemas.openxmlformats.org/officeDocument/2006/relationships/image" Target="../media/image95.png"/><Relationship Id="rId3" Type="http://schemas.openxmlformats.org/officeDocument/2006/relationships/tags" Target="../tags/tag5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4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image" Target="../media/image93.png"/><Relationship Id="rId5" Type="http://schemas.openxmlformats.org/officeDocument/2006/relationships/tags" Target="../tags/tag60.xml"/><Relationship Id="rId10" Type="http://schemas.openxmlformats.org/officeDocument/2006/relationships/image" Target="../media/image92.png"/><Relationship Id="rId4" Type="http://schemas.openxmlformats.org/officeDocument/2006/relationships/tags" Target="../tags/tag59.xml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4.png"/><Relationship Id="rId3" Type="http://schemas.openxmlformats.org/officeDocument/2006/relationships/tags" Target="../tags/tag64.xml"/><Relationship Id="rId7" Type="http://schemas.openxmlformats.org/officeDocument/2006/relationships/tags" Target="../tags/tag68.xml"/><Relationship Id="rId12" Type="http://schemas.openxmlformats.org/officeDocument/2006/relationships/image" Target="../media/image93.png"/><Relationship Id="rId2" Type="http://schemas.openxmlformats.org/officeDocument/2006/relationships/tags" Target="../tags/tag63.xml"/><Relationship Id="rId16" Type="http://schemas.openxmlformats.org/officeDocument/2006/relationships/image" Target="../media/image96.png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image" Target="../media/image92.png"/><Relationship Id="rId5" Type="http://schemas.openxmlformats.org/officeDocument/2006/relationships/tags" Target="../tags/tag66.xml"/><Relationship Id="rId15" Type="http://schemas.openxmlformats.org/officeDocument/2006/relationships/image" Target="../media/image98.png"/><Relationship Id="rId10" Type="http://schemas.openxmlformats.org/officeDocument/2006/relationships/image" Target="../media/image97.png"/><Relationship Id="rId4" Type="http://schemas.openxmlformats.org/officeDocument/2006/relationships/tags" Target="../tags/tag65.xml"/><Relationship Id="rId9" Type="http://schemas.openxmlformats.org/officeDocument/2006/relationships/notesSlide" Target="../notesSlides/notesSlide55.xml"/><Relationship Id="rId14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4.png"/><Relationship Id="rId3" Type="http://schemas.openxmlformats.org/officeDocument/2006/relationships/tags" Target="../tags/tag71.xml"/><Relationship Id="rId7" Type="http://schemas.openxmlformats.org/officeDocument/2006/relationships/tags" Target="../tags/tag75.xml"/><Relationship Id="rId12" Type="http://schemas.openxmlformats.org/officeDocument/2006/relationships/image" Target="../media/image93.png"/><Relationship Id="rId2" Type="http://schemas.openxmlformats.org/officeDocument/2006/relationships/tags" Target="../tags/tag70.xml"/><Relationship Id="rId16" Type="http://schemas.openxmlformats.org/officeDocument/2006/relationships/image" Target="../media/image101.png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image" Target="../media/image100.png"/><Relationship Id="rId5" Type="http://schemas.openxmlformats.org/officeDocument/2006/relationships/tags" Target="../tags/tag73.xml"/><Relationship Id="rId15" Type="http://schemas.openxmlformats.org/officeDocument/2006/relationships/image" Target="../media/image98.png"/><Relationship Id="rId10" Type="http://schemas.openxmlformats.org/officeDocument/2006/relationships/image" Target="../media/image99.png"/><Relationship Id="rId4" Type="http://schemas.openxmlformats.org/officeDocument/2006/relationships/tags" Target="../tags/tag72.xml"/><Relationship Id="rId9" Type="http://schemas.openxmlformats.org/officeDocument/2006/relationships/notesSlide" Target="../notesSlides/notesSlide56.xml"/><Relationship Id="rId14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4.png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12" Type="http://schemas.openxmlformats.org/officeDocument/2006/relationships/image" Target="../media/image93.png"/><Relationship Id="rId2" Type="http://schemas.openxmlformats.org/officeDocument/2006/relationships/tags" Target="../tags/tag77.xml"/><Relationship Id="rId16" Type="http://schemas.openxmlformats.org/officeDocument/2006/relationships/image" Target="../media/image101.png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image" Target="../media/image100.png"/><Relationship Id="rId5" Type="http://schemas.openxmlformats.org/officeDocument/2006/relationships/tags" Target="../tags/tag80.xml"/><Relationship Id="rId15" Type="http://schemas.openxmlformats.org/officeDocument/2006/relationships/image" Target="../media/image102.png"/><Relationship Id="rId10" Type="http://schemas.openxmlformats.org/officeDocument/2006/relationships/image" Target="../media/image99.png"/><Relationship Id="rId4" Type="http://schemas.openxmlformats.org/officeDocument/2006/relationships/tags" Target="../tags/tag79.xml"/><Relationship Id="rId9" Type="http://schemas.openxmlformats.org/officeDocument/2006/relationships/notesSlide" Target="../notesSlides/notesSlide57.xml"/><Relationship Id="rId14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Relationship Id="rId4" Type="http://schemas.openxmlformats.org/officeDocument/2006/relationships/image" Target="../media/image10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07.emf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e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107.emf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10" Type="http://schemas.openxmlformats.org/officeDocument/2006/relationships/image" Target="../media/image6.emf"/><Relationship Id="rId4" Type="http://schemas.openxmlformats.org/officeDocument/2006/relationships/image" Target="../media/image108.emf"/><Relationship Id="rId9" Type="http://schemas.openxmlformats.org/officeDocument/2006/relationships/image" Target="../media/image5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jp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jpg"/><Relationship Id="rId9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507529" y="5629274"/>
            <a:ext cx="8055446" cy="3838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dirty="0"/>
          </a:p>
        </p:txBody>
      </p:sp>
      <p:sp>
        <p:nvSpPr>
          <p:cNvPr id="15362" name="Rectangle 51"/>
          <p:cNvSpPr>
            <a:spLocks noChangeArrowheads="1"/>
          </p:cNvSpPr>
          <p:nvPr/>
        </p:nvSpPr>
        <p:spPr bwMode="auto">
          <a:xfrm>
            <a:off x="-63000" y="954000"/>
            <a:ext cx="9175899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rgbClr val="E46C0A"/>
                </a:solidFill>
                <a:latin typeface="+mj-lt"/>
              </a:rPr>
              <a:t>A sub-Riemannian cortical model with </a:t>
            </a:r>
          </a:p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rgbClr val="E46C0A"/>
                </a:solidFill>
                <a:latin typeface="+mj-lt"/>
              </a:rPr>
              <a:t>frequency-phase and its applications</a:t>
            </a:r>
            <a:endParaRPr lang="en-US" sz="2800" b="1" dirty="0">
              <a:solidFill>
                <a:srgbClr val="E46C0A"/>
              </a:solidFill>
            </a:endParaRPr>
          </a:p>
        </p:txBody>
      </p:sp>
      <p:sp>
        <p:nvSpPr>
          <p:cNvPr id="15364" name="Text Box 31"/>
          <p:cNvSpPr txBox="1">
            <a:spLocks noChangeArrowheads="1"/>
          </p:cNvSpPr>
          <p:nvPr/>
        </p:nvSpPr>
        <p:spPr bwMode="auto">
          <a:xfrm>
            <a:off x="432000" y="2816932"/>
            <a:ext cx="824440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l-NL" sz="2800" b="1" dirty="0" err="1">
                <a:solidFill>
                  <a:schemeClr val="tx2"/>
                </a:solidFill>
                <a:latin typeface="+mn-lt"/>
              </a:rPr>
              <a:t>Emre</a:t>
            </a:r>
            <a:r>
              <a:rPr lang="nl-NL" sz="28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nl-NL" sz="2800" b="1" dirty="0" err="1">
                <a:solidFill>
                  <a:schemeClr val="tx2"/>
                </a:solidFill>
                <a:latin typeface="+mn-lt"/>
              </a:rPr>
              <a:t>Baspinar</a:t>
            </a:r>
            <a:endParaRPr lang="nl-NL" sz="2800" b="1" dirty="0">
              <a:solidFill>
                <a:schemeClr val="tx2"/>
              </a:solidFill>
              <a:latin typeface="+mn-lt"/>
            </a:endParaRPr>
          </a:p>
          <a:p>
            <a:pPr algn="ctr"/>
            <a:r>
              <a:rPr lang="nl-NL" sz="2800" b="1" dirty="0">
                <a:solidFill>
                  <a:schemeClr val="tx2"/>
                </a:solidFill>
                <a:latin typeface="+mn-lt"/>
              </a:rPr>
              <a:t>(</a:t>
            </a:r>
            <a:r>
              <a:rPr lang="nl-NL" sz="2800" b="1" dirty="0" err="1">
                <a:solidFill>
                  <a:schemeClr val="tx2"/>
                </a:solidFill>
                <a:latin typeface="+mn-lt"/>
              </a:rPr>
              <a:t>MathNeuro</a:t>
            </a:r>
            <a:r>
              <a:rPr lang="nl-NL" sz="2800" b="1" dirty="0">
                <a:solidFill>
                  <a:schemeClr val="tx2"/>
                </a:solidFill>
                <a:latin typeface="+mn-lt"/>
              </a:rPr>
              <a:t> Team, INRIA Sophia Antipolis)</a:t>
            </a:r>
            <a:r>
              <a:rPr lang="nl-NL" sz="2000" dirty="0">
                <a:solidFill>
                  <a:schemeClr val="tx2"/>
                </a:solidFill>
              </a:rPr>
              <a:t>                                           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5371" name="Text Box 30"/>
          <p:cNvSpPr txBox="1">
            <a:spLocks noChangeArrowheads="1"/>
          </p:cNvSpPr>
          <p:nvPr/>
        </p:nvSpPr>
        <p:spPr bwMode="auto">
          <a:xfrm>
            <a:off x="5149850" y="5036666"/>
            <a:ext cx="5349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2813"/>
            <a:r>
              <a:rPr lang="nl-NL" sz="1600">
                <a:solidFill>
                  <a:schemeClr val="bg1"/>
                </a:solidFill>
              </a:rPr>
              <a:t>hart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Rectangle 51">
            <a:extLst>
              <a:ext uri="{FF2B5EF4-FFF2-40B4-BE49-F238E27FC236}">
                <a16:creationId xmlns:a16="http://schemas.microsoft.com/office/drawing/2014/main" id="{DA4B1719-8F58-40DD-93D1-8DCE0C395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00" y="3100638"/>
            <a:ext cx="9175899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>
                <a:solidFill>
                  <a:srgbClr val="E46C0A"/>
                </a:solidFill>
              </a:rPr>
              <a:t>  </a:t>
            </a:r>
          </a:p>
        </p:txBody>
      </p:sp>
      <p:sp>
        <p:nvSpPr>
          <p:cNvPr id="7" name="Text Box 31">
            <a:extLst>
              <a:ext uri="{FF2B5EF4-FFF2-40B4-BE49-F238E27FC236}">
                <a16:creationId xmlns:a16="http://schemas.microsoft.com/office/drawing/2014/main" id="{47DAF0E9-AA2D-4CF1-8C5F-8F14EB3A2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000" y="4385158"/>
            <a:ext cx="8244407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chemeClr val="tx2"/>
                </a:solidFill>
                <a:latin typeface="+mn-lt"/>
              </a:rPr>
              <a:t>Joint work with</a:t>
            </a:r>
          </a:p>
          <a:p>
            <a:pPr algn="ctr"/>
            <a:r>
              <a:rPr lang="nl-NL" sz="2800" b="1" dirty="0" err="1">
                <a:solidFill>
                  <a:schemeClr val="tx2"/>
                </a:solidFill>
                <a:latin typeface="+mn-lt"/>
              </a:rPr>
              <a:t>Giovanna</a:t>
            </a:r>
            <a:r>
              <a:rPr lang="nl-NL" sz="28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nl-NL" sz="2800" b="1" dirty="0" err="1">
                <a:solidFill>
                  <a:schemeClr val="tx2"/>
                </a:solidFill>
                <a:latin typeface="+mn-lt"/>
              </a:rPr>
              <a:t>Citti</a:t>
            </a:r>
            <a:r>
              <a:rPr lang="nl-NL" sz="2800" b="1" dirty="0">
                <a:solidFill>
                  <a:schemeClr val="tx2"/>
                </a:solidFill>
                <a:latin typeface="+mn-lt"/>
              </a:rPr>
              <a:t> (University of Bologna)</a:t>
            </a:r>
          </a:p>
          <a:p>
            <a:pPr algn="ctr"/>
            <a:r>
              <a:rPr lang="nl-NL" sz="2800" b="1" dirty="0">
                <a:solidFill>
                  <a:schemeClr val="tx2"/>
                </a:solidFill>
                <a:latin typeface="+mn-lt"/>
              </a:rPr>
              <a:t>Alessandro </a:t>
            </a:r>
            <a:r>
              <a:rPr lang="nl-NL" sz="2800" b="1" dirty="0" err="1">
                <a:solidFill>
                  <a:schemeClr val="tx2"/>
                </a:solidFill>
                <a:latin typeface="+mn-lt"/>
              </a:rPr>
              <a:t>Sarti</a:t>
            </a:r>
            <a:r>
              <a:rPr lang="nl-NL" sz="2800" b="1" dirty="0">
                <a:solidFill>
                  <a:schemeClr val="tx2"/>
                </a:solidFill>
                <a:latin typeface="+mn-lt"/>
              </a:rPr>
              <a:t> (EHESS)</a:t>
            </a:r>
          </a:p>
          <a:p>
            <a:pPr algn="ctr"/>
            <a:r>
              <a:rPr lang="nl-NL" sz="2000" dirty="0">
                <a:solidFill>
                  <a:schemeClr val="tx2"/>
                </a:solidFill>
              </a:rPr>
              <a:t>                                           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340437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A842B15-82E8-4126-A256-00B1C722265B}"/>
              </a:ext>
            </a:extLst>
          </p:cNvPr>
          <p:cNvGrpSpPr/>
          <p:nvPr/>
        </p:nvGrpSpPr>
        <p:grpSpPr>
          <a:xfrm>
            <a:off x="2518248" y="4264682"/>
            <a:ext cx="4078752" cy="2503060"/>
            <a:chOff x="2518248" y="4435940"/>
            <a:chExt cx="4078752" cy="250306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625BD3A-5465-489E-A470-9D7A6D687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18248" y="4435940"/>
              <a:ext cx="4078752" cy="250306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7A644D0-235F-4110-8E70-4C4D60968FF1}"/>
                </a:ext>
              </a:extLst>
            </p:cNvPr>
            <p:cNvGrpSpPr/>
            <p:nvPr/>
          </p:nvGrpSpPr>
          <p:grpSpPr>
            <a:xfrm>
              <a:off x="2760411" y="5638928"/>
              <a:ext cx="2158343" cy="1047764"/>
              <a:chOff x="2760411" y="5638928"/>
              <a:chExt cx="2158343" cy="1047764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893DE8AA-1A62-47A2-8F76-AB5DC9646955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0411" y="5638928"/>
                <a:ext cx="73523" cy="124727"/>
              </a:xfrm>
              <a:prstGeom prst="rect">
                <a:avLst/>
              </a:prstGeom>
            </p:spPr>
          </p:pic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303C0458-EABC-4202-9DD8-77DFE34D94B8}"/>
                  </a:ext>
                </a:extLst>
              </p:cNvPr>
              <p:cNvGrpSpPr/>
              <p:nvPr/>
            </p:nvGrpSpPr>
            <p:grpSpPr>
              <a:xfrm>
                <a:off x="2801217" y="5728496"/>
                <a:ext cx="370494" cy="416630"/>
                <a:chOff x="4218994" y="4261923"/>
                <a:chExt cx="430007" cy="483553"/>
              </a:xfrm>
            </p:grpSpPr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4DDB4164-93B7-4899-A5BB-C24AEBD90CAF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46906" y="4654047"/>
                  <a:ext cx="102095" cy="91429"/>
                </a:xfrm>
                <a:prstGeom prst="rect">
                  <a:avLst/>
                </a:prstGeom>
              </p:spPr>
            </p:pic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527EB636-321B-4FB3-83D4-C1A952CFF440}"/>
                    </a:ext>
                  </a:extLst>
                </p:cNvPr>
                <p:cNvSpPr/>
                <p:nvPr/>
              </p:nvSpPr>
              <p:spPr>
                <a:xfrm>
                  <a:off x="4225925" y="4295775"/>
                  <a:ext cx="96000" cy="3460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D6FFF99-D9F6-4024-A242-657659F7199C}"/>
                    </a:ext>
                  </a:extLst>
                </p:cNvPr>
                <p:cNvSpPr/>
                <p:nvPr/>
              </p:nvSpPr>
              <p:spPr>
                <a:xfrm>
                  <a:off x="4218994" y="4452469"/>
                  <a:ext cx="333956" cy="1451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0" lon="0" rev="18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59" name="Straight Arrow Connector 58">
                  <a:extLst>
                    <a:ext uri="{FF2B5EF4-FFF2-40B4-BE49-F238E27FC236}">
                      <a16:creationId xmlns:a16="http://schemas.microsoft.com/office/drawing/2014/main" id="{CE992B43-01FF-4807-AB8E-577EE4E1BD7D}"/>
                    </a:ext>
                  </a:extLst>
                </p:cNvPr>
                <p:cNvCxnSpPr>
                  <a:cxnSpLocks/>
                  <a:endCxn id="57" idx="0"/>
                </p:cNvCxnSpPr>
                <p:nvPr/>
              </p:nvCxnSpPr>
              <p:spPr>
                <a:xfrm flipV="1">
                  <a:off x="4273925" y="4295775"/>
                  <a:ext cx="0" cy="346076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Arrow Connector 59">
                  <a:extLst>
                    <a:ext uri="{FF2B5EF4-FFF2-40B4-BE49-F238E27FC236}">
                      <a16:creationId xmlns:a16="http://schemas.microsoft.com/office/drawing/2014/main" id="{FF432E7C-C1AE-4D6A-8EB1-7B0F26AEDB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68289" y="4459051"/>
                  <a:ext cx="325728" cy="179927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Arrow Connector 60">
                  <a:extLst>
                    <a:ext uri="{FF2B5EF4-FFF2-40B4-BE49-F238E27FC236}">
                      <a16:creationId xmlns:a16="http://schemas.microsoft.com/office/drawing/2014/main" id="{50844247-C46B-4AC4-95DF-A681692862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69883" y="4624616"/>
                  <a:ext cx="274429" cy="75145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60B7C1E7-CB68-4DA1-BE78-61AC2B8044A6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59343" y="4261923"/>
                  <a:ext cx="96000" cy="131048"/>
                </a:xfrm>
                <a:prstGeom prst="rect">
                  <a:avLst/>
                </a:prstGeom>
              </p:spPr>
            </p:pic>
          </p:grp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450A3CC-8043-40AA-AE8B-4C1C42B1DDB7}"/>
                  </a:ext>
                </a:extLst>
              </p:cNvPr>
              <p:cNvSpPr/>
              <p:nvPr/>
            </p:nvSpPr>
            <p:spPr>
              <a:xfrm>
                <a:off x="3181495" y="5938339"/>
                <a:ext cx="183431" cy="136253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  <a:scene3d>
                <a:camera prst="orthographicFront">
                  <a:rot lat="330000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E2906DDB-518A-4682-81F9-CB7E00C535A5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79734" y="5807808"/>
                <a:ext cx="274286" cy="215238"/>
              </a:xfrm>
              <a:prstGeom prst="rect">
                <a:avLst/>
              </a:prstGeom>
            </p:spPr>
          </p:pic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576F6BB6-DBE1-44AD-933B-E6301ADFA1BA}"/>
                  </a:ext>
                </a:extLst>
              </p:cNvPr>
              <p:cNvSpPr/>
              <p:nvPr/>
            </p:nvSpPr>
            <p:spPr>
              <a:xfrm>
                <a:off x="4398960" y="6337735"/>
                <a:ext cx="166756" cy="13625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scene3d>
                <a:camera prst="orthographicFront">
                  <a:rot lat="330000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9736F72D-5FC7-4EBD-9B0E-9BEE60E5BD18}"/>
                  </a:ext>
                </a:extLst>
              </p:cNvPr>
              <p:cNvSpPr/>
              <p:nvPr/>
            </p:nvSpPr>
            <p:spPr>
              <a:xfrm>
                <a:off x="4393357" y="5964327"/>
                <a:ext cx="183431" cy="136253"/>
              </a:xfrm>
              <a:prstGeom prst="ellipse">
                <a:avLst/>
              </a:pr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>
                  <a:rot lat="330000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04C5401E-10F6-4079-B41B-B920B5041D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22489" y="6039701"/>
                <a:ext cx="1205700" cy="377692"/>
              </a:xfrm>
              <a:prstGeom prst="straightConnector1">
                <a:avLst/>
              </a:prstGeom>
              <a:ln w="38100">
                <a:solidFill>
                  <a:schemeClr val="accent1">
                    <a:shade val="95000"/>
                    <a:satMod val="10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AEE45414-9196-4696-9E1B-A982552E7650}"/>
                  </a:ext>
                </a:extLst>
              </p:cNvPr>
              <p:cNvSpPr/>
              <p:nvPr/>
            </p:nvSpPr>
            <p:spPr>
              <a:xfrm>
                <a:off x="4534802" y="6028367"/>
                <a:ext cx="274204" cy="382982"/>
              </a:xfrm>
              <a:custGeom>
                <a:avLst/>
                <a:gdLst>
                  <a:gd name="connsiteX0" fmla="*/ 0 w 318250"/>
                  <a:gd name="connsiteY0" fmla="*/ 444500 h 444500"/>
                  <a:gd name="connsiteX1" fmla="*/ 136525 w 318250"/>
                  <a:gd name="connsiteY1" fmla="*/ 415925 h 444500"/>
                  <a:gd name="connsiteX2" fmla="*/ 260350 w 318250"/>
                  <a:gd name="connsiteY2" fmla="*/ 330200 h 444500"/>
                  <a:gd name="connsiteX3" fmla="*/ 307975 w 318250"/>
                  <a:gd name="connsiteY3" fmla="*/ 260350 h 444500"/>
                  <a:gd name="connsiteX4" fmla="*/ 317500 w 318250"/>
                  <a:gd name="connsiteY4" fmla="*/ 200025 h 444500"/>
                  <a:gd name="connsiteX5" fmla="*/ 295275 w 318250"/>
                  <a:gd name="connsiteY5" fmla="*/ 130175 h 444500"/>
                  <a:gd name="connsiteX6" fmla="*/ 244475 w 318250"/>
                  <a:gd name="connsiteY6" fmla="*/ 79375 h 444500"/>
                  <a:gd name="connsiteX7" fmla="*/ 155575 w 318250"/>
                  <a:gd name="connsiteY7" fmla="*/ 31750 h 444500"/>
                  <a:gd name="connsiteX8" fmla="*/ 66675 w 318250"/>
                  <a:gd name="connsiteY8" fmla="*/ 0 h 444500"/>
                  <a:gd name="connsiteX9" fmla="*/ 66675 w 318250"/>
                  <a:gd name="connsiteY9" fmla="*/ 0 h 44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8250" h="444500">
                    <a:moveTo>
                      <a:pt x="0" y="444500"/>
                    </a:moveTo>
                    <a:cubicBezTo>
                      <a:pt x="46566" y="439737"/>
                      <a:pt x="93133" y="434975"/>
                      <a:pt x="136525" y="415925"/>
                    </a:cubicBezTo>
                    <a:cubicBezTo>
                      <a:pt x="179917" y="396875"/>
                      <a:pt x="231775" y="356129"/>
                      <a:pt x="260350" y="330200"/>
                    </a:cubicBezTo>
                    <a:cubicBezTo>
                      <a:pt x="288925" y="304271"/>
                      <a:pt x="298450" y="282046"/>
                      <a:pt x="307975" y="260350"/>
                    </a:cubicBezTo>
                    <a:cubicBezTo>
                      <a:pt x="317500" y="238654"/>
                      <a:pt x="319617" y="221721"/>
                      <a:pt x="317500" y="200025"/>
                    </a:cubicBezTo>
                    <a:cubicBezTo>
                      <a:pt x="315383" y="178329"/>
                      <a:pt x="307446" y="150283"/>
                      <a:pt x="295275" y="130175"/>
                    </a:cubicBezTo>
                    <a:cubicBezTo>
                      <a:pt x="283104" y="110067"/>
                      <a:pt x="267758" y="95779"/>
                      <a:pt x="244475" y="79375"/>
                    </a:cubicBezTo>
                    <a:cubicBezTo>
                      <a:pt x="221192" y="62971"/>
                      <a:pt x="185208" y="44979"/>
                      <a:pt x="155575" y="31750"/>
                    </a:cubicBezTo>
                    <a:cubicBezTo>
                      <a:pt x="125942" y="18521"/>
                      <a:pt x="66675" y="0"/>
                      <a:pt x="66675" y="0"/>
                    </a:cubicBezTo>
                    <a:lnTo>
                      <a:pt x="66675" y="0"/>
                    </a:lnTo>
                  </a:path>
                </a:pathLst>
              </a:custGeom>
              <a:noFill/>
              <a:ln w="38100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BF305F99-F333-4426-9693-481151E4FA8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2000" y="6482502"/>
                <a:ext cx="431238" cy="204190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57615B6C-9899-4594-8253-EDFC8AD01FB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3421" y="6186407"/>
                <a:ext cx="85333" cy="144762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1DBEEE5-D8EA-4DB0-8235-75F6C1B3463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1048" y="5987530"/>
                <a:ext cx="620952" cy="247619"/>
              </a:xfrm>
              <a:prstGeom prst="rect">
                <a:avLst/>
              </a:prstGeom>
            </p:spPr>
          </p:pic>
        </p:grpSp>
      </p:grp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Simple cell receptive profiles: Gabor functions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21333E2-A0CF-4C91-BDA4-C41023DD8169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6" r="66040" b="40822"/>
          <a:stretch/>
        </p:blipFill>
        <p:spPr>
          <a:xfrm>
            <a:off x="1622663" y="501869"/>
            <a:ext cx="1509177" cy="151216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163A623-53A4-4F80-92D6-33F64FE72E08}"/>
              </a:ext>
            </a:extLst>
          </p:cNvPr>
          <p:cNvSpPr txBox="1"/>
          <p:nvPr/>
        </p:nvSpPr>
        <p:spPr>
          <a:xfrm>
            <a:off x="880045" y="1951530"/>
            <a:ext cx="333232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Experimental receptive profile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45B60F-86AF-4743-BE94-0795092BE42A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b="4244"/>
          <a:stretch/>
        </p:blipFill>
        <p:spPr>
          <a:xfrm flipH="1">
            <a:off x="6084168" y="549447"/>
            <a:ext cx="1403611" cy="140484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90C9A6F-84C8-43B7-BF5B-2EB099ACD29C}"/>
              </a:ext>
            </a:extLst>
          </p:cNvPr>
          <p:cNvSpPr txBox="1"/>
          <p:nvPr/>
        </p:nvSpPr>
        <p:spPr>
          <a:xfrm>
            <a:off x="5652120" y="1955603"/>
            <a:ext cx="237757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Gabor (odd) function</a:t>
            </a:r>
          </a:p>
          <a:p>
            <a:pPr algn="ctr">
              <a:defRPr/>
            </a:pPr>
            <a:endParaRPr lang="en-GB" sz="2000" dirty="0">
              <a:latin typeface="+mn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CA487C0-FA39-497E-97BB-4CE95EA455EE}"/>
              </a:ext>
            </a:extLst>
          </p:cNvPr>
          <p:cNvSpPr/>
          <p:nvPr/>
        </p:nvSpPr>
        <p:spPr>
          <a:xfrm>
            <a:off x="1288475" y="2351640"/>
            <a:ext cx="6523885" cy="222804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6FA529C-14F3-47A4-97EF-5FA000D524C6}"/>
              </a:ext>
            </a:extLst>
          </p:cNvPr>
          <p:cNvSpPr txBox="1"/>
          <p:nvPr/>
        </p:nvSpPr>
        <p:spPr>
          <a:xfrm>
            <a:off x="440447" y="6059200"/>
            <a:ext cx="265681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Set of receptive profiles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FDD5BD21-B099-1F4A-B108-3349AE142425}"/>
              </a:ext>
            </a:extLst>
          </p:cNvPr>
          <p:cNvGrpSpPr/>
          <p:nvPr/>
        </p:nvGrpSpPr>
        <p:grpSpPr>
          <a:xfrm>
            <a:off x="1623600" y="2466000"/>
            <a:ext cx="5880100" cy="2039800"/>
            <a:chOff x="1623600" y="2466000"/>
            <a:chExt cx="5880100" cy="2039800"/>
          </a:xfrm>
        </p:grpSpPr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F4209C77-22D1-B948-942B-6FF90B7F0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818800" y="2466000"/>
              <a:ext cx="3251200" cy="368300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FDE3AB23-7F3C-A64F-84FE-DF5A12C37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186000" y="2960948"/>
              <a:ext cx="2501900" cy="342900"/>
            </a:xfrm>
            <a:prstGeom prst="rect">
              <a:avLst/>
            </a:prstGeom>
          </p:spPr>
        </p:pic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B49ABA3C-E0C4-B94B-86A9-A780C642D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992400" y="4226400"/>
              <a:ext cx="584200" cy="279400"/>
            </a:xfrm>
            <a:prstGeom prst="rect">
              <a:avLst/>
            </a:prstGeom>
          </p:spPr>
        </p:pic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66D89785-9F06-D542-B5E6-83F147F69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796000" y="4230000"/>
              <a:ext cx="292100" cy="228600"/>
            </a:xfrm>
            <a:prstGeom prst="rect">
              <a:avLst/>
            </a:prstGeom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53A5B6A4-78D6-7C4D-9CFA-BEAE7C46C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623600" y="3506400"/>
              <a:ext cx="5880100" cy="635000"/>
            </a:xfrm>
            <a:prstGeom prst="rect">
              <a:avLst/>
            </a:prstGeom>
          </p:spPr>
        </p:pic>
      </p:grpSp>
      <p:pic>
        <p:nvPicPr>
          <p:cNvPr id="69" name="Image 68">
            <a:extLst>
              <a:ext uri="{FF2B5EF4-FFF2-40B4-BE49-F238E27FC236}">
                <a16:creationId xmlns:a16="http://schemas.microsoft.com/office/drawing/2014/main" id="{EB6BA7C9-89E0-7249-B8BE-00A869A1A06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106199" y="6130417"/>
            <a:ext cx="8890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17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9BAB8E5-A010-4700-85E7-6412213542E0}"/>
              </a:ext>
            </a:extLst>
          </p:cNvPr>
          <p:cNvGrpSpPr>
            <a:grpSpLocks noChangeAspect="1"/>
          </p:cNvGrpSpPr>
          <p:nvPr/>
        </p:nvGrpSpPr>
        <p:grpSpPr>
          <a:xfrm>
            <a:off x="1655676" y="3297216"/>
            <a:ext cx="5670094" cy="3479639"/>
            <a:chOff x="2518248" y="4435940"/>
            <a:chExt cx="4078752" cy="2503060"/>
          </a:xfrm>
        </p:grpSpPr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ACC4963C-487C-4CD3-934E-76947DD6B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18248" y="4435940"/>
              <a:ext cx="4078752" cy="2503060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C9254A5-260C-4F7F-B290-B601902616CD}"/>
                </a:ext>
              </a:extLst>
            </p:cNvPr>
            <p:cNvGrpSpPr/>
            <p:nvPr/>
          </p:nvGrpSpPr>
          <p:grpSpPr>
            <a:xfrm>
              <a:off x="2760411" y="5638928"/>
              <a:ext cx="2158343" cy="1047764"/>
              <a:chOff x="2760411" y="5638928"/>
              <a:chExt cx="2158343" cy="1047764"/>
            </a:xfrm>
          </p:grpSpPr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id="{7984C0DC-5F48-457E-982E-3FEE0568F8B5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0411" y="5638928"/>
                <a:ext cx="73523" cy="124727"/>
              </a:xfrm>
              <a:prstGeom prst="rect">
                <a:avLst/>
              </a:prstGeom>
            </p:spPr>
          </p:pic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33BF9599-58DB-4388-AF7C-12EF1EA0F225}"/>
                  </a:ext>
                </a:extLst>
              </p:cNvPr>
              <p:cNvGrpSpPr/>
              <p:nvPr/>
            </p:nvGrpSpPr>
            <p:grpSpPr>
              <a:xfrm>
                <a:off x="2801217" y="5728496"/>
                <a:ext cx="370494" cy="416630"/>
                <a:chOff x="4218994" y="4261923"/>
                <a:chExt cx="430007" cy="483553"/>
              </a:xfrm>
            </p:grpSpPr>
            <p:pic>
              <p:nvPicPr>
                <p:cNvPr id="135" name="Picture 134">
                  <a:extLst>
                    <a:ext uri="{FF2B5EF4-FFF2-40B4-BE49-F238E27FC236}">
                      <a16:creationId xmlns:a16="http://schemas.microsoft.com/office/drawing/2014/main" id="{AE33A820-8CE7-465C-8AD4-A4D26AF38E47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46906" y="4654047"/>
                  <a:ext cx="102095" cy="91429"/>
                </a:xfrm>
                <a:prstGeom prst="rect">
                  <a:avLst/>
                </a:prstGeom>
              </p:spPr>
            </p:pic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92C2216A-18DF-4883-9B96-EBB3B393B10C}"/>
                    </a:ext>
                  </a:extLst>
                </p:cNvPr>
                <p:cNvSpPr/>
                <p:nvPr/>
              </p:nvSpPr>
              <p:spPr>
                <a:xfrm>
                  <a:off x="4225925" y="4295775"/>
                  <a:ext cx="96000" cy="3460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EC44EFF7-062E-47B0-882D-D8CDF377BF0F}"/>
                    </a:ext>
                  </a:extLst>
                </p:cNvPr>
                <p:cNvSpPr/>
                <p:nvPr/>
              </p:nvSpPr>
              <p:spPr>
                <a:xfrm>
                  <a:off x="4218994" y="4452469"/>
                  <a:ext cx="333956" cy="1451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0" lon="0" rev="18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138" name="Straight Arrow Connector 137">
                  <a:extLst>
                    <a:ext uri="{FF2B5EF4-FFF2-40B4-BE49-F238E27FC236}">
                      <a16:creationId xmlns:a16="http://schemas.microsoft.com/office/drawing/2014/main" id="{9183CC2D-9116-4C05-93CF-7F32AB84FD2D}"/>
                    </a:ext>
                  </a:extLst>
                </p:cNvPr>
                <p:cNvCxnSpPr>
                  <a:cxnSpLocks/>
                  <a:endCxn id="136" idx="0"/>
                </p:cNvCxnSpPr>
                <p:nvPr/>
              </p:nvCxnSpPr>
              <p:spPr>
                <a:xfrm flipV="1">
                  <a:off x="4273925" y="4295775"/>
                  <a:ext cx="0" cy="346076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Arrow Connector 138">
                  <a:extLst>
                    <a:ext uri="{FF2B5EF4-FFF2-40B4-BE49-F238E27FC236}">
                      <a16:creationId xmlns:a16="http://schemas.microsoft.com/office/drawing/2014/main" id="{3F28A490-FCA0-4A62-809A-E490695382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68289" y="4459051"/>
                  <a:ext cx="325728" cy="179927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Arrow Connector 139">
                  <a:extLst>
                    <a:ext uri="{FF2B5EF4-FFF2-40B4-BE49-F238E27FC236}">
                      <a16:creationId xmlns:a16="http://schemas.microsoft.com/office/drawing/2014/main" id="{20D18C32-88D9-4663-88DC-501D87AD8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69883" y="4624616"/>
                  <a:ext cx="274429" cy="75145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41" name="Picture 140">
                  <a:extLst>
                    <a:ext uri="{FF2B5EF4-FFF2-40B4-BE49-F238E27FC236}">
                      <a16:creationId xmlns:a16="http://schemas.microsoft.com/office/drawing/2014/main" id="{B717EC57-F6FA-4E1A-9A1A-04179BBB6AE9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59343" y="4261923"/>
                  <a:ext cx="96000" cy="131048"/>
                </a:xfrm>
                <a:prstGeom prst="rect">
                  <a:avLst/>
                </a:prstGeom>
              </p:spPr>
            </p:pic>
          </p:grp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612B356D-1108-427F-A24C-ABA953549D3B}"/>
                  </a:ext>
                </a:extLst>
              </p:cNvPr>
              <p:cNvSpPr/>
              <p:nvPr/>
            </p:nvSpPr>
            <p:spPr>
              <a:xfrm>
                <a:off x="3181495" y="5938339"/>
                <a:ext cx="183431" cy="136253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  <a:scene3d>
                <a:camera prst="orthographicFront">
                  <a:rot lat="330000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149" name="Picture 148">
                <a:extLst>
                  <a:ext uri="{FF2B5EF4-FFF2-40B4-BE49-F238E27FC236}">
                    <a16:creationId xmlns:a16="http://schemas.microsoft.com/office/drawing/2014/main" id="{1B7CD704-933C-4D98-9303-BC579805059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79734" y="5807808"/>
                <a:ext cx="274286" cy="215238"/>
              </a:xfrm>
              <a:prstGeom prst="rect">
                <a:avLst/>
              </a:prstGeom>
            </p:spPr>
          </p:pic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24B8508F-A324-4293-B6A1-59442BB3CE8F}"/>
                  </a:ext>
                </a:extLst>
              </p:cNvPr>
              <p:cNvSpPr/>
              <p:nvPr/>
            </p:nvSpPr>
            <p:spPr>
              <a:xfrm>
                <a:off x="4398960" y="6337735"/>
                <a:ext cx="166756" cy="13625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scene3d>
                <a:camera prst="orthographicFront">
                  <a:rot lat="330000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93F3E7ED-E86B-4E45-ADB0-B0C9C6C09296}"/>
                  </a:ext>
                </a:extLst>
              </p:cNvPr>
              <p:cNvSpPr/>
              <p:nvPr/>
            </p:nvSpPr>
            <p:spPr>
              <a:xfrm>
                <a:off x="4393357" y="5964327"/>
                <a:ext cx="183431" cy="136253"/>
              </a:xfrm>
              <a:prstGeom prst="ellipse">
                <a:avLst/>
              </a:pr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>
                  <a:rot lat="330000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29" name="Straight Arrow Connector 128">
                <a:extLst>
                  <a:ext uri="{FF2B5EF4-FFF2-40B4-BE49-F238E27FC236}">
                    <a16:creationId xmlns:a16="http://schemas.microsoft.com/office/drawing/2014/main" id="{D0722078-4807-4084-B446-82EFA0C53E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22489" y="6039701"/>
                <a:ext cx="1205700" cy="377692"/>
              </a:xfrm>
              <a:prstGeom prst="straightConnector1">
                <a:avLst/>
              </a:prstGeom>
              <a:ln w="38100">
                <a:solidFill>
                  <a:schemeClr val="accent1">
                    <a:shade val="95000"/>
                    <a:satMod val="10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4F3E06C3-69BB-4609-8E07-26DEA92C8B78}"/>
                  </a:ext>
                </a:extLst>
              </p:cNvPr>
              <p:cNvSpPr/>
              <p:nvPr/>
            </p:nvSpPr>
            <p:spPr>
              <a:xfrm>
                <a:off x="4534802" y="6028367"/>
                <a:ext cx="274204" cy="382982"/>
              </a:xfrm>
              <a:custGeom>
                <a:avLst/>
                <a:gdLst>
                  <a:gd name="connsiteX0" fmla="*/ 0 w 318250"/>
                  <a:gd name="connsiteY0" fmla="*/ 444500 h 444500"/>
                  <a:gd name="connsiteX1" fmla="*/ 136525 w 318250"/>
                  <a:gd name="connsiteY1" fmla="*/ 415925 h 444500"/>
                  <a:gd name="connsiteX2" fmla="*/ 260350 w 318250"/>
                  <a:gd name="connsiteY2" fmla="*/ 330200 h 444500"/>
                  <a:gd name="connsiteX3" fmla="*/ 307975 w 318250"/>
                  <a:gd name="connsiteY3" fmla="*/ 260350 h 444500"/>
                  <a:gd name="connsiteX4" fmla="*/ 317500 w 318250"/>
                  <a:gd name="connsiteY4" fmla="*/ 200025 h 444500"/>
                  <a:gd name="connsiteX5" fmla="*/ 295275 w 318250"/>
                  <a:gd name="connsiteY5" fmla="*/ 130175 h 444500"/>
                  <a:gd name="connsiteX6" fmla="*/ 244475 w 318250"/>
                  <a:gd name="connsiteY6" fmla="*/ 79375 h 444500"/>
                  <a:gd name="connsiteX7" fmla="*/ 155575 w 318250"/>
                  <a:gd name="connsiteY7" fmla="*/ 31750 h 444500"/>
                  <a:gd name="connsiteX8" fmla="*/ 66675 w 318250"/>
                  <a:gd name="connsiteY8" fmla="*/ 0 h 444500"/>
                  <a:gd name="connsiteX9" fmla="*/ 66675 w 318250"/>
                  <a:gd name="connsiteY9" fmla="*/ 0 h 44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8250" h="444500">
                    <a:moveTo>
                      <a:pt x="0" y="444500"/>
                    </a:moveTo>
                    <a:cubicBezTo>
                      <a:pt x="46566" y="439737"/>
                      <a:pt x="93133" y="434975"/>
                      <a:pt x="136525" y="415925"/>
                    </a:cubicBezTo>
                    <a:cubicBezTo>
                      <a:pt x="179917" y="396875"/>
                      <a:pt x="231775" y="356129"/>
                      <a:pt x="260350" y="330200"/>
                    </a:cubicBezTo>
                    <a:cubicBezTo>
                      <a:pt x="288925" y="304271"/>
                      <a:pt x="298450" y="282046"/>
                      <a:pt x="307975" y="260350"/>
                    </a:cubicBezTo>
                    <a:cubicBezTo>
                      <a:pt x="317500" y="238654"/>
                      <a:pt x="319617" y="221721"/>
                      <a:pt x="317500" y="200025"/>
                    </a:cubicBezTo>
                    <a:cubicBezTo>
                      <a:pt x="315383" y="178329"/>
                      <a:pt x="307446" y="150283"/>
                      <a:pt x="295275" y="130175"/>
                    </a:cubicBezTo>
                    <a:cubicBezTo>
                      <a:pt x="283104" y="110067"/>
                      <a:pt x="267758" y="95779"/>
                      <a:pt x="244475" y="79375"/>
                    </a:cubicBezTo>
                    <a:cubicBezTo>
                      <a:pt x="221192" y="62971"/>
                      <a:pt x="185208" y="44979"/>
                      <a:pt x="155575" y="31750"/>
                    </a:cubicBezTo>
                    <a:cubicBezTo>
                      <a:pt x="125942" y="18521"/>
                      <a:pt x="66675" y="0"/>
                      <a:pt x="66675" y="0"/>
                    </a:cubicBezTo>
                    <a:lnTo>
                      <a:pt x="66675" y="0"/>
                    </a:lnTo>
                  </a:path>
                </a:pathLst>
              </a:custGeom>
              <a:noFill/>
              <a:ln w="38100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4B78E9A-3B15-4538-90E0-EE934E54E62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2000" y="6482502"/>
                <a:ext cx="431238" cy="20419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7EF8D75-8FB5-4EBA-9E96-92F4824B163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3421" y="6186407"/>
                <a:ext cx="85333" cy="144762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C6889E4-F32E-41B2-91CF-4602663C962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1048" y="5987530"/>
                <a:ext cx="620952" cy="247619"/>
              </a:xfrm>
              <a:prstGeom prst="rect">
                <a:avLst/>
              </a:prstGeom>
            </p:spPr>
          </p:pic>
        </p:grpSp>
      </p:grpSp>
      <p:sp>
        <p:nvSpPr>
          <p:cNvPr id="49" name="Rectangle 4">
            <a:extLst>
              <a:ext uri="{FF2B5EF4-FFF2-40B4-BE49-F238E27FC236}">
                <a16:creationId xmlns:a16="http://schemas.microsoft.com/office/drawing/2014/main" id="{9EBB71E4-5DBC-40EB-8741-D82147A4C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Cortical models of visual perception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95939A4-52F6-4DB3-AF7F-4564A5349348}"/>
              </a:ext>
            </a:extLst>
          </p:cNvPr>
          <p:cNvSpPr txBox="1"/>
          <p:nvPr/>
        </p:nvSpPr>
        <p:spPr>
          <a:xfrm>
            <a:off x="497728" y="955082"/>
            <a:ext cx="1662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it-IT" sz="2000" dirty="0"/>
              <a:t>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2EDD8B5-4425-4317-9DAE-0A552B66BC8A}"/>
              </a:ext>
            </a:extLst>
          </p:cNvPr>
          <p:cNvSpPr txBox="1"/>
          <p:nvPr/>
        </p:nvSpPr>
        <p:spPr>
          <a:xfrm>
            <a:off x="504008" y="1879682"/>
            <a:ext cx="1662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it-IT" sz="2000" dirty="0"/>
              <a:t>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6392B55-9DDF-4D9B-80C1-FE0873968BF1}"/>
              </a:ext>
            </a:extLst>
          </p:cNvPr>
          <p:cNvSpPr/>
          <p:nvPr/>
        </p:nvSpPr>
        <p:spPr>
          <a:xfrm>
            <a:off x="432000" y="877202"/>
            <a:ext cx="8270844" cy="252307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ED943E6-55CC-483D-90D9-3732EF54AA86}"/>
              </a:ext>
            </a:extLst>
          </p:cNvPr>
          <p:cNvSpPr txBox="1"/>
          <p:nvPr/>
        </p:nvSpPr>
        <p:spPr>
          <a:xfrm>
            <a:off x="536479" y="2816932"/>
            <a:ext cx="1662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it-IT" sz="2000" dirty="0"/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43CFA6-F4E3-4E26-AEE7-A71D594ED864}"/>
              </a:ext>
            </a:extLst>
          </p:cNvPr>
          <p:cNvSpPr txBox="1"/>
          <p:nvPr/>
        </p:nvSpPr>
        <p:spPr>
          <a:xfrm>
            <a:off x="440447" y="6059200"/>
            <a:ext cx="265681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Set of receptive profiles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A026FA37-325B-9F4C-8778-82EF8A1BE7E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06199" y="6130417"/>
            <a:ext cx="889000" cy="2413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E222E73-B7FA-B84F-9125-1BBDBE9ABC3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32400" y="1052736"/>
            <a:ext cx="3454400" cy="2667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F62AB80-3D89-6648-BBD0-872BB3E6F7A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4000" y="1974168"/>
            <a:ext cx="6680200" cy="2667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ED153E6-1E97-654C-98A9-34491A8BB4A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1200" y="2910272"/>
            <a:ext cx="74549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03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9BAB8E5-A010-4700-85E7-6412213542E0}"/>
              </a:ext>
            </a:extLst>
          </p:cNvPr>
          <p:cNvGrpSpPr>
            <a:grpSpLocks noChangeAspect="1"/>
          </p:cNvGrpSpPr>
          <p:nvPr/>
        </p:nvGrpSpPr>
        <p:grpSpPr>
          <a:xfrm>
            <a:off x="1655676" y="3297216"/>
            <a:ext cx="5670094" cy="3479639"/>
            <a:chOff x="2518248" y="4435940"/>
            <a:chExt cx="4078752" cy="2503060"/>
          </a:xfrm>
        </p:grpSpPr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ACC4963C-487C-4CD3-934E-76947DD6B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18248" y="4435940"/>
              <a:ext cx="4078752" cy="2503060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C9254A5-260C-4F7F-B290-B601902616CD}"/>
                </a:ext>
              </a:extLst>
            </p:cNvPr>
            <p:cNvGrpSpPr/>
            <p:nvPr/>
          </p:nvGrpSpPr>
          <p:grpSpPr>
            <a:xfrm>
              <a:off x="2760411" y="5638928"/>
              <a:ext cx="2158343" cy="1047764"/>
              <a:chOff x="2760411" y="5638928"/>
              <a:chExt cx="2158343" cy="1047764"/>
            </a:xfrm>
          </p:grpSpPr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id="{7984C0DC-5F48-457E-982E-3FEE0568F8B5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0411" y="5638928"/>
                <a:ext cx="73523" cy="124727"/>
              </a:xfrm>
              <a:prstGeom prst="rect">
                <a:avLst/>
              </a:prstGeom>
            </p:spPr>
          </p:pic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33BF9599-58DB-4388-AF7C-12EF1EA0F225}"/>
                  </a:ext>
                </a:extLst>
              </p:cNvPr>
              <p:cNvGrpSpPr/>
              <p:nvPr/>
            </p:nvGrpSpPr>
            <p:grpSpPr>
              <a:xfrm>
                <a:off x="2801217" y="5728496"/>
                <a:ext cx="370494" cy="416630"/>
                <a:chOff x="4218994" y="4261923"/>
                <a:chExt cx="430007" cy="483553"/>
              </a:xfrm>
            </p:grpSpPr>
            <p:pic>
              <p:nvPicPr>
                <p:cNvPr id="135" name="Picture 134">
                  <a:extLst>
                    <a:ext uri="{FF2B5EF4-FFF2-40B4-BE49-F238E27FC236}">
                      <a16:creationId xmlns:a16="http://schemas.microsoft.com/office/drawing/2014/main" id="{AE33A820-8CE7-465C-8AD4-A4D26AF38E47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46906" y="4654047"/>
                  <a:ext cx="102095" cy="91429"/>
                </a:xfrm>
                <a:prstGeom prst="rect">
                  <a:avLst/>
                </a:prstGeom>
              </p:spPr>
            </p:pic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92C2216A-18DF-4883-9B96-EBB3B393B10C}"/>
                    </a:ext>
                  </a:extLst>
                </p:cNvPr>
                <p:cNvSpPr/>
                <p:nvPr/>
              </p:nvSpPr>
              <p:spPr>
                <a:xfrm>
                  <a:off x="4225925" y="4295775"/>
                  <a:ext cx="96000" cy="3460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EC44EFF7-062E-47B0-882D-D8CDF377BF0F}"/>
                    </a:ext>
                  </a:extLst>
                </p:cNvPr>
                <p:cNvSpPr/>
                <p:nvPr/>
              </p:nvSpPr>
              <p:spPr>
                <a:xfrm>
                  <a:off x="4218994" y="4452469"/>
                  <a:ext cx="333956" cy="1451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0" lon="0" rev="18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138" name="Straight Arrow Connector 137">
                  <a:extLst>
                    <a:ext uri="{FF2B5EF4-FFF2-40B4-BE49-F238E27FC236}">
                      <a16:creationId xmlns:a16="http://schemas.microsoft.com/office/drawing/2014/main" id="{9183CC2D-9116-4C05-93CF-7F32AB84FD2D}"/>
                    </a:ext>
                  </a:extLst>
                </p:cNvPr>
                <p:cNvCxnSpPr>
                  <a:cxnSpLocks/>
                  <a:endCxn id="136" idx="0"/>
                </p:cNvCxnSpPr>
                <p:nvPr/>
              </p:nvCxnSpPr>
              <p:spPr>
                <a:xfrm flipV="1">
                  <a:off x="4273925" y="4295775"/>
                  <a:ext cx="0" cy="346076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Arrow Connector 138">
                  <a:extLst>
                    <a:ext uri="{FF2B5EF4-FFF2-40B4-BE49-F238E27FC236}">
                      <a16:creationId xmlns:a16="http://schemas.microsoft.com/office/drawing/2014/main" id="{3F28A490-FCA0-4A62-809A-E490695382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68289" y="4459051"/>
                  <a:ext cx="325728" cy="179927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Arrow Connector 139">
                  <a:extLst>
                    <a:ext uri="{FF2B5EF4-FFF2-40B4-BE49-F238E27FC236}">
                      <a16:creationId xmlns:a16="http://schemas.microsoft.com/office/drawing/2014/main" id="{20D18C32-88D9-4663-88DC-501D87AD8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69883" y="4624616"/>
                  <a:ext cx="274429" cy="75145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41" name="Picture 140">
                  <a:extLst>
                    <a:ext uri="{FF2B5EF4-FFF2-40B4-BE49-F238E27FC236}">
                      <a16:creationId xmlns:a16="http://schemas.microsoft.com/office/drawing/2014/main" id="{B717EC57-F6FA-4E1A-9A1A-04179BBB6AE9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59343" y="4261923"/>
                  <a:ext cx="96000" cy="131048"/>
                </a:xfrm>
                <a:prstGeom prst="rect">
                  <a:avLst/>
                </a:prstGeom>
              </p:spPr>
            </p:pic>
          </p:grp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612B356D-1108-427F-A24C-ABA953549D3B}"/>
                  </a:ext>
                </a:extLst>
              </p:cNvPr>
              <p:cNvSpPr/>
              <p:nvPr/>
            </p:nvSpPr>
            <p:spPr>
              <a:xfrm>
                <a:off x="3181495" y="5938339"/>
                <a:ext cx="183431" cy="136253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  <a:scene3d>
                <a:camera prst="orthographicFront">
                  <a:rot lat="330000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149" name="Picture 148">
                <a:extLst>
                  <a:ext uri="{FF2B5EF4-FFF2-40B4-BE49-F238E27FC236}">
                    <a16:creationId xmlns:a16="http://schemas.microsoft.com/office/drawing/2014/main" id="{1B7CD704-933C-4D98-9303-BC579805059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79734" y="5807808"/>
                <a:ext cx="274286" cy="215238"/>
              </a:xfrm>
              <a:prstGeom prst="rect">
                <a:avLst/>
              </a:prstGeom>
            </p:spPr>
          </p:pic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24B8508F-A324-4293-B6A1-59442BB3CE8F}"/>
                  </a:ext>
                </a:extLst>
              </p:cNvPr>
              <p:cNvSpPr/>
              <p:nvPr/>
            </p:nvSpPr>
            <p:spPr>
              <a:xfrm>
                <a:off x="4398960" y="6337735"/>
                <a:ext cx="166756" cy="13625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scene3d>
                <a:camera prst="orthographicFront">
                  <a:rot lat="330000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93F3E7ED-E86B-4E45-ADB0-B0C9C6C09296}"/>
                  </a:ext>
                </a:extLst>
              </p:cNvPr>
              <p:cNvSpPr/>
              <p:nvPr/>
            </p:nvSpPr>
            <p:spPr>
              <a:xfrm>
                <a:off x="4393357" y="5964327"/>
                <a:ext cx="183431" cy="136253"/>
              </a:xfrm>
              <a:prstGeom prst="ellipse">
                <a:avLst/>
              </a:pr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>
                  <a:rot lat="330000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29" name="Straight Arrow Connector 128">
                <a:extLst>
                  <a:ext uri="{FF2B5EF4-FFF2-40B4-BE49-F238E27FC236}">
                    <a16:creationId xmlns:a16="http://schemas.microsoft.com/office/drawing/2014/main" id="{D0722078-4807-4084-B446-82EFA0C53E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22489" y="6039701"/>
                <a:ext cx="1205700" cy="377692"/>
              </a:xfrm>
              <a:prstGeom prst="straightConnector1">
                <a:avLst/>
              </a:prstGeom>
              <a:ln w="38100">
                <a:solidFill>
                  <a:schemeClr val="accent1">
                    <a:shade val="95000"/>
                    <a:satMod val="10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4F3E06C3-69BB-4609-8E07-26DEA92C8B78}"/>
                  </a:ext>
                </a:extLst>
              </p:cNvPr>
              <p:cNvSpPr/>
              <p:nvPr/>
            </p:nvSpPr>
            <p:spPr>
              <a:xfrm>
                <a:off x="4534802" y="6028367"/>
                <a:ext cx="274204" cy="382982"/>
              </a:xfrm>
              <a:custGeom>
                <a:avLst/>
                <a:gdLst>
                  <a:gd name="connsiteX0" fmla="*/ 0 w 318250"/>
                  <a:gd name="connsiteY0" fmla="*/ 444500 h 444500"/>
                  <a:gd name="connsiteX1" fmla="*/ 136525 w 318250"/>
                  <a:gd name="connsiteY1" fmla="*/ 415925 h 444500"/>
                  <a:gd name="connsiteX2" fmla="*/ 260350 w 318250"/>
                  <a:gd name="connsiteY2" fmla="*/ 330200 h 444500"/>
                  <a:gd name="connsiteX3" fmla="*/ 307975 w 318250"/>
                  <a:gd name="connsiteY3" fmla="*/ 260350 h 444500"/>
                  <a:gd name="connsiteX4" fmla="*/ 317500 w 318250"/>
                  <a:gd name="connsiteY4" fmla="*/ 200025 h 444500"/>
                  <a:gd name="connsiteX5" fmla="*/ 295275 w 318250"/>
                  <a:gd name="connsiteY5" fmla="*/ 130175 h 444500"/>
                  <a:gd name="connsiteX6" fmla="*/ 244475 w 318250"/>
                  <a:gd name="connsiteY6" fmla="*/ 79375 h 444500"/>
                  <a:gd name="connsiteX7" fmla="*/ 155575 w 318250"/>
                  <a:gd name="connsiteY7" fmla="*/ 31750 h 444500"/>
                  <a:gd name="connsiteX8" fmla="*/ 66675 w 318250"/>
                  <a:gd name="connsiteY8" fmla="*/ 0 h 444500"/>
                  <a:gd name="connsiteX9" fmla="*/ 66675 w 318250"/>
                  <a:gd name="connsiteY9" fmla="*/ 0 h 44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8250" h="444500">
                    <a:moveTo>
                      <a:pt x="0" y="444500"/>
                    </a:moveTo>
                    <a:cubicBezTo>
                      <a:pt x="46566" y="439737"/>
                      <a:pt x="93133" y="434975"/>
                      <a:pt x="136525" y="415925"/>
                    </a:cubicBezTo>
                    <a:cubicBezTo>
                      <a:pt x="179917" y="396875"/>
                      <a:pt x="231775" y="356129"/>
                      <a:pt x="260350" y="330200"/>
                    </a:cubicBezTo>
                    <a:cubicBezTo>
                      <a:pt x="288925" y="304271"/>
                      <a:pt x="298450" y="282046"/>
                      <a:pt x="307975" y="260350"/>
                    </a:cubicBezTo>
                    <a:cubicBezTo>
                      <a:pt x="317500" y="238654"/>
                      <a:pt x="319617" y="221721"/>
                      <a:pt x="317500" y="200025"/>
                    </a:cubicBezTo>
                    <a:cubicBezTo>
                      <a:pt x="315383" y="178329"/>
                      <a:pt x="307446" y="150283"/>
                      <a:pt x="295275" y="130175"/>
                    </a:cubicBezTo>
                    <a:cubicBezTo>
                      <a:pt x="283104" y="110067"/>
                      <a:pt x="267758" y="95779"/>
                      <a:pt x="244475" y="79375"/>
                    </a:cubicBezTo>
                    <a:cubicBezTo>
                      <a:pt x="221192" y="62971"/>
                      <a:pt x="185208" y="44979"/>
                      <a:pt x="155575" y="31750"/>
                    </a:cubicBezTo>
                    <a:cubicBezTo>
                      <a:pt x="125942" y="18521"/>
                      <a:pt x="66675" y="0"/>
                      <a:pt x="66675" y="0"/>
                    </a:cubicBezTo>
                    <a:lnTo>
                      <a:pt x="66675" y="0"/>
                    </a:lnTo>
                  </a:path>
                </a:pathLst>
              </a:custGeom>
              <a:noFill/>
              <a:ln w="38100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4B78E9A-3B15-4538-90E0-EE934E54E62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2000" y="6482502"/>
                <a:ext cx="431238" cy="20419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7EF8D75-8FB5-4EBA-9E96-92F4824B163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3421" y="6186407"/>
                <a:ext cx="85333" cy="144762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C6889E4-F32E-41B2-91CF-4602663C962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1048" y="5987530"/>
                <a:ext cx="620952" cy="247619"/>
              </a:xfrm>
              <a:prstGeom prst="rect">
                <a:avLst/>
              </a:prstGeom>
            </p:spPr>
          </p:pic>
        </p:grpSp>
      </p:grpSp>
      <p:sp>
        <p:nvSpPr>
          <p:cNvPr id="49" name="Rectangle 4">
            <a:extLst>
              <a:ext uri="{FF2B5EF4-FFF2-40B4-BE49-F238E27FC236}">
                <a16:creationId xmlns:a16="http://schemas.microsoft.com/office/drawing/2014/main" id="{9EBB71E4-5DBC-40EB-8741-D82147A4C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Cortical models of visual perception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95939A4-52F6-4DB3-AF7F-4564A5349348}"/>
              </a:ext>
            </a:extLst>
          </p:cNvPr>
          <p:cNvSpPr txBox="1"/>
          <p:nvPr/>
        </p:nvSpPr>
        <p:spPr>
          <a:xfrm>
            <a:off x="497728" y="955082"/>
            <a:ext cx="1662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it-IT" sz="2000" dirty="0"/>
              <a:t>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2EDD8B5-4425-4317-9DAE-0A552B66BC8A}"/>
              </a:ext>
            </a:extLst>
          </p:cNvPr>
          <p:cNvSpPr txBox="1"/>
          <p:nvPr/>
        </p:nvSpPr>
        <p:spPr>
          <a:xfrm>
            <a:off x="504008" y="1879682"/>
            <a:ext cx="1662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it-IT" sz="2000" dirty="0"/>
              <a:t>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6392B55-9DDF-4D9B-80C1-FE0873968BF1}"/>
              </a:ext>
            </a:extLst>
          </p:cNvPr>
          <p:cNvSpPr/>
          <p:nvPr/>
        </p:nvSpPr>
        <p:spPr>
          <a:xfrm>
            <a:off x="432000" y="877202"/>
            <a:ext cx="8270844" cy="252307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ED943E6-55CC-483D-90D9-3732EF54AA86}"/>
              </a:ext>
            </a:extLst>
          </p:cNvPr>
          <p:cNvSpPr txBox="1"/>
          <p:nvPr/>
        </p:nvSpPr>
        <p:spPr>
          <a:xfrm>
            <a:off x="536479" y="2816932"/>
            <a:ext cx="1662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it-IT" sz="2000" dirty="0"/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43CFA6-F4E3-4E26-AEE7-A71D594ED864}"/>
              </a:ext>
            </a:extLst>
          </p:cNvPr>
          <p:cNvSpPr txBox="1"/>
          <p:nvPr/>
        </p:nvSpPr>
        <p:spPr>
          <a:xfrm>
            <a:off x="440447" y="6059200"/>
            <a:ext cx="265681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Set of receptive profiles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8F72B322-1A89-5142-96BC-6AEF729F73D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06199" y="6130417"/>
            <a:ext cx="889000" cy="2413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A82FDE9A-AD85-A24A-A609-0850D9551F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32400" y="1052736"/>
            <a:ext cx="3454400" cy="2667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C2B0B9D4-D6B2-C24D-8B64-CF580A1ED31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4000" y="1974168"/>
            <a:ext cx="6680200" cy="2667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FE6CBC1-99B6-D248-A695-16C87729C1F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1200" y="2912400"/>
            <a:ext cx="745490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13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Simple cell receptive profiles: Gabor functions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8F9B5E6-BA72-48B0-94F5-3EF1067846FA}"/>
              </a:ext>
            </a:extLst>
          </p:cNvPr>
          <p:cNvSpPr/>
          <p:nvPr/>
        </p:nvSpPr>
        <p:spPr>
          <a:xfrm>
            <a:off x="5819983" y="1948437"/>
            <a:ext cx="555842" cy="336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5E9BB6D-5AA4-4C02-915C-891F4366BC3A}"/>
              </a:ext>
            </a:extLst>
          </p:cNvPr>
          <p:cNvSpPr/>
          <p:nvPr/>
        </p:nvSpPr>
        <p:spPr>
          <a:xfrm>
            <a:off x="2915817" y="1159682"/>
            <a:ext cx="3312368" cy="90767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B57DD9-D943-4AF5-A3FB-F6AA9FBCC0EA}"/>
              </a:ext>
            </a:extLst>
          </p:cNvPr>
          <p:cNvSpPr/>
          <p:nvPr/>
        </p:nvSpPr>
        <p:spPr>
          <a:xfrm>
            <a:off x="2118010" y="1171690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One form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A624C34-896A-BC47-B7AB-2776B5F60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000" y="1700808"/>
            <a:ext cx="30607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46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Simple cell receptive profiles: Gabor functions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8F9B5E6-BA72-48B0-94F5-3EF1067846FA}"/>
              </a:ext>
            </a:extLst>
          </p:cNvPr>
          <p:cNvSpPr/>
          <p:nvPr/>
        </p:nvSpPr>
        <p:spPr>
          <a:xfrm>
            <a:off x="5819983" y="1948437"/>
            <a:ext cx="555842" cy="336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5E9BB6D-5AA4-4C02-915C-891F4366BC3A}"/>
              </a:ext>
            </a:extLst>
          </p:cNvPr>
          <p:cNvSpPr/>
          <p:nvPr/>
        </p:nvSpPr>
        <p:spPr>
          <a:xfrm>
            <a:off x="2915817" y="1159682"/>
            <a:ext cx="3312368" cy="90767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B57DD9-D943-4AF5-A3FB-F6AA9FBCC0EA}"/>
              </a:ext>
            </a:extLst>
          </p:cNvPr>
          <p:cNvSpPr/>
          <p:nvPr/>
        </p:nvSpPr>
        <p:spPr>
          <a:xfrm>
            <a:off x="2118010" y="1171690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One form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F550DBF-AE00-6743-B801-1DDFE924F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000" y="1700808"/>
            <a:ext cx="3060700" cy="2667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8687BF5-274B-124A-8166-6A8395AEE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800" y="2492896"/>
            <a:ext cx="1219200" cy="2667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4AE465D-9671-A24C-AB2E-02A657B78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8800" y="2933844"/>
            <a:ext cx="30099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09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Simple cell receptive profiles: Gabor functions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8F9B5E6-BA72-48B0-94F5-3EF1067846FA}"/>
              </a:ext>
            </a:extLst>
          </p:cNvPr>
          <p:cNvSpPr/>
          <p:nvPr/>
        </p:nvSpPr>
        <p:spPr>
          <a:xfrm>
            <a:off x="5819983" y="1948437"/>
            <a:ext cx="555842" cy="336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5E9BB6D-5AA4-4C02-915C-891F4366BC3A}"/>
              </a:ext>
            </a:extLst>
          </p:cNvPr>
          <p:cNvSpPr/>
          <p:nvPr/>
        </p:nvSpPr>
        <p:spPr>
          <a:xfrm>
            <a:off x="2915817" y="1159682"/>
            <a:ext cx="3312368" cy="90767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B57DD9-D943-4AF5-A3FB-F6AA9FBCC0EA}"/>
              </a:ext>
            </a:extLst>
          </p:cNvPr>
          <p:cNvSpPr/>
          <p:nvPr/>
        </p:nvSpPr>
        <p:spPr>
          <a:xfrm>
            <a:off x="2118010" y="1171690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One form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9C4184-1592-460D-8216-A17C2B6EB348}"/>
              </a:ext>
            </a:extLst>
          </p:cNvPr>
          <p:cNvGrpSpPr/>
          <p:nvPr/>
        </p:nvGrpSpPr>
        <p:grpSpPr>
          <a:xfrm>
            <a:off x="179512" y="4646433"/>
            <a:ext cx="8796360" cy="1418249"/>
            <a:chOff x="1028497" y="703093"/>
            <a:chExt cx="8796360" cy="141824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079C028-B34F-405B-B718-4A4FA3405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2" b="4244"/>
            <a:stretch/>
          </p:blipFill>
          <p:spPr>
            <a:xfrm>
              <a:off x="1028497" y="708330"/>
              <a:ext cx="1403611" cy="1404840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0EA4425-159E-44F3-90F1-49208764CDA0}"/>
                </a:ext>
              </a:extLst>
            </p:cNvPr>
            <p:cNvCxnSpPr>
              <a:cxnSpLocks/>
            </p:cNvCxnSpPr>
            <p:nvPr/>
          </p:nvCxnSpPr>
          <p:spPr>
            <a:xfrm>
              <a:off x="1028497" y="1340768"/>
              <a:ext cx="1403611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B2161CC-2865-4D78-A212-0365A0354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6" t="-1" b="3858"/>
            <a:stretch/>
          </p:blipFill>
          <p:spPr>
            <a:xfrm>
              <a:off x="2884076" y="703093"/>
              <a:ext cx="1397700" cy="141051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12CB7BE-DD12-4DF7-95A2-7F8A1B06F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2" b="3687"/>
            <a:stretch/>
          </p:blipFill>
          <p:spPr>
            <a:xfrm>
              <a:off x="6599158" y="708330"/>
              <a:ext cx="1397467" cy="141301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8895BE8-1E75-4E2A-BEC1-06D976C980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0" b="4814"/>
            <a:stretch/>
          </p:blipFill>
          <p:spPr>
            <a:xfrm>
              <a:off x="8424435" y="708741"/>
              <a:ext cx="1400422" cy="139647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0349067-DE75-44D3-A265-0D510EA7E6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3" b="5001"/>
            <a:stretch/>
          </p:blipFill>
          <p:spPr>
            <a:xfrm>
              <a:off x="4733744" y="711485"/>
              <a:ext cx="1414716" cy="1393734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964D2E1-2CD4-449E-AFD6-CAC89F4612B3}"/>
                </a:ext>
              </a:extLst>
            </p:cNvPr>
            <p:cNvCxnSpPr>
              <a:cxnSpLocks/>
            </p:cNvCxnSpPr>
            <p:nvPr/>
          </p:nvCxnSpPr>
          <p:spPr>
            <a:xfrm>
              <a:off x="3131840" y="1052736"/>
              <a:ext cx="864095" cy="72008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B8ABFB6-66DA-4521-9B62-3ECB74D6A1FF}"/>
                </a:ext>
              </a:extLst>
            </p:cNvPr>
            <p:cNvCxnSpPr>
              <a:cxnSpLocks/>
            </p:cNvCxnSpPr>
            <p:nvPr/>
          </p:nvCxnSpPr>
          <p:spPr>
            <a:xfrm>
              <a:off x="5441102" y="912274"/>
              <a:ext cx="0" cy="992155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073F44F-4229-4272-8FBD-DC18AE6221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26080" y="1009001"/>
              <a:ext cx="864096" cy="72008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118AE00-CD84-4B48-8366-372D618039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8424" y="1340768"/>
              <a:ext cx="1436433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0D2A44AF-F054-AD48-B1A8-8BAF4CBC75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2000" y="1700808"/>
            <a:ext cx="3060700" cy="2667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4E67345-19A0-5D4A-87E9-6099677984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8800" y="2492896"/>
            <a:ext cx="1219200" cy="2667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1C5606B-F235-FE46-BF48-C5F12A1A41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88800" y="2933844"/>
            <a:ext cx="30099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79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Simple cell receptive profiles: Gabor functions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8F9B5E6-BA72-48B0-94F5-3EF1067846FA}"/>
              </a:ext>
            </a:extLst>
          </p:cNvPr>
          <p:cNvSpPr/>
          <p:nvPr/>
        </p:nvSpPr>
        <p:spPr>
          <a:xfrm>
            <a:off x="5819983" y="1948437"/>
            <a:ext cx="555842" cy="336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5E9BB6D-5AA4-4C02-915C-891F4366BC3A}"/>
              </a:ext>
            </a:extLst>
          </p:cNvPr>
          <p:cNvSpPr/>
          <p:nvPr/>
        </p:nvSpPr>
        <p:spPr>
          <a:xfrm>
            <a:off x="2915817" y="1159682"/>
            <a:ext cx="3312368" cy="90767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B57DD9-D943-4AF5-A3FB-F6AA9FBCC0EA}"/>
              </a:ext>
            </a:extLst>
          </p:cNvPr>
          <p:cNvSpPr/>
          <p:nvPr/>
        </p:nvSpPr>
        <p:spPr>
          <a:xfrm>
            <a:off x="2118010" y="1171690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One form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5905CEE-F37B-423D-A355-8B0D63B347A0}"/>
              </a:ext>
            </a:extLst>
          </p:cNvPr>
          <p:cNvSpPr/>
          <p:nvPr/>
        </p:nvSpPr>
        <p:spPr>
          <a:xfrm>
            <a:off x="5576588" y="6285834"/>
            <a:ext cx="277921" cy="262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CAEA339-C8BE-4ED1-8E3E-A704E0A1E35E}"/>
              </a:ext>
            </a:extLst>
          </p:cNvPr>
          <p:cNvSpPr>
            <a:spLocks noChangeAspect="1"/>
          </p:cNvSpPr>
          <p:nvPr/>
        </p:nvSpPr>
        <p:spPr>
          <a:xfrm>
            <a:off x="2772000" y="4186173"/>
            <a:ext cx="3600658" cy="3205506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B8ABF03-FEAF-4116-A77B-AB0D8E689C65}"/>
              </a:ext>
            </a:extLst>
          </p:cNvPr>
          <p:cNvSpPr/>
          <p:nvPr/>
        </p:nvSpPr>
        <p:spPr>
          <a:xfrm>
            <a:off x="2907000" y="6714190"/>
            <a:ext cx="3312366" cy="794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5414F24-70F0-A649-9111-CE85F5324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000" y="1700808"/>
            <a:ext cx="3060700" cy="2667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2F85396-C1C4-7C4E-8060-CB8F34A5A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800" y="2492896"/>
            <a:ext cx="1219200" cy="2667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266BCD3-7FC0-E344-9CCF-02E3B744B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8800" y="2933844"/>
            <a:ext cx="30099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07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Simple cell receptive profiles: Gabor functions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8F9B5E6-BA72-48B0-94F5-3EF1067846FA}"/>
              </a:ext>
            </a:extLst>
          </p:cNvPr>
          <p:cNvSpPr/>
          <p:nvPr/>
        </p:nvSpPr>
        <p:spPr>
          <a:xfrm>
            <a:off x="5819983" y="1948437"/>
            <a:ext cx="555842" cy="336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5E9BB6D-5AA4-4C02-915C-891F4366BC3A}"/>
              </a:ext>
            </a:extLst>
          </p:cNvPr>
          <p:cNvSpPr/>
          <p:nvPr/>
        </p:nvSpPr>
        <p:spPr>
          <a:xfrm>
            <a:off x="2915817" y="1159682"/>
            <a:ext cx="3312368" cy="90767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B57DD9-D943-4AF5-A3FB-F6AA9FBCC0EA}"/>
              </a:ext>
            </a:extLst>
          </p:cNvPr>
          <p:cNvSpPr/>
          <p:nvPr/>
        </p:nvSpPr>
        <p:spPr>
          <a:xfrm>
            <a:off x="2118010" y="1171690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One form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5905CEE-F37B-423D-A355-8B0D63B347A0}"/>
              </a:ext>
            </a:extLst>
          </p:cNvPr>
          <p:cNvSpPr/>
          <p:nvPr/>
        </p:nvSpPr>
        <p:spPr>
          <a:xfrm>
            <a:off x="5576588" y="6285834"/>
            <a:ext cx="277921" cy="262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9F57736-661A-4B55-AA81-7CF97D130D91}"/>
              </a:ext>
            </a:extLst>
          </p:cNvPr>
          <p:cNvGrpSpPr/>
          <p:nvPr/>
        </p:nvGrpSpPr>
        <p:grpSpPr>
          <a:xfrm>
            <a:off x="5652000" y="5298204"/>
            <a:ext cx="1436433" cy="1396478"/>
            <a:chOff x="7539439" y="4043622"/>
            <a:chExt cx="1436433" cy="1396478"/>
          </a:xfrm>
          <a:scene3d>
            <a:camera prst="orthographicFront">
              <a:rot lat="0" lon="0" rev="0"/>
            </a:camera>
            <a:lightRig rig="threePt" dir="t"/>
          </a:scene3d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A6E3B83-75A9-4853-9EA8-8CC7447DC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0" b="4814"/>
            <a:stretch/>
          </p:blipFill>
          <p:spPr>
            <a:xfrm>
              <a:off x="7575450" y="4043622"/>
              <a:ext cx="1400422" cy="1396478"/>
            </a:xfrm>
            <a:prstGeom prst="rect">
              <a:avLst/>
            </a:prstGeom>
          </p:spPr>
        </p:pic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20FFC83E-3A5A-433E-9FD2-5AE1006254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39439" y="4734000"/>
              <a:ext cx="1436433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Oval 70">
            <a:extLst>
              <a:ext uri="{FF2B5EF4-FFF2-40B4-BE49-F238E27FC236}">
                <a16:creationId xmlns:a16="http://schemas.microsoft.com/office/drawing/2014/main" id="{CCAEA339-C8BE-4ED1-8E3E-A704E0A1E35E}"/>
              </a:ext>
            </a:extLst>
          </p:cNvPr>
          <p:cNvSpPr>
            <a:spLocks noChangeAspect="1"/>
          </p:cNvSpPr>
          <p:nvPr/>
        </p:nvSpPr>
        <p:spPr>
          <a:xfrm>
            <a:off x="2772000" y="4186173"/>
            <a:ext cx="3600658" cy="3205506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256EDCCC-D67D-4032-864C-99980326D0BA}"/>
              </a:ext>
            </a:extLst>
          </p:cNvPr>
          <p:cNvCxnSpPr>
            <a:cxnSpLocks/>
          </p:cNvCxnSpPr>
          <p:nvPr/>
        </p:nvCxnSpPr>
        <p:spPr>
          <a:xfrm>
            <a:off x="4897115" y="5629260"/>
            <a:ext cx="0" cy="684000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none"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76">
            <a:extLst>
              <a:ext uri="{FF2B5EF4-FFF2-40B4-BE49-F238E27FC236}">
                <a16:creationId xmlns:a16="http://schemas.microsoft.com/office/drawing/2014/main" id="{7FEB27F8-0638-44BB-AE71-BF813160E62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33" y="6108491"/>
            <a:ext cx="133333" cy="22619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8D7C09B8-6C21-49D7-8772-6EBC4371647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857" y="5900158"/>
            <a:ext cx="157143" cy="209524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BB8ABF03-FEAF-4116-A77B-AB0D8E689C65}"/>
              </a:ext>
            </a:extLst>
          </p:cNvPr>
          <p:cNvSpPr/>
          <p:nvPr/>
        </p:nvSpPr>
        <p:spPr>
          <a:xfrm>
            <a:off x="2907000" y="6714190"/>
            <a:ext cx="3312366" cy="794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F24B938-D08B-C144-A91D-CB2FAA507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2000" y="1700808"/>
            <a:ext cx="3060700" cy="2667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2DAC601-FF71-E743-8FA9-62A421E8E6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8800" y="2492896"/>
            <a:ext cx="1219200" cy="2667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6869E98-3D59-9942-B741-5DFA8BD02D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88800" y="2933844"/>
            <a:ext cx="30099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61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Simple cell receptive profiles: Gabor functions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8F9B5E6-BA72-48B0-94F5-3EF1067846FA}"/>
              </a:ext>
            </a:extLst>
          </p:cNvPr>
          <p:cNvSpPr/>
          <p:nvPr/>
        </p:nvSpPr>
        <p:spPr>
          <a:xfrm>
            <a:off x="5819983" y="1948437"/>
            <a:ext cx="555842" cy="336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57813E-50AB-4846-B823-8C2EFA859CEC}"/>
              </a:ext>
            </a:extLst>
          </p:cNvPr>
          <p:cNvSpPr/>
          <p:nvPr/>
        </p:nvSpPr>
        <p:spPr>
          <a:xfrm>
            <a:off x="5576588" y="6285834"/>
            <a:ext cx="277921" cy="262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5E9BB6D-5AA4-4C02-915C-891F4366BC3A}"/>
              </a:ext>
            </a:extLst>
          </p:cNvPr>
          <p:cNvSpPr/>
          <p:nvPr/>
        </p:nvSpPr>
        <p:spPr>
          <a:xfrm>
            <a:off x="2915817" y="1159682"/>
            <a:ext cx="3312368" cy="90767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B57DD9-D943-4AF5-A3FB-F6AA9FBCC0EA}"/>
              </a:ext>
            </a:extLst>
          </p:cNvPr>
          <p:cNvSpPr/>
          <p:nvPr/>
        </p:nvSpPr>
        <p:spPr>
          <a:xfrm>
            <a:off x="2118010" y="1171690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One form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62FB972-6297-42A3-9B06-73F456D04D61}"/>
              </a:ext>
            </a:extLst>
          </p:cNvPr>
          <p:cNvGrpSpPr/>
          <p:nvPr/>
        </p:nvGrpSpPr>
        <p:grpSpPr>
          <a:xfrm>
            <a:off x="5292000" y="4111670"/>
            <a:ext cx="1397467" cy="1413012"/>
            <a:chOff x="5334533" y="4175988"/>
            <a:chExt cx="1397467" cy="141301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E6A918A-3DA8-4CFD-9D9A-B7D00DF66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2" b="3687"/>
            <a:stretch/>
          </p:blipFill>
          <p:spPr>
            <a:xfrm>
              <a:off x="5334533" y="4175988"/>
              <a:ext cx="1397467" cy="1413012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38B60AD-8DAA-4722-AF5D-230A52282F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61455" y="4476659"/>
              <a:ext cx="864096" cy="72008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dash"/>
              <a:tailEnd type="arrow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21C0EA3-F80A-4141-A5B6-BDB6060827EE}"/>
              </a:ext>
            </a:extLst>
          </p:cNvPr>
          <p:cNvGrpSpPr/>
          <p:nvPr/>
        </p:nvGrpSpPr>
        <p:grpSpPr>
          <a:xfrm>
            <a:off x="5652000" y="5298204"/>
            <a:ext cx="1436433" cy="1396478"/>
            <a:chOff x="7539439" y="4043622"/>
            <a:chExt cx="1436433" cy="1396478"/>
          </a:xfrm>
          <a:scene3d>
            <a:camera prst="orthographicFront">
              <a:rot lat="0" lon="0" rev="0"/>
            </a:camera>
            <a:lightRig rig="threePt" dir="t"/>
          </a:scene3d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CF1236B-42BD-4B7A-8CE8-99F299CF2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0" b="4814"/>
            <a:stretch/>
          </p:blipFill>
          <p:spPr>
            <a:xfrm>
              <a:off x="7575450" y="4043622"/>
              <a:ext cx="1400422" cy="1396478"/>
            </a:xfrm>
            <a:prstGeom prst="rect">
              <a:avLst/>
            </a:prstGeom>
          </p:spPr>
        </p:pic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DE8E1CC-0D48-4E9E-BA43-4B2B6F3048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39439" y="4734000"/>
              <a:ext cx="1436433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1D8430BD-7718-4895-A582-5A73505CAEF3}"/>
              </a:ext>
            </a:extLst>
          </p:cNvPr>
          <p:cNvSpPr>
            <a:spLocks noChangeAspect="1"/>
          </p:cNvSpPr>
          <p:nvPr/>
        </p:nvSpPr>
        <p:spPr>
          <a:xfrm>
            <a:off x="2772000" y="4186173"/>
            <a:ext cx="3600658" cy="3205506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39ED6F3-3C00-4CB2-9CAA-1D30A096BA5A}"/>
              </a:ext>
            </a:extLst>
          </p:cNvPr>
          <p:cNvCxnSpPr>
            <a:cxnSpLocks/>
          </p:cNvCxnSpPr>
          <p:nvPr/>
        </p:nvCxnSpPr>
        <p:spPr>
          <a:xfrm>
            <a:off x="4897115" y="5629260"/>
            <a:ext cx="0" cy="684000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none"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279C3A9-E1FD-4E07-BAC1-89F11A4E2711}"/>
              </a:ext>
            </a:extLst>
          </p:cNvPr>
          <p:cNvCxnSpPr>
            <a:cxnSpLocks noChangeAspect="1"/>
          </p:cNvCxnSpPr>
          <p:nvPr/>
        </p:nvCxnSpPr>
        <p:spPr>
          <a:xfrm>
            <a:off x="4581993" y="5650441"/>
            <a:ext cx="345599" cy="288000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none"/>
          </a:ln>
          <a:scene3d>
            <a:camera prst="orthographicFront">
              <a:rot lat="0" lon="0" rev="492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>
            <a:extLst>
              <a:ext uri="{FF2B5EF4-FFF2-40B4-BE49-F238E27FC236}">
                <a16:creationId xmlns:a16="http://schemas.microsoft.com/office/drawing/2014/main" id="{611A6BFD-19ED-471E-945B-9C97E70C06A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33" y="6108491"/>
            <a:ext cx="133333" cy="22619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AC37E9B-E074-4D2B-8785-CE30C214FE8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93" y="5355672"/>
            <a:ext cx="157143" cy="33095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00F0ED7-6145-42AE-A3C3-6A67D704296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857" y="5900158"/>
            <a:ext cx="157143" cy="209524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2489C7CA-1FE7-45EF-994D-78C038D338A0}"/>
              </a:ext>
            </a:extLst>
          </p:cNvPr>
          <p:cNvSpPr/>
          <p:nvPr/>
        </p:nvSpPr>
        <p:spPr>
          <a:xfrm>
            <a:off x="2907000" y="6714190"/>
            <a:ext cx="3312366" cy="794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B5B9772-DE2C-0449-88D0-81C3A3EAC3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2000" y="1700808"/>
            <a:ext cx="3060700" cy="2667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124FC7F-BEF3-164A-B254-2CC777055C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88800" y="2492896"/>
            <a:ext cx="1219200" cy="2667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B8B015B-E0FE-584F-82ED-57FA5542B6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88800" y="2933844"/>
            <a:ext cx="30099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9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Simple cell receptive profiles: Gabor functions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8F9B5E6-BA72-48B0-94F5-3EF1067846FA}"/>
              </a:ext>
            </a:extLst>
          </p:cNvPr>
          <p:cNvSpPr/>
          <p:nvPr/>
        </p:nvSpPr>
        <p:spPr>
          <a:xfrm>
            <a:off x="5819983" y="1948437"/>
            <a:ext cx="555842" cy="336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57813E-50AB-4846-B823-8C2EFA859CEC}"/>
              </a:ext>
            </a:extLst>
          </p:cNvPr>
          <p:cNvSpPr/>
          <p:nvPr/>
        </p:nvSpPr>
        <p:spPr>
          <a:xfrm>
            <a:off x="5576588" y="6285834"/>
            <a:ext cx="277921" cy="262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5E9BB6D-5AA4-4C02-915C-891F4366BC3A}"/>
              </a:ext>
            </a:extLst>
          </p:cNvPr>
          <p:cNvSpPr/>
          <p:nvPr/>
        </p:nvSpPr>
        <p:spPr>
          <a:xfrm>
            <a:off x="2915817" y="1159682"/>
            <a:ext cx="3312368" cy="90767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B57DD9-D943-4AF5-A3FB-F6AA9FBCC0EA}"/>
              </a:ext>
            </a:extLst>
          </p:cNvPr>
          <p:cNvSpPr/>
          <p:nvPr/>
        </p:nvSpPr>
        <p:spPr>
          <a:xfrm>
            <a:off x="2118010" y="1171690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One form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1617841-EA1B-4F9C-9CBC-E37EFA6AD4DF}"/>
              </a:ext>
            </a:extLst>
          </p:cNvPr>
          <p:cNvGrpSpPr/>
          <p:nvPr/>
        </p:nvGrpSpPr>
        <p:grpSpPr>
          <a:xfrm>
            <a:off x="3877284" y="3500948"/>
            <a:ext cx="1414716" cy="1393734"/>
            <a:chOff x="3884759" y="4046366"/>
            <a:chExt cx="1414716" cy="1393734"/>
          </a:xfrm>
          <a:scene3d>
            <a:camera prst="orthographicFront">
              <a:rot lat="0" lon="0" rev="0"/>
            </a:camera>
            <a:lightRig rig="threePt" dir="t"/>
          </a:scene3d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C32D1DD-DA4A-41DB-B73D-8AD5E5CF0B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3" b="5001"/>
            <a:stretch/>
          </p:blipFill>
          <p:spPr>
            <a:xfrm>
              <a:off x="3884759" y="4046366"/>
              <a:ext cx="1414716" cy="1393734"/>
            </a:xfrm>
            <a:prstGeom prst="rect">
              <a:avLst/>
            </a:prstGeom>
          </p:spPr>
        </p:pic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C14546E-3504-43C9-AF70-F1EEC8674E8C}"/>
                </a:ext>
              </a:extLst>
            </p:cNvPr>
            <p:cNvCxnSpPr>
              <a:cxnSpLocks/>
            </p:cNvCxnSpPr>
            <p:nvPr/>
          </p:nvCxnSpPr>
          <p:spPr>
            <a:xfrm>
              <a:off x="4592117" y="4247155"/>
              <a:ext cx="0" cy="992155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62FB972-6297-42A3-9B06-73F456D04D61}"/>
              </a:ext>
            </a:extLst>
          </p:cNvPr>
          <p:cNvGrpSpPr/>
          <p:nvPr/>
        </p:nvGrpSpPr>
        <p:grpSpPr>
          <a:xfrm>
            <a:off x="5292000" y="4111670"/>
            <a:ext cx="1397467" cy="1413012"/>
            <a:chOff x="5334533" y="4175988"/>
            <a:chExt cx="1397467" cy="141301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E6A918A-3DA8-4CFD-9D9A-B7D00DF66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2" b="3687"/>
            <a:stretch/>
          </p:blipFill>
          <p:spPr>
            <a:xfrm>
              <a:off x="5334533" y="4175988"/>
              <a:ext cx="1397467" cy="1413012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38B60AD-8DAA-4722-AF5D-230A52282F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61455" y="4476659"/>
              <a:ext cx="864096" cy="72008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dash"/>
              <a:tailEnd type="arrow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21C0EA3-F80A-4141-A5B6-BDB6060827EE}"/>
              </a:ext>
            </a:extLst>
          </p:cNvPr>
          <p:cNvGrpSpPr/>
          <p:nvPr/>
        </p:nvGrpSpPr>
        <p:grpSpPr>
          <a:xfrm>
            <a:off x="5652000" y="5298204"/>
            <a:ext cx="1436433" cy="1396478"/>
            <a:chOff x="7539439" y="4043622"/>
            <a:chExt cx="1436433" cy="1396478"/>
          </a:xfrm>
          <a:scene3d>
            <a:camera prst="orthographicFront">
              <a:rot lat="0" lon="0" rev="0"/>
            </a:camera>
            <a:lightRig rig="threePt" dir="t"/>
          </a:scene3d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CF1236B-42BD-4B7A-8CE8-99F299CF2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0" b="4814"/>
            <a:stretch/>
          </p:blipFill>
          <p:spPr>
            <a:xfrm>
              <a:off x="7575450" y="4043622"/>
              <a:ext cx="1400422" cy="1396478"/>
            </a:xfrm>
            <a:prstGeom prst="rect">
              <a:avLst/>
            </a:prstGeom>
          </p:spPr>
        </p:pic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DE8E1CC-0D48-4E9E-BA43-4B2B6F3048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39439" y="4734000"/>
              <a:ext cx="1436433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1D8430BD-7718-4895-A582-5A73505CAEF3}"/>
              </a:ext>
            </a:extLst>
          </p:cNvPr>
          <p:cNvSpPr>
            <a:spLocks noChangeAspect="1"/>
          </p:cNvSpPr>
          <p:nvPr/>
        </p:nvSpPr>
        <p:spPr>
          <a:xfrm>
            <a:off x="2772000" y="4186173"/>
            <a:ext cx="3600658" cy="3205506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A9F63CF-9E61-44DD-9D90-48A57F771809}"/>
              </a:ext>
            </a:extLst>
          </p:cNvPr>
          <p:cNvCxnSpPr>
            <a:cxnSpLocks/>
          </p:cNvCxnSpPr>
          <p:nvPr/>
        </p:nvCxnSpPr>
        <p:spPr>
          <a:xfrm>
            <a:off x="4572000" y="5299682"/>
            <a:ext cx="0" cy="720000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none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39ED6F3-3C00-4CB2-9CAA-1D30A096BA5A}"/>
              </a:ext>
            </a:extLst>
          </p:cNvPr>
          <p:cNvCxnSpPr>
            <a:cxnSpLocks/>
          </p:cNvCxnSpPr>
          <p:nvPr/>
        </p:nvCxnSpPr>
        <p:spPr>
          <a:xfrm>
            <a:off x="4897115" y="5629260"/>
            <a:ext cx="0" cy="684000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none"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279C3A9-E1FD-4E07-BAC1-89F11A4E2711}"/>
              </a:ext>
            </a:extLst>
          </p:cNvPr>
          <p:cNvCxnSpPr>
            <a:cxnSpLocks noChangeAspect="1"/>
          </p:cNvCxnSpPr>
          <p:nvPr/>
        </p:nvCxnSpPr>
        <p:spPr>
          <a:xfrm>
            <a:off x="4581993" y="5650441"/>
            <a:ext cx="345599" cy="288000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none"/>
          </a:ln>
          <a:scene3d>
            <a:camera prst="orthographicFront">
              <a:rot lat="0" lon="0" rev="492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>
            <a:extLst>
              <a:ext uri="{FF2B5EF4-FFF2-40B4-BE49-F238E27FC236}">
                <a16:creationId xmlns:a16="http://schemas.microsoft.com/office/drawing/2014/main" id="{611A6BFD-19ED-471E-945B-9C97E70C06A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33" y="6108491"/>
            <a:ext cx="133333" cy="22619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AC37E9B-E074-4D2B-8785-CE30C214FE8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93" y="5355672"/>
            <a:ext cx="157143" cy="33095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00F0ED7-6145-42AE-A3C3-6A67D704296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857" y="5900158"/>
            <a:ext cx="157143" cy="20952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9A6877E-1245-4BBB-95F3-87E656CA998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857" y="4836110"/>
            <a:ext cx="157143" cy="328572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2489C7CA-1FE7-45EF-994D-78C038D338A0}"/>
              </a:ext>
            </a:extLst>
          </p:cNvPr>
          <p:cNvSpPr/>
          <p:nvPr/>
        </p:nvSpPr>
        <p:spPr>
          <a:xfrm>
            <a:off x="2907000" y="6714190"/>
            <a:ext cx="3312366" cy="794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CD7FBBB6-19FB-5C41-A473-FA158AD65E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42000" y="1700808"/>
            <a:ext cx="3060700" cy="2667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2B6E2930-5455-5348-BE05-B20AB2E8C2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88800" y="2492896"/>
            <a:ext cx="1219200" cy="2667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E55AEC2-9240-CE44-8131-0AF02207C1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88800" y="2933844"/>
            <a:ext cx="30099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90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 1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Outline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8D1D4825-4956-2A42-9BCE-7D6BFE507975}"/>
              </a:ext>
            </a:extLst>
          </p:cNvPr>
          <p:cNvGrpSpPr/>
          <p:nvPr/>
        </p:nvGrpSpPr>
        <p:grpSpPr>
          <a:xfrm>
            <a:off x="575556" y="872716"/>
            <a:ext cx="7668543" cy="5076564"/>
            <a:chOff x="-828291" y="872716"/>
            <a:chExt cx="7668543" cy="507656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883D664-420F-584B-B445-9E06E92FEF58}"/>
                </a:ext>
              </a:extLst>
            </p:cNvPr>
            <p:cNvSpPr/>
            <p:nvPr/>
          </p:nvSpPr>
          <p:spPr>
            <a:xfrm>
              <a:off x="-792596" y="2781641"/>
              <a:ext cx="763284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tx2"/>
                  </a:solidFill>
                  <a:latin typeface="+mj-lt"/>
                </a:rPr>
                <a:t>    Part I</a:t>
              </a:r>
            </a:p>
            <a:p>
              <a:pPr algn="ctr"/>
              <a:r>
                <a:rPr lang="en-US" sz="2200" b="1" dirty="0">
                  <a:solidFill>
                    <a:schemeClr val="tx2"/>
                  </a:solidFill>
                  <a:latin typeface="+mj-lt"/>
                </a:rPr>
                <a:t>	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8064FBB-1E4C-BA46-BF44-3D18A98423FA}"/>
                </a:ext>
              </a:extLst>
            </p:cNvPr>
            <p:cNvSpPr/>
            <p:nvPr/>
          </p:nvSpPr>
          <p:spPr>
            <a:xfrm>
              <a:off x="1187404" y="2816536"/>
              <a:ext cx="3942827" cy="118924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4" name="Straight Arrow Connector 53">
              <a:extLst>
                <a:ext uri="{FF2B5EF4-FFF2-40B4-BE49-F238E27FC236}">
                  <a16:creationId xmlns:a16="http://schemas.microsoft.com/office/drawing/2014/main" id="{8B774EDE-A1D7-6140-8FCC-CBD05EE41BEC}"/>
                </a:ext>
              </a:extLst>
            </p:cNvPr>
            <p:cNvCxnSpPr>
              <a:cxnSpLocks/>
            </p:cNvCxnSpPr>
            <p:nvPr/>
          </p:nvCxnSpPr>
          <p:spPr>
            <a:xfrm>
              <a:off x="3150252" y="2092202"/>
              <a:ext cx="0" cy="724730"/>
            </a:xfrm>
            <a:prstGeom prst="straightConnector1">
              <a:avLst/>
            </a:prstGeom>
            <a:ln w="63500" cap="rnd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60">
              <a:extLst>
                <a:ext uri="{FF2B5EF4-FFF2-40B4-BE49-F238E27FC236}">
                  <a16:creationId xmlns:a16="http://schemas.microsoft.com/office/drawing/2014/main" id="{4A94871D-B8C8-9B4C-BFEA-A31ABC238142}"/>
                </a:ext>
              </a:extLst>
            </p:cNvPr>
            <p:cNvGrpSpPr/>
            <p:nvPr/>
          </p:nvGrpSpPr>
          <p:grpSpPr>
            <a:xfrm>
              <a:off x="-792596" y="872716"/>
              <a:ext cx="7632848" cy="1200123"/>
              <a:chOff x="629152" y="936761"/>
              <a:chExt cx="7632848" cy="1200123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84FB9478-E9E8-114C-BAEE-81220004BDD6}"/>
                  </a:ext>
                </a:extLst>
              </p:cNvPr>
              <p:cNvSpPr/>
              <p:nvPr/>
            </p:nvSpPr>
            <p:spPr>
              <a:xfrm>
                <a:off x="629152" y="936761"/>
                <a:ext cx="7632848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    Part 0</a:t>
                </a:r>
              </a:p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	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07D92C0-BA5B-9B4C-B800-616C5A4B114F}"/>
                  </a:ext>
                </a:extLst>
              </p:cNvPr>
              <p:cNvSpPr/>
              <p:nvPr/>
            </p:nvSpPr>
            <p:spPr>
              <a:xfrm>
                <a:off x="2609151" y="947643"/>
                <a:ext cx="3942827" cy="118924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F4840771-7438-324B-9598-E95EC06FB98F}"/>
                </a:ext>
              </a:extLst>
            </p:cNvPr>
            <p:cNvGrpSpPr/>
            <p:nvPr/>
          </p:nvGrpSpPr>
          <p:grpSpPr>
            <a:xfrm>
              <a:off x="-828291" y="4760039"/>
              <a:ext cx="7632848" cy="1189241"/>
              <a:chOff x="-1800708" y="4889116"/>
              <a:chExt cx="7632848" cy="118924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EAF8C82-B6F5-BA41-8871-61B7DFA3F594}"/>
                  </a:ext>
                </a:extLst>
              </p:cNvPr>
              <p:cNvSpPr/>
              <p:nvPr/>
            </p:nvSpPr>
            <p:spPr>
              <a:xfrm>
                <a:off x="-1800708" y="4924811"/>
                <a:ext cx="7632848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    Part II</a:t>
                </a:r>
              </a:p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	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32EDA90-2A2B-9443-A7C4-6E55564C9E79}"/>
                  </a:ext>
                </a:extLst>
              </p:cNvPr>
              <p:cNvSpPr/>
              <p:nvPr/>
            </p:nvSpPr>
            <p:spPr>
              <a:xfrm>
                <a:off x="230757" y="4889116"/>
                <a:ext cx="3942827" cy="1189241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40" name="Straight Arrow Connector 53">
              <a:extLst>
                <a:ext uri="{FF2B5EF4-FFF2-40B4-BE49-F238E27FC236}">
                  <a16:creationId xmlns:a16="http://schemas.microsoft.com/office/drawing/2014/main" id="{5EB7E14B-6FCE-6545-9538-F32AC90ADF47}"/>
                </a:ext>
              </a:extLst>
            </p:cNvPr>
            <p:cNvCxnSpPr>
              <a:cxnSpLocks/>
            </p:cNvCxnSpPr>
            <p:nvPr/>
          </p:nvCxnSpPr>
          <p:spPr>
            <a:xfrm>
              <a:off x="3132149" y="4039959"/>
              <a:ext cx="0" cy="724730"/>
            </a:xfrm>
            <a:prstGeom prst="straightConnector1">
              <a:avLst/>
            </a:prstGeom>
            <a:ln w="63500" cap="rnd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2AC968B5-0916-5046-B2DD-D8547B608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6615" y="1330288"/>
              <a:ext cx="2222500" cy="190500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21540BC2-553E-5D45-BAA4-C9D85581C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0014" y="1690328"/>
              <a:ext cx="2387600" cy="190500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E30E0CD7-65B0-8B4C-B7D7-E3784BC64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23528" y="3202496"/>
              <a:ext cx="2362200" cy="190500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FE676462-164A-E54D-909B-B08CDED38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5436" y="3547740"/>
              <a:ext cx="3530600" cy="241300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F1C8F00C-91C8-9841-BB63-55AB86C5B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63564" y="5203924"/>
              <a:ext cx="2184400" cy="241300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59B6FDC6-7947-544B-B03C-C4F0DDC59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22388" y="5542756"/>
              <a:ext cx="2641600" cy="190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1062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Simple cell receptive profiles: Gabor functions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8F9B5E6-BA72-48B0-94F5-3EF1067846FA}"/>
              </a:ext>
            </a:extLst>
          </p:cNvPr>
          <p:cNvSpPr/>
          <p:nvPr/>
        </p:nvSpPr>
        <p:spPr>
          <a:xfrm>
            <a:off x="5819983" y="1948437"/>
            <a:ext cx="555842" cy="336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57813E-50AB-4846-B823-8C2EFA859CEC}"/>
              </a:ext>
            </a:extLst>
          </p:cNvPr>
          <p:cNvSpPr/>
          <p:nvPr/>
        </p:nvSpPr>
        <p:spPr>
          <a:xfrm>
            <a:off x="5576588" y="6285834"/>
            <a:ext cx="277921" cy="262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5E9BB6D-5AA4-4C02-915C-891F4366BC3A}"/>
              </a:ext>
            </a:extLst>
          </p:cNvPr>
          <p:cNvSpPr/>
          <p:nvPr/>
        </p:nvSpPr>
        <p:spPr>
          <a:xfrm>
            <a:off x="2915817" y="1159682"/>
            <a:ext cx="3312368" cy="90767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B57DD9-D943-4AF5-A3FB-F6AA9FBCC0EA}"/>
              </a:ext>
            </a:extLst>
          </p:cNvPr>
          <p:cNvSpPr/>
          <p:nvPr/>
        </p:nvSpPr>
        <p:spPr>
          <a:xfrm>
            <a:off x="2118010" y="1171690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One form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6A70FDE-4238-4A76-8C4A-2C13C9918BEF}"/>
              </a:ext>
            </a:extLst>
          </p:cNvPr>
          <p:cNvGrpSpPr/>
          <p:nvPr/>
        </p:nvGrpSpPr>
        <p:grpSpPr>
          <a:xfrm>
            <a:off x="2502000" y="4114164"/>
            <a:ext cx="1397700" cy="1410518"/>
            <a:chOff x="2035091" y="4037974"/>
            <a:chExt cx="1397700" cy="1410518"/>
          </a:xfrm>
          <a:scene3d>
            <a:camera prst="orthographicFront">
              <a:rot lat="0" lon="0" rev="0"/>
            </a:camera>
            <a:lightRig rig="threePt" dir="t"/>
          </a:scene3d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42D1878-DAB6-4198-B502-6B51222DB1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6" t="-1" b="3858"/>
            <a:stretch/>
          </p:blipFill>
          <p:spPr>
            <a:xfrm>
              <a:off x="2035091" y="4037974"/>
              <a:ext cx="1397700" cy="1410518"/>
            </a:xfrm>
            <a:prstGeom prst="rect">
              <a:avLst/>
            </a:prstGeom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EBD1BF9-3F43-4FC7-A79E-AFF430D4932F}"/>
                </a:ext>
              </a:extLst>
            </p:cNvPr>
            <p:cNvCxnSpPr>
              <a:cxnSpLocks/>
            </p:cNvCxnSpPr>
            <p:nvPr/>
          </p:nvCxnSpPr>
          <p:spPr>
            <a:xfrm>
              <a:off x="2282855" y="4387617"/>
              <a:ext cx="864095" cy="72008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1617841-EA1B-4F9C-9CBC-E37EFA6AD4DF}"/>
              </a:ext>
            </a:extLst>
          </p:cNvPr>
          <p:cNvGrpSpPr/>
          <p:nvPr/>
        </p:nvGrpSpPr>
        <p:grpSpPr>
          <a:xfrm>
            <a:off x="3877284" y="3500948"/>
            <a:ext cx="1414716" cy="1393734"/>
            <a:chOff x="3884759" y="4046366"/>
            <a:chExt cx="1414716" cy="1393734"/>
          </a:xfrm>
          <a:scene3d>
            <a:camera prst="orthographicFront">
              <a:rot lat="0" lon="0" rev="0"/>
            </a:camera>
            <a:lightRig rig="threePt" dir="t"/>
          </a:scene3d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C32D1DD-DA4A-41DB-B73D-8AD5E5CF0B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3" b="5001"/>
            <a:stretch/>
          </p:blipFill>
          <p:spPr>
            <a:xfrm>
              <a:off x="3884759" y="4046366"/>
              <a:ext cx="1414716" cy="1393734"/>
            </a:xfrm>
            <a:prstGeom prst="rect">
              <a:avLst/>
            </a:prstGeom>
          </p:spPr>
        </p:pic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C14546E-3504-43C9-AF70-F1EEC8674E8C}"/>
                </a:ext>
              </a:extLst>
            </p:cNvPr>
            <p:cNvCxnSpPr>
              <a:cxnSpLocks/>
            </p:cNvCxnSpPr>
            <p:nvPr/>
          </p:nvCxnSpPr>
          <p:spPr>
            <a:xfrm>
              <a:off x="4592117" y="4247155"/>
              <a:ext cx="0" cy="992155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62FB972-6297-42A3-9B06-73F456D04D61}"/>
              </a:ext>
            </a:extLst>
          </p:cNvPr>
          <p:cNvGrpSpPr/>
          <p:nvPr/>
        </p:nvGrpSpPr>
        <p:grpSpPr>
          <a:xfrm>
            <a:off x="5292000" y="4111670"/>
            <a:ext cx="1397467" cy="1413012"/>
            <a:chOff x="5334533" y="4175988"/>
            <a:chExt cx="1397467" cy="141301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E6A918A-3DA8-4CFD-9D9A-B7D00DF66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2" b="3687"/>
            <a:stretch/>
          </p:blipFill>
          <p:spPr>
            <a:xfrm>
              <a:off x="5334533" y="4175988"/>
              <a:ext cx="1397467" cy="1413012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38B60AD-8DAA-4722-AF5D-230A52282F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61455" y="4476659"/>
              <a:ext cx="864096" cy="72008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dash"/>
              <a:tailEnd type="arrow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21C0EA3-F80A-4141-A5B6-BDB6060827EE}"/>
              </a:ext>
            </a:extLst>
          </p:cNvPr>
          <p:cNvGrpSpPr/>
          <p:nvPr/>
        </p:nvGrpSpPr>
        <p:grpSpPr>
          <a:xfrm>
            <a:off x="5652000" y="5298204"/>
            <a:ext cx="1436433" cy="1396478"/>
            <a:chOff x="7539439" y="4043622"/>
            <a:chExt cx="1436433" cy="1396478"/>
          </a:xfrm>
          <a:scene3d>
            <a:camera prst="orthographicFront">
              <a:rot lat="0" lon="0" rev="0"/>
            </a:camera>
            <a:lightRig rig="threePt" dir="t"/>
          </a:scene3d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CF1236B-42BD-4B7A-8CE8-99F299CF2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0" b="4814"/>
            <a:stretch/>
          </p:blipFill>
          <p:spPr>
            <a:xfrm>
              <a:off x="7575450" y="4043622"/>
              <a:ext cx="1400422" cy="1396478"/>
            </a:xfrm>
            <a:prstGeom prst="rect">
              <a:avLst/>
            </a:prstGeom>
          </p:spPr>
        </p:pic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DE8E1CC-0D48-4E9E-BA43-4B2B6F3048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39439" y="4734000"/>
              <a:ext cx="1436433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1D8430BD-7718-4895-A582-5A73505CAEF3}"/>
              </a:ext>
            </a:extLst>
          </p:cNvPr>
          <p:cNvSpPr>
            <a:spLocks noChangeAspect="1"/>
          </p:cNvSpPr>
          <p:nvPr/>
        </p:nvSpPr>
        <p:spPr>
          <a:xfrm>
            <a:off x="2772000" y="4186173"/>
            <a:ext cx="3600658" cy="3205506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A9F63CF-9E61-44DD-9D90-48A57F771809}"/>
              </a:ext>
            </a:extLst>
          </p:cNvPr>
          <p:cNvCxnSpPr>
            <a:cxnSpLocks/>
          </p:cNvCxnSpPr>
          <p:nvPr/>
        </p:nvCxnSpPr>
        <p:spPr>
          <a:xfrm>
            <a:off x="4572000" y="5299682"/>
            <a:ext cx="0" cy="720000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none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39ED6F3-3C00-4CB2-9CAA-1D30A096BA5A}"/>
              </a:ext>
            </a:extLst>
          </p:cNvPr>
          <p:cNvCxnSpPr>
            <a:cxnSpLocks/>
          </p:cNvCxnSpPr>
          <p:nvPr/>
        </p:nvCxnSpPr>
        <p:spPr>
          <a:xfrm>
            <a:off x="4897115" y="5629260"/>
            <a:ext cx="0" cy="684000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none"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0817A3D-D3F6-4835-B407-944BFEEE8FF9}"/>
              </a:ext>
            </a:extLst>
          </p:cNvPr>
          <p:cNvCxnSpPr>
            <a:cxnSpLocks noChangeAspect="1"/>
          </p:cNvCxnSpPr>
          <p:nvPr/>
        </p:nvCxnSpPr>
        <p:spPr>
          <a:xfrm>
            <a:off x="4212000" y="5659682"/>
            <a:ext cx="345599" cy="288000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none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279C3A9-E1FD-4E07-BAC1-89F11A4E2711}"/>
              </a:ext>
            </a:extLst>
          </p:cNvPr>
          <p:cNvCxnSpPr>
            <a:cxnSpLocks noChangeAspect="1"/>
          </p:cNvCxnSpPr>
          <p:nvPr/>
        </p:nvCxnSpPr>
        <p:spPr>
          <a:xfrm>
            <a:off x="4581993" y="5650441"/>
            <a:ext cx="345599" cy="288000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none"/>
          </a:ln>
          <a:scene3d>
            <a:camera prst="orthographicFront">
              <a:rot lat="0" lon="0" rev="492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>
            <a:extLst>
              <a:ext uri="{FF2B5EF4-FFF2-40B4-BE49-F238E27FC236}">
                <a16:creationId xmlns:a16="http://schemas.microsoft.com/office/drawing/2014/main" id="{611A6BFD-19ED-471E-945B-9C97E70C06A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33" y="6108491"/>
            <a:ext cx="133333" cy="22619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AC37E9B-E074-4D2B-8785-CE30C214FE8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93" y="5355672"/>
            <a:ext cx="157143" cy="33095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C57CFCC-D9D7-41BB-9AC3-FEA43B6D324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000" y="5305729"/>
            <a:ext cx="300000" cy="38095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00F0ED7-6145-42AE-A3C3-6A67D704296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857" y="5900158"/>
            <a:ext cx="157143" cy="20952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9A6877E-1245-4BBB-95F3-87E656CA998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857" y="4836110"/>
            <a:ext cx="157143" cy="328572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2489C7CA-1FE7-45EF-994D-78C038D338A0}"/>
              </a:ext>
            </a:extLst>
          </p:cNvPr>
          <p:cNvSpPr/>
          <p:nvPr/>
        </p:nvSpPr>
        <p:spPr>
          <a:xfrm>
            <a:off x="2907000" y="6714190"/>
            <a:ext cx="3312366" cy="794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9928E482-FE34-D54B-8D19-962066694ED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2000" y="1700808"/>
            <a:ext cx="3060700" cy="26670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4D7A5BA9-4684-1A4E-BFC7-E288648E7F3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88800" y="2492896"/>
            <a:ext cx="1219200" cy="266700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F71C1925-3B49-B648-859A-DDA23AAE646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88800" y="2933844"/>
            <a:ext cx="30099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0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Simple cell receptive profiles: Gabor functions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8F9B5E6-BA72-48B0-94F5-3EF1067846FA}"/>
              </a:ext>
            </a:extLst>
          </p:cNvPr>
          <p:cNvSpPr/>
          <p:nvPr/>
        </p:nvSpPr>
        <p:spPr>
          <a:xfrm>
            <a:off x="5819983" y="1948437"/>
            <a:ext cx="555842" cy="336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57813E-50AB-4846-B823-8C2EFA859CEC}"/>
              </a:ext>
            </a:extLst>
          </p:cNvPr>
          <p:cNvSpPr/>
          <p:nvPr/>
        </p:nvSpPr>
        <p:spPr>
          <a:xfrm>
            <a:off x="5576588" y="6285834"/>
            <a:ext cx="277921" cy="262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5E9BB6D-5AA4-4C02-915C-891F4366BC3A}"/>
              </a:ext>
            </a:extLst>
          </p:cNvPr>
          <p:cNvSpPr/>
          <p:nvPr/>
        </p:nvSpPr>
        <p:spPr>
          <a:xfrm>
            <a:off x="2915817" y="1159682"/>
            <a:ext cx="3312368" cy="90767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B57DD9-D943-4AF5-A3FB-F6AA9FBCC0EA}"/>
              </a:ext>
            </a:extLst>
          </p:cNvPr>
          <p:cNvSpPr/>
          <p:nvPr/>
        </p:nvSpPr>
        <p:spPr>
          <a:xfrm>
            <a:off x="2118010" y="1171690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One form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91E73D-91AA-45F9-ACA6-2CDBEC269CBB}"/>
              </a:ext>
            </a:extLst>
          </p:cNvPr>
          <p:cNvGrpSpPr/>
          <p:nvPr/>
        </p:nvGrpSpPr>
        <p:grpSpPr>
          <a:xfrm>
            <a:off x="2088389" y="5289842"/>
            <a:ext cx="1403611" cy="1404840"/>
            <a:chOff x="179512" y="4043211"/>
            <a:chExt cx="1403611" cy="1404840"/>
          </a:xfrm>
          <a:scene3d>
            <a:camera prst="orthographicFront">
              <a:rot lat="0" lon="0" rev="0"/>
            </a:camera>
            <a:lightRig rig="threePt" dir="t"/>
          </a:scene3d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B051B94-4D87-44E1-828D-D0AE48E1C1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2" b="4244"/>
            <a:stretch/>
          </p:blipFill>
          <p:spPr>
            <a:xfrm>
              <a:off x="179512" y="4043211"/>
              <a:ext cx="1403611" cy="1404840"/>
            </a:xfrm>
            <a:prstGeom prst="rect">
              <a:avLst/>
            </a:prstGeom>
          </p:spPr>
        </p:pic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D631D80-BAF0-42B8-961D-65E2378C9DB7}"/>
                </a:ext>
              </a:extLst>
            </p:cNvPr>
            <p:cNvCxnSpPr>
              <a:cxnSpLocks/>
            </p:cNvCxnSpPr>
            <p:nvPr/>
          </p:nvCxnSpPr>
          <p:spPr>
            <a:xfrm>
              <a:off x="179512" y="4734000"/>
              <a:ext cx="1403611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A70FDE-4238-4A76-8C4A-2C13C9918BEF}"/>
              </a:ext>
            </a:extLst>
          </p:cNvPr>
          <p:cNvGrpSpPr/>
          <p:nvPr/>
        </p:nvGrpSpPr>
        <p:grpSpPr>
          <a:xfrm>
            <a:off x="2502000" y="4114164"/>
            <a:ext cx="1397700" cy="1410518"/>
            <a:chOff x="2035091" y="4037974"/>
            <a:chExt cx="1397700" cy="1410518"/>
          </a:xfrm>
          <a:scene3d>
            <a:camera prst="orthographicFront">
              <a:rot lat="0" lon="0" rev="0"/>
            </a:camera>
            <a:lightRig rig="threePt" dir="t"/>
          </a:scene3d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42D1878-DAB6-4198-B502-6B51222DB1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6" t="-1" b="3858"/>
            <a:stretch/>
          </p:blipFill>
          <p:spPr>
            <a:xfrm>
              <a:off x="2035091" y="4037974"/>
              <a:ext cx="1397700" cy="1410518"/>
            </a:xfrm>
            <a:prstGeom prst="rect">
              <a:avLst/>
            </a:prstGeom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EBD1BF9-3F43-4FC7-A79E-AFF430D4932F}"/>
                </a:ext>
              </a:extLst>
            </p:cNvPr>
            <p:cNvCxnSpPr>
              <a:cxnSpLocks/>
            </p:cNvCxnSpPr>
            <p:nvPr/>
          </p:nvCxnSpPr>
          <p:spPr>
            <a:xfrm>
              <a:off x="2282855" y="4387617"/>
              <a:ext cx="864095" cy="72008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1617841-EA1B-4F9C-9CBC-E37EFA6AD4DF}"/>
              </a:ext>
            </a:extLst>
          </p:cNvPr>
          <p:cNvGrpSpPr/>
          <p:nvPr/>
        </p:nvGrpSpPr>
        <p:grpSpPr>
          <a:xfrm>
            <a:off x="3877284" y="3500948"/>
            <a:ext cx="1414716" cy="1393734"/>
            <a:chOff x="3884759" y="4046366"/>
            <a:chExt cx="1414716" cy="1393734"/>
          </a:xfrm>
          <a:scene3d>
            <a:camera prst="orthographicFront">
              <a:rot lat="0" lon="0" rev="0"/>
            </a:camera>
            <a:lightRig rig="threePt" dir="t"/>
          </a:scene3d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C32D1DD-DA4A-41DB-B73D-8AD5E5CF0B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3" b="5001"/>
            <a:stretch/>
          </p:blipFill>
          <p:spPr>
            <a:xfrm>
              <a:off x="3884759" y="4046366"/>
              <a:ext cx="1414716" cy="1393734"/>
            </a:xfrm>
            <a:prstGeom prst="rect">
              <a:avLst/>
            </a:prstGeom>
          </p:spPr>
        </p:pic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C14546E-3504-43C9-AF70-F1EEC8674E8C}"/>
                </a:ext>
              </a:extLst>
            </p:cNvPr>
            <p:cNvCxnSpPr>
              <a:cxnSpLocks/>
            </p:cNvCxnSpPr>
            <p:nvPr/>
          </p:nvCxnSpPr>
          <p:spPr>
            <a:xfrm>
              <a:off x="4592117" y="4247155"/>
              <a:ext cx="0" cy="992155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62FB972-6297-42A3-9B06-73F456D04D61}"/>
              </a:ext>
            </a:extLst>
          </p:cNvPr>
          <p:cNvGrpSpPr/>
          <p:nvPr/>
        </p:nvGrpSpPr>
        <p:grpSpPr>
          <a:xfrm>
            <a:off x="5292000" y="4111670"/>
            <a:ext cx="1397467" cy="1413012"/>
            <a:chOff x="5334533" y="4175988"/>
            <a:chExt cx="1397467" cy="141301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E6A918A-3DA8-4CFD-9D9A-B7D00DF66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2" b="3687"/>
            <a:stretch/>
          </p:blipFill>
          <p:spPr>
            <a:xfrm>
              <a:off x="5334533" y="4175988"/>
              <a:ext cx="1397467" cy="1413012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38B60AD-8DAA-4722-AF5D-230A52282F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61455" y="4476659"/>
              <a:ext cx="864096" cy="72008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dash"/>
              <a:tailEnd type="arrow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21C0EA3-F80A-4141-A5B6-BDB6060827EE}"/>
              </a:ext>
            </a:extLst>
          </p:cNvPr>
          <p:cNvGrpSpPr/>
          <p:nvPr/>
        </p:nvGrpSpPr>
        <p:grpSpPr>
          <a:xfrm>
            <a:off x="5652000" y="5298204"/>
            <a:ext cx="1436433" cy="1396478"/>
            <a:chOff x="7539439" y="4043622"/>
            <a:chExt cx="1436433" cy="1396478"/>
          </a:xfrm>
          <a:scene3d>
            <a:camera prst="orthographicFront">
              <a:rot lat="0" lon="0" rev="0"/>
            </a:camera>
            <a:lightRig rig="threePt" dir="t"/>
          </a:scene3d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CF1236B-42BD-4B7A-8CE8-99F299CF2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0" b="4814"/>
            <a:stretch/>
          </p:blipFill>
          <p:spPr>
            <a:xfrm>
              <a:off x="7575450" y="4043622"/>
              <a:ext cx="1400422" cy="1396478"/>
            </a:xfrm>
            <a:prstGeom prst="rect">
              <a:avLst/>
            </a:prstGeom>
          </p:spPr>
        </p:pic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DE8E1CC-0D48-4E9E-BA43-4B2B6F3048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39439" y="4734000"/>
              <a:ext cx="1436433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1D8430BD-7718-4895-A582-5A73505CAEF3}"/>
              </a:ext>
            </a:extLst>
          </p:cNvPr>
          <p:cNvSpPr>
            <a:spLocks noChangeAspect="1"/>
          </p:cNvSpPr>
          <p:nvPr/>
        </p:nvSpPr>
        <p:spPr>
          <a:xfrm>
            <a:off x="2772000" y="4186173"/>
            <a:ext cx="3600658" cy="3205506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A9F63CF-9E61-44DD-9D90-48A57F771809}"/>
              </a:ext>
            </a:extLst>
          </p:cNvPr>
          <p:cNvCxnSpPr>
            <a:cxnSpLocks/>
          </p:cNvCxnSpPr>
          <p:nvPr/>
        </p:nvCxnSpPr>
        <p:spPr>
          <a:xfrm>
            <a:off x="4572000" y="5299682"/>
            <a:ext cx="0" cy="720000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none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39ED6F3-3C00-4CB2-9CAA-1D30A096BA5A}"/>
              </a:ext>
            </a:extLst>
          </p:cNvPr>
          <p:cNvCxnSpPr>
            <a:cxnSpLocks/>
          </p:cNvCxnSpPr>
          <p:nvPr/>
        </p:nvCxnSpPr>
        <p:spPr>
          <a:xfrm>
            <a:off x="4897115" y="5629260"/>
            <a:ext cx="0" cy="684000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none"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0FDB5C8-10C3-4CF8-9777-5FC195693D7F}"/>
              </a:ext>
            </a:extLst>
          </p:cNvPr>
          <p:cNvCxnSpPr>
            <a:cxnSpLocks/>
          </p:cNvCxnSpPr>
          <p:nvPr/>
        </p:nvCxnSpPr>
        <p:spPr>
          <a:xfrm>
            <a:off x="4212000" y="5593260"/>
            <a:ext cx="0" cy="756000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none"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0817A3D-D3F6-4835-B407-944BFEEE8FF9}"/>
              </a:ext>
            </a:extLst>
          </p:cNvPr>
          <p:cNvCxnSpPr>
            <a:cxnSpLocks noChangeAspect="1"/>
          </p:cNvCxnSpPr>
          <p:nvPr/>
        </p:nvCxnSpPr>
        <p:spPr>
          <a:xfrm>
            <a:off x="4212000" y="5659682"/>
            <a:ext cx="345599" cy="288000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none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279C3A9-E1FD-4E07-BAC1-89F11A4E2711}"/>
              </a:ext>
            </a:extLst>
          </p:cNvPr>
          <p:cNvCxnSpPr>
            <a:cxnSpLocks noChangeAspect="1"/>
          </p:cNvCxnSpPr>
          <p:nvPr/>
        </p:nvCxnSpPr>
        <p:spPr>
          <a:xfrm>
            <a:off x="4581993" y="5650441"/>
            <a:ext cx="345599" cy="288000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none"/>
          </a:ln>
          <a:scene3d>
            <a:camera prst="orthographicFront">
              <a:rot lat="0" lon="0" rev="492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>
            <a:extLst>
              <a:ext uri="{FF2B5EF4-FFF2-40B4-BE49-F238E27FC236}">
                <a16:creationId xmlns:a16="http://schemas.microsoft.com/office/drawing/2014/main" id="{611A6BFD-19ED-471E-945B-9C97E70C06A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33" y="6108491"/>
            <a:ext cx="133333" cy="22619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AC37E9B-E074-4D2B-8785-CE30C214FE8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93" y="5355672"/>
            <a:ext cx="157143" cy="33095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C57CFCC-D9D7-41BB-9AC3-FEA43B6D324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000" y="5305729"/>
            <a:ext cx="300000" cy="38095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00F0ED7-6145-42AE-A3C3-6A67D704296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857" y="5900158"/>
            <a:ext cx="157143" cy="20952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07E0D40-D705-4342-8E0C-BF9443DC50B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287" y="5924206"/>
            <a:ext cx="173810" cy="14047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9A6877E-1245-4BBB-95F3-87E656CA998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857" y="4836110"/>
            <a:ext cx="157143" cy="328572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2489C7CA-1FE7-45EF-994D-78C038D338A0}"/>
              </a:ext>
            </a:extLst>
          </p:cNvPr>
          <p:cNvSpPr/>
          <p:nvPr/>
        </p:nvSpPr>
        <p:spPr>
          <a:xfrm>
            <a:off x="2907000" y="6714190"/>
            <a:ext cx="3312366" cy="794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20AEE10-E731-8644-8851-76AEB8E75BE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42000" y="1700808"/>
            <a:ext cx="3060700" cy="2667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0B43A7-21D8-BC4F-914A-96382512FF1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988800" y="2492896"/>
            <a:ext cx="1219200" cy="2667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544FC48-7825-1348-8B08-3864C681B6D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088800" y="2933844"/>
            <a:ext cx="30099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97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Simple cell receptive profiles: Gabor functions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8F9B5E6-BA72-48B0-94F5-3EF1067846FA}"/>
              </a:ext>
            </a:extLst>
          </p:cNvPr>
          <p:cNvSpPr/>
          <p:nvPr/>
        </p:nvSpPr>
        <p:spPr>
          <a:xfrm>
            <a:off x="5819983" y="1948437"/>
            <a:ext cx="555842" cy="336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57813E-50AB-4846-B823-8C2EFA859CEC}"/>
              </a:ext>
            </a:extLst>
          </p:cNvPr>
          <p:cNvSpPr/>
          <p:nvPr/>
        </p:nvSpPr>
        <p:spPr>
          <a:xfrm>
            <a:off x="5576588" y="6285834"/>
            <a:ext cx="277921" cy="262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5E9BB6D-5AA4-4C02-915C-891F4366BC3A}"/>
              </a:ext>
            </a:extLst>
          </p:cNvPr>
          <p:cNvSpPr/>
          <p:nvPr/>
        </p:nvSpPr>
        <p:spPr>
          <a:xfrm>
            <a:off x="2915817" y="1159682"/>
            <a:ext cx="3312368" cy="90767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B57DD9-D943-4AF5-A3FB-F6AA9FBCC0EA}"/>
              </a:ext>
            </a:extLst>
          </p:cNvPr>
          <p:cNvSpPr/>
          <p:nvPr/>
        </p:nvSpPr>
        <p:spPr>
          <a:xfrm>
            <a:off x="2118010" y="1171690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One form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B051B94-4D87-44E1-828D-D0AE48E1C1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b="4244"/>
          <a:stretch/>
        </p:blipFill>
        <p:spPr>
          <a:xfrm>
            <a:off x="2088389" y="5289842"/>
            <a:ext cx="1403611" cy="140484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42D1878-DAB6-4198-B502-6B51222DB1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" t="-1" b="3858"/>
          <a:stretch/>
        </p:blipFill>
        <p:spPr>
          <a:xfrm>
            <a:off x="2502000" y="4114164"/>
            <a:ext cx="1397700" cy="141051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C32D1DD-DA4A-41DB-B73D-8AD5E5CF0B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" b="5001"/>
          <a:stretch/>
        </p:blipFill>
        <p:spPr>
          <a:xfrm>
            <a:off x="3877284" y="3500948"/>
            <a:ext cx="1414716" cy="1393734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E6A918A-3DA8-4CFD-9D9A-B7D00DF66F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" b="3687"/>
          <a:stretch/>
        </p:blipFill>
        <p:spPr>
          <a:xfrm>
            <a:off x="5292000" y="4111670"/>
            <a:ext cx="1397467" cy="141301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CF1236B-42BD-4B7A-8CE8-99F299CF22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" b="4814"/>
          <a:stretch/>
        </p:blipFill>
        <p:spPr>
          <a:xfrm>
            <a:off x="5688011" y="5298204"/>
            <a:ext cx="1400422" cy="139647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2489C7CA-1FE7-45EF-994D-78C038D338A0}"/>
              </a:ext>
            </a:extLst>
          </p:cNvPr>
          <p:cNvSpPr/>
          <p:nvPr/>
        </p:nvSpPr>
        <p:spPr>
          <a:xfrm>
            <a:off x="2907000" y="6714190"/>
            <a:ext cx="3312366" cy="794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20AEE10-E731-8644-8851-76AEB8E75B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2000" y="1700808"/>
            <a:ext cx="3060700" cy="2667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0B43A7-21D8-BC4F-914A-96382512FF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8800" y="2492896"/>
            <a:ext cx="1219200" cy="2667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544FC48-7825-1348-8B08-3864C681B6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88800" y="2933844"/>
            <a:ext cx="30099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02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Simple cell receptive profiles: Gabor functions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8F9B5E6-BA72-48B0-94F5-3EF1067846FA}"/>
              </a:ext>
            </a:extLst>
          </p:cNvPr>
          <p:cNvSpPr/>
          <p:nvPr/>
        </p:nvSpPr>
        <p:spPr>
          <a:xfrm>
            <a:off x="5819983" y="1948437"/>
            <a:ext cx="555842" cy="336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57813E-50AB-4846-B823-8C2EFA859CEC}"/>
              </a:ext>
            </a:extLst>
          </p:cNvPr>
          <p:cNvSpPr/>
          <p:nvPr/>
        </p:nvSpPr>
        <p:spPr>
          <a:xfrm>
            <a:off x="5576588" y="6285834"/>
            <a:ext cx="277921" cy="262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5E9BB6D-5AA4-4C02-915C-891F4366BC3A}"/>
              </a:ext>
            </a:extLst>
          </p:cNvPr>
          <p:cNvSpPr/>
          <p:nvPr/>
        </p:nvSpPr>
        <p:spPr>
          <a:xfrm>
            <a:off x="2915817" y="1159682"/>
            <a:ext cx="3312368" cy="90767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B57DD9-D943-4AF5-A3FB-F6AA9FBCC0EA}"/>
              </a:ext>
            </a:extLst>
          </p:cNvPr>
          <p:cNvSpPr/>
          <p:nvPr/>
        </p:nvSpPr>
        <p:spPr>
          <a:xfrm>
            <a:off x="2118010" y="1171690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One form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B051B94-4D87-44E1-828D-D0AE48E1C1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b="4244"/>
          <a:stretch/>
        </p:blipFill>
        <p:spPr>
          <a:xfrm>
            <a:off x="2088389" y="5289842"/>
            <a:ext cx="1403611" cy="140484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42D1878-DAB6-4198-B502-6B51222DB1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" t="-1" b="3858"/>
          <a:stretch/>
        </p:blipFill>
        <p:spPr>
          <a:xfrm>
            <a:off x="2502000" y="4114164"/>
            <a:ext cx="1397700" cy="141051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C32D1DD-DA4A-41DB-B73D-8AD5E5CF0B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" b="5001"/>
          <a:stretch/>
        </p:blipFill>
        <p:spPr>
          <a:xfrm>
            <a:off x="3877284" y="3500948"/>
            <a:ext cx="1414716" cy="1393734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E6A918A-3DA8-4CFD-9D9A-B7D00DF66F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" b="3687"/>
          <a:stretch/>
        </p:blipFill>
        <p:spPr>
          <a:xfrm>
            <a:off x="5292000" y="4111670"/>
            <a:ext cx="1397467" cy="141301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CF1236B-42BD-4B7A-8CE8-99F299CF22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" b="4814"/>
          <a:stretch/>
        </p:blipFill>
        <p:spPr>
          <a:xfrm>
            <a:off x="5688011" y="5298204"/>
            <a:ext cx="1400422" cy="139647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2489C7CA-1FE7-45EF-994D-78C038D338A0}"/>
              </a:ext>
            </a:extLst>
          </p:cNvPr>
          <p:cNvSpPr/>
          <p:nvPr/>
        </p:nvSpPr>
        <p:spPr>
          <a:xfrm>
            <a:off x="2907000" y="6714190"/>
            <a:ext cx="3312366" cy="794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20AEE10-E731-8644-8851-76AEB8E75B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2000" y="1700808"/>
            <a:ext cx="3060700" cy="2667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0B43A7-21D8-BC4F-914A-96382512FF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8800" y="2492896"/>
            <a:ext cx="1219200" cy="2667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544FC48-7825-1348-8B08-3864C681B6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88800" y="2933844"/>
            <a:ext cx="3009900" cy="279400"/>
          </a:xfrm>
          <a:prstGeom prst="rect">
            <a:avLst/>
          </a:prstGeom>
        </p:spPr>
      </p:pic>
      <p:sp>
        <p:nvSpPr>
          <p:cNvPr id="47" name="Oval 10">
            <a:extLst>
              <a:ext uri="{FF2B5EF4-FFF2-40B4-BE49-F238E27FC236}">
                <a16:creationId xmlns:a16="http://schemas.microsoft.com/office/drawing/2014/main" id="{8A941661-3419-5148-9092-82BA2B29DF91}"/>
              </a:ext>
            </a:extLst>
          </p:cNvPr>
          <p:cNvSpPr>
            <a:spLocks noChangeAspect="1"/>
          </p:cNvSpPr>
          <p:nvPr/>
        </p:nvSpPr>
        <p:spPr>
          <a:xfrm>
            <a:off x="2772000" y="4186173"/>
            <a:ext cx="3600658" cy="3205506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Oval 10">
            <a:extLst>
              <a:ext uri="{FF2B5EF4-FFF2-40B4-BE49-F238E27FC236}">
                <a16:creationId xmlns:a16="http://schemas.microsoft.com/office/drawing/2014/main" id="{B79C8DF5-60E9-EC48-8925-9D1B6C1FDC76}"/>
              </a:ext>
            </a:extLst>
          </p:cNvPr>
          <p:cNvSpPr>
            <a:spLocks noChangeAspect="1"/>
          </p:cNvSpPr>
          <p:nvPr/>
        </p:nvSpPr>
        <p:spPr>
          <a:xfrm>
            <a:off x="3189459" y="4566430"/>
            <a:ext cx="2786697" cy="2480874"/>
          </a:xfrm>
          <a:prstGeom prst="ellipse">
            <a:avLst/>
          </a:prstGeom>
          <a:solidFill>
            <a:schemeClr val="bg1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A643145-BED1-B749-8AD4-358C724495A0}"/>
              </a:ext>
            </a:extLst>
          </p:cNvPr>
          <p:cNvSpPr/>
          <p:nvPr/>
        </p:nvSpPr>
        <p:spPr>
          <a:xfrm>
            <a:off x="3059400" y="6705364"/>
            <a:ext cx="3312366" cy="794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349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628DDC84-CE69-4B39-ADFD-F78923B0D0EF}"/>
              </a:ext>
            </a:extLst>
          </p:cNvPr>
          <p:cNvSpPr/>
          <p:nvPr/>
        </p:nvSpPr>
        <p:spPr>
          <a:xfrm>
            <a:off x="4077000" y="664682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Horizontal tangent space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5807E7C-6859-4A98-8B91-0933FC992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29682"/>
            <a:ext cx="3191669" cy="4636174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7053DCB-54EC-49BF-9A48-D93A1BBDF26A}"/>
              </a:ext>
            </a:extLst>
          </p:cNvPr>
          <p:cNvSpPr/>
          <p:nvPr/>
        </p:nvSpPr>
        <p:spPr>
          <a:xfrm>
            <a:off x="4527120" y="709683"/>
            <a:ext cx="4004880" cy="152999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E2BDD88-5C96-B046-8F16-F91D2561C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800" y="1116000"/>
            <a:ext cx="2374900" cy="2667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A23F750-456C-B24A-B203-946AD9D80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00" y="1493416"/>
            <a:ext cx="2755900" cy="2794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57EC791-E4C2-AD40-A472-814CFB6EF6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6000" y="1904256"/>
            <a:ext cx="901700" cy="228600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7074B9A2-641B-8B4B-A7AB-CE2B8BB7E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i="1" dirty="0">
                <a:solidFill>
                  <a:srgbClr val="E46C0A"/>
                </a:solidFill>
                <a:latin typeface="+mj-lt"/>
              </a:rPr>
              <a:t>     </a:t>
            </a:r>
            <a:r>
              <a:rPr lang="en-US" sz="3200" dirty="0">
                <a:solidFill>
                  <a:srgbClr val="E46C0A"/>
                </a:solidFill>
                <a:latin typeface="+mj-lt"/>
              </a:rPr>
              <a:t>      geometry as a cortical model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74B6203-357A-9242-93E0-725B38ED12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3840" y="129580"/>
            <a:ext cx="965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01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628DDC84-CE69-4B39-ADFD-F78923B0D0EF}"/>
              </a:ext>
            </a:extLst>
          </p:cNvPr>
          <p:cNvSpPr/>
          <p:nvPr/>
        </p:nvSpPr>
        <p:spPr>
          <a:xfrm>
            <a:off x="4077000" y="664682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Horizontal tangent space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5807E7C-6859-4A98-8B91-0933FC992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29682"/>
            <a:ext cx="3191669" cy="4636174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7053DCB-54EC-49BF-9A48-D93A1BBDF26A}"/>
              </a:ext>
            </a:extLst>
          </p:cNvPr>
          <p:cNvSpPr/>
          <p:nvPr/>
        </p:nvSpPr>
        <p:spPr>
          <a:xfrm>
            <a:off x="4527120" y="709683"/>
            <a:ext cx="4004880" cy="152999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EAB9843-DB8A-40EA-B59F-634188BF59A1}"/>
              </a:ext>
            </a:extLst>
          </p:cNvPr>
          <p:cNvSpPr/>
          <p:nvPr/>
        </p:nvSpPr>
        <p:spPr>
          <a:xfrm>
            <a:off x="4519826" y="2554683"/>
            <a:ext cx="4012174" cy="152999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6DAB821-3EE8-4AC4-B432-44B9B5130787}"/>
              </a:ext>
            </a:extLst>
          </p:cNvPr>
          <p:cNvSpPr/>
          <p:nvPr/>
        </p:nvSpPr>
        <p:spPr>
          <a:xfrm>
            <a:off x="4122000" y="2550241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Sub-Riemannian metric tensor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E2BDD88-5C96-B046-8F16-F91D2561C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800" y="1116000"/>
            <a:ext cx="2374900" cy="2667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A23F750-456C-B24A-B203-946AD9D80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00" y="1493416"/>
            <a:ext cx="2755900" cy="2794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57EC791-E4C2-AD40-A472-814CFB6EF6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6000" y="1904256"/>
            <a:ext cx="901700" cy="2286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41385B1-3244-F946-AFD3-FD37A8DABE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8800" y="3063600"/>
            <a:ext cx="1143000" cy="2667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5F1EB87-05A9-4A4C-A105-040BE4467D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4800" y="3276000"/>
            <a:ext cx="3530600" cy="736600"/>
          </a:xfrm>
          <a:prstGeom prst="rect">
            <a:avLst/>
          </a:prstGeom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D6474C4F-13DF-0F46-94C0-B8350881F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i="1" dirty="0">
                <a:solidFill>
                  <a:srgbClr val="E46C0A"/>
                </a:solidFill>
                <a:latin typeface="+mj-lt"/>
              </a:rPr>
              <a:t>     </a:t>
            </a:r>
            <a:r>
              <a:rPr lang="en-US" sz="3200" dirty="0">
                <a:solidFill>
                  <a:srgbClr val="E46C0A"/>
                </a:solidFill>
                <a:latin typeface="+mj-lt"/>
              </a:rPr>
              <a:t>      geometry as a cortical model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A2FFBED-A73C-AF4C-A272-7A6A7A7465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840" y="129580"/>
            <a:ext cx="965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1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628DDC84-CE69-4B39-ADFD-F78923B0D0EF}"/>
              </a:ext>
            </a:extLst>
          </p:cNvPr>
          <p:cNvSpPr/>
          <p:nvPr/>
        </p:nvSpPr>
        <p:spPr>
          <a:xfrm>
            <a:off x="4077000" y="664682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Horizontal tangent space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5807E7C-6859-4A98-8B91-0933FC992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29682"/>
            <a:ext cx="3191669" cy="4636174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10D0025C-298D-434D-9600-9F04C8BC6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i="1" dirty="0">
                <a:solidFill>
                  <a:srgbClr val="E46C0A"/>
                </a:solidFill>
                <a:latin typeface="+mj-lt"/>
              </a:rPr>
              <a:t>     </a:t>
            </a:r>
            <a:r>
              <a:rPr lang="en-US" sz="3200" dirty="0">
                <a:solidFill>
                  <a:srgbClr val="E46C0A"/>
                </a:solidFill>
                <a:latin typeface="+mj-lt"/>
              </a:rPr>
              <a:t>      geometry as a cortical model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7053DCB-54EC-49BF-9A48-D93A1BBDF26A}"/>
              </a:ext>
            </a:extLst>
          </p:cNvPr>
          <p:cNvSpPr/>
          <p:nvPr/>
        </p:nvSpPr>
        <p:spPr>
          <a:xfrm>
            <a:off x="4527120" y="709683"/>
            <a:ext cx="4004880" cy="152999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EAB9843-DB8A-40EA-B59F-634188BF59A1}"/>
              </a:ext>
            </a:extLst>
          </p:cNvPr>
          <p:cNvSpPr/>
          <p:nvPr/>
        </p:nvSpPr>
        <p:spPr>
          <a:xfrm>
            <a:off x="4519826" y="2554683"/>
            <a:ext cx="4012174" cy="152999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6DAB821-3EE8-4AC4-B432-44B9B5130787}"/>
              </a:ext>
            </a:extLst>
          </p:cNvPr>
          <p:cNvSpPr/>
          <p:nvPr/>
        </p:nvSpPr>
        <p:spPr>
          <a:xfrm>
            <a:off x="4122000" y="2550241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Sub-Riemannian metric tensor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F9EEFA4-2A1E-420B-86FF-BEDCBDC94FBE}"/>
              </a:ext>
            </a:extLst>
          </p:cNvPr>
          <p:cNvSpPr/>
          <p:nvPr/>
        </p:nvSpPr>
        <p:spPr>
          <a:xfrm>
            <a:off x="4519826" y="4399684"/>
            <a:ext cx="4012174" cy="85744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5DB2645-3BC6-45E0-AB79-CDA8749E60A2}"/>
              </a:ext>
            </a:extLst>
          </p:cNvPr>
          <p:cNvSpPr/>
          <p:nvPr/>
        </p:nvSpPr>
        <p:spPr>
          <a:xfrm>
            <a:off x="4122000" y="4395241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Sub-Riemannian structure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E2BDD88-5C96-B046-8F16-F91D2561C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800" y="1116000"/>
            <a:ext cx="2374900" cy="2667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A23F750-456C-B24A-B203-946AD9D80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00" y="1493416"/>
            <a:ext cx="2755900" cy="2794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57EC791-E4C2-AD40-A472-814CFB6EF6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6000" y="1904256"/>
            <a:ext cx="901700" cy="2286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41385B1-3244-F946-AFD3-FD37A8DABE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8800" y="3063600"/>
            <a:ext cx="1143000" cy="2667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5F1EB87-05A9-4A4C-A105-040BE4467D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4800" y="3276000"/>
            <a:ext cx="3530600" cy="7366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D3640F2-FF20-7F4A-B111-4C556DE8AB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9200" y="4881600"/>
            <a:ext cx="1879600" cy="2667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F8637D-451D-F540-8961-D39DDFABC5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3840" y="129580"/>
            <a:ext cx="965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88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628DDC84-CE69-4B39-ADFD-F78923B0D0EF}"/>
              </a:ext>
            </a:extLst>
          </p:cNvPr>
          <p:cNvSpPr/>
          <p:nvPr/>
        </p:nvSpPr>
        <p:spPr>
          <a:xfrm>
            <a:off x="4077000" y="664682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FF0000">
                    <a:alpha val="85000"/>
                  </a:srgbClr>
                </a:solidFill>
                <a:latin typeface="+mj-lt"/>
              </a:rPr>
              <a:t>Horizontal tangent space</a:t>
            </a:r>
            <a:endParaRPr lang="en-US" sz="2200" b="1" dirty="0">
              <a:solidFill>
                <a:srgbClr val="FF0000">
                  <a:alpha val="85000"/>
                </a:srgbClr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5807E7C-6859-4A98-8B91-0933FC992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29682"/>
            <a:ext cx="3191669" cy="4636174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7053DCB-54EC-49BF-9A48-D93A1BBDF26A}"/>
              </a:ext>
            </a:extLst>
          </p:cNvPr>
          <p:cNvSpPr/>
          <p:nvPr/>
        </p:nvSpPr>
        <p:spPr>
          <a:xfrm>
            <a:off x="4527120" y="709683"/>
            <a:ext cx="4004880" cy="1529999"/>
          </a:xfrm>
          <a:prstGeom prst="rect">
            <a:avLst/>
          </a:prstGeom>
          <a:noFill/>
          <a:ln w="38100">
            <a:solidFill>
              <a:srgbClr val="FF0000">
                <a:alpha val="8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EAB9843-DB8A-40EA-B59F-634188BF59A1}"/>
              </a:ext>
            </a:extLst>
          </p:cNvPr>
          <p:cNvSpPr/>
          <p:nvPr/>
        </p:nvSpPr>
        <p:spPr>
          <a:xfrm>
            <a:off x="4519826" y="2554683"/>
            <a:ext cx="4012174" cy="152999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6DAB821-3EE8-4AC4-B432-44B9B5130787}"/>
              </a:ext>
            </a:extLst>
          </p:cNvPr>
          <p:cNvSpPr/>
          <p:nvPr/>
        </p:nvSpPr>
        <p:spPr>
          <a:xfrm>
            <a:off x="4122000" y="2550241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Sub-Riemannian metric tensor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F9EEFA4-2A1E-420B-86FF-BEDCBDC94FBE}"/>
              </a:ext>
            </a:extLst>
          </p:cNvPr>
          <p:cNvSpPr/>
          <p:nvPr/>
        </p:nvSpPr>
        <p:spPr>
          <a:xfrm>
            <a:off x="4519826" y="4399684"/>
            <a:ext cx="4012174" cy="85744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5DB2645-3BC6-45E0-AB79-CDA8749E60A2}"/>
              </a:ext>
            </a:extLst>
          </p:cNvPr>
          <p:cNvSpPr/>
          <p:nvPr/>
        </p:nvSpPr>
        <p:spPr>
          <a:xfrm>
            <a:off x="4122000" y="4395241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Sub-Riemannian structure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41385B1-3244-F946-AFD3-FD37A8DAB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800" y="3063600"/>
            <a:ext cx="1143000" cy="2667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5F1EB87-05A9-4A4C-A105-040BE4467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4800" y="3276000"/>
            <a:ext cx="3530600" cy="7366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D3640F2-FF20-7F4A-B111-4C556DE8AB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9200" y="4881600"/>
            <a:ext cx="1879600" cy="2667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515173C-6E06-7340-B363-092B4AE33ED4}"/>
              </a:ext>
            </a:extLst>
          </p:cNvPr>
          <p:cNvSpPr/>
          <p:nvPr/>
        </p:nvSpPr>
        <p:spPr>
          <a:xfrm>
            <a:off x="1655676" y="5791232"/>
            <a:ext cx="573272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FF0000">
                    <a:alpha val="85000"/>
                  </a:srgbClr>
                </a:solidFill>
                <a:latin typeface="+mn-lt"/>
              </a:rPr>
              <a:t>Suitable model of the neural connectivity!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39F96485-F46E-4C41-92BF-1682158CB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i="1" dirty="0">
                <a:solidFill>
                  <a:srgbClr val="E46C0A"/>
                </a:solidFill>
                <a:latin typeface="+mj-lt"/>
              </a:rPr>
              <a:t>     </a:t>
            </a:r>
            <a:r>
              <a:rPr lang="en-US" sz="3200" dirty="0">
                <a:solidFill>
                  <a:srgbClr val="E46C0A"/>
                </a:solidFill>
                <a:latin typeface="+mj-lt"/>
              </a:rPr>
              <a:t>      geometry as a cortical model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ED03DE34-8506-4547-AA5A-CA70764697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3840" y="129580"/>
            <a:ext cx="965200" cy="4191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91977A6-C4CA-5848-82C2-843C0C816F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2080" y="1110072"/>
            <a:ext cx="2374900" cy="2667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F848D9E-C651-8043-A6DE-EF353927C3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8468" y="1487194"/>
            <a:ext cx="2755900" cy="279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E7184E8-20DA-9845-B798-088EDF2535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8164" y="1904256"/>
            <a:ext cx="9017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190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4 1">
            <a:extLst>
              <a:ext uri="{FF2B5EF4-FFF2-40B4-BE49-F238E27FC236}">
                <a16:creationId xmlns:a16="http://schemas.microsoft.com/office/drawing/2014/main" id="{22E01BC3-2DDD-4B4F-864A-7E7D498F8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000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Part I: A new cortex model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C2AA261E-68E8-9043-A68B-B01502696A8A}"/>
              </a:ext>
            </a:extLst>
          </p:cNvPr>
          <p:cNvGrpSpPr/>
          <p:nvPr/>
        </p:nvGrpSpPr>
        <p:grpSpPr>
          <a:xfrm>
            <a:off x="575556" y="872716"/>
            <a:ext cx="7668543" cy="5076564"/>
            <a:chOff x="-828291" y="872716"/>
            <a:chExt cx="7668543" cy="5076564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5BC5537-CF68-594D-8449-4F9DED4AC859}"/>
                </a:ext>
              </a:extLst>
            </p:cNvPr>
            <p:cNvSpPr/>
            <p:nvPr/>
          </p:nvSpPr>
          <p:spPr>
            <a:xfrm>
              <a:off x="-792596" y="2781641"/>
              <a:ext cx="763284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tx2"/>
                  </a:solidFill>
                  <a:latin typeface="+mj-lt"/>
                </a:rPr>
                <a:t>    </a:t>
              </a:r>
              <a:r>
                <a:rPr lang="en-US" sz="22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Part I</a:t>
              </a:r>
            </a:p>
            <a:p>
              <a:pPr algn="ctr"/>
              <a:r>
                <a:rPr lang="en-US" sz="2200" b="1" dirty="0">
                  <a:solidFill>
                    <a:schemeClr val="tx2"/>
                  </a:solidFill>
                  <a:latin typeface="+mj-lt"/>
                </a:rPr>
                <a:t>	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50877B2-AFD2-4B46-8239-D8B164CBA0CB}"/>
                </a:ext>
              </a:extLst>
            </p:cNvPr>
            <p:cNvSpPr/>
            <p:nvPr/>
          </p:nvSpPr>
          <p:spPr>
            <a:xfrm>
              <a:off x="1187404" y="2816536"/>
              <a:ext cx="3942827" cy="1189241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7" name="Straight Arrow Connector 53">
              <a:extLst>
                <a:ext uri="{FF2B5EF4-FFF2-40B4-BE49-F238E27FC236}">
                  <a16:creationId xmlns:a16="http://schemas.microsoft.com/office/drawing/2014/main" id="{6C51AA3B-9820-9B4A-A2ED-DE0A8BA1548E}"/>
                </a:ext>
              </a:extLst>
            </p:cNvPr>
            <p:cNvCxnSpPr>
              <a:cxnSpLocks/>
            </p:cNvCxnSpPr>
            <p:nvPr/>
          </p:nvCxnSpPr>
          <p:spPr>
            <a:xfrm>
              <a:off x="3150252" y="2092202"/>
              <a:ext cx="0" cy="724730"/>
            </a:xfrm>
            <a:prstGeom prst="straightConnector1">
              <a:avLst/>
            </a:prstGeom>
            <a:ln w="63500" cap="rnd"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E32752C-87DC-B94F-8AF3-B119286B24DC}"/>
                </a:ext>
              </a:extLst>
            </p:cNvPr>
            <p:cNvGrpSpPr/>
            <p:nvPr/>
          </p:nvGrpSpPr>
          <p:grpSpPr>
            <a:xfrm>
              <a:off x="-792596" y="872716"/>
              <a:ext cx="7632848" cy="1200123"/>
              <a:chOff x="629152" y="936761"/>
              <a:chExt cx="7632848" cy="1200123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5EF47C7-1D8B-574A-B183-19A7B683FEEB}"/>
                  </a:ext>
                </a:extLst>
              </p:cNvPr>
              <p:cNvSpPr/>
              <p:nvPr/>
            </p:nvSpPr>
            <p:spPr>
              <a:xfrm>
                <a:off x="629152" y="936761"/>
                <a:ext cx="7632848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    Part 0</a:t>
                </a:r>
              </a:p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	</a:t>
                </a: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F2F75BE-9E62-4A48-90E4-2376C3F5B5E1}"/>
                  </a:ext>
                </a:extLst>
              </p:cNvPr>
              <p:cNvSpPr/>
              <p:nvPr/>
            </p:nvSpPr>
            <p:spPr>
              <a:xfrm>
                <a:off x="2609151" y="947643"/>
                <a:ext cx="3942827" cy="118924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624E2A99-E12E-B34E-989A-7E2C78FC816E}"/>
                </a:ext>
              </a:extLst>
            </p:cNvPr>
            <p:cNvGrpSpPr/>
            <p:nvPr/>
          </p:nvGrpSpPr>
          <p:grpSpPr>
            <a:xfrm>
              <a:off x="-828291" y="4760039"/>
              <a:ext cx="7632848" cy="1189241"/>
              <a:chOff x="-1800708" y="4889116"/>
              <a:chExt cx="7632848" cy="1189241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7B12B1C8-EAE0-6A4F-A6B4-E34C57A073CE}"/>
                  </a:ext>
                </a:extLst>
              </p:cNvPr>
              <p:cNvSpPr/>
              <p:nvPr/>
            </p:nvSpPr>
            <p:spPr>
              <a:xfrm>
                <a:off x="-1800708" y="4924811"/>
                <a:ext cx="7632848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    </a:t>
                </a:r>
                <a:r>
                  <a:rPr lang="en-US" sz="2200" b="1" dirty="0">
                    <a:solidFill>
                      <a:schemeClr val="bg1">
                        <a:lumMod val="85000"/>
                      </a:schemeClr>
                    </a:solidFill>
                    <a:latin typeface="+mj-lt"/>
                  </a:rPr>
                  <a:t>Part II</a:t>
                </a:r>
              </a:p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	</a:t>
                </a: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370405CA-9B18-884F-97A4-E45BC020020B}"/>
                  </a:ext>
                </a:extLst>
              </p:cNvPr>
              <p:cNvSpPr/>
              <p:nvPr/>
            </p:nvSpPr>
            <p:spPr>
              <a:xfrm>
                <a:off x="230757" y="4889116"/>
                <a:ext cx="3942827" cy="1189241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63" name="Straight Arrow Connector 53">
              <a:extLst>
                <a:ext uri="{FF2B5EF4-FFF2-40B4-BE49-F238E27FC236}">
                  <a16:creationId xmlns:a16="http://schemas.microsoft.com/office/drawing/2014/main" id="{148DCA3E-5CC2-9A45-8724-8309DBEFBAF2}"/>
                </a:ext>
              </a:extLst>
            </p:cNvPr>
            <p:cNvCxnSpPr>
              <a:cxnSpLocks/>
            </p:cNvCxnSpPr>
            <p:nvPr/>
          </p:nvCxnSpPr>
          <p:spPr>
            <a:xfrm>
              <a:off x="3132149" y="4039959"/>
              <a:ext cx="0" cy="724730"/>
            </a:xfrm>
            <a:prstGeom prst="straightConnector1">
              <a:avLst/>
            </a:prstGeom>
            <a:ln w="63500" cap="rnd"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3F2A841C-D779-3A45-8577-9F9EC1679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6615" y="1330288"/>
              <a:ext cx="2222500" cy="190500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4DA2A538-E960-6D41-BC95-0612FC9C1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0014" y="1690328"/>
              <a:ext cx="2387600" cy="190500"/>
            </a:xfrm>
            <a:prstGeom prst="rect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CE0A9037-E8A6-1C47-8A07-2258202B4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924" y="3202496"/>
            <a:ext cx="2362200" cy="1905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84444E8-4157-EE48-87F9-B0E4DA2511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800" y="3547740"/>
            <a:ext cx="3543300" cy="2413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850C18B-FEB8-C04E-BCAC-B96CE59737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5876" y="5203924"/>
            <a:ext cx="2184400" cy="2413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22404D2-D658-B449-8E6A-E3B973D272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9852" y="5542756"/>
            <a:ext cx="26416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720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4 1">
            <a:extLst>
              <a:ext uri="{FF2B5EF4-FFF2-40B4-BE49-F238E27FC236}">
                <a16:creationId xmlns:a16="http://schemas.microsoft.com/office/drawing/2014/main" id="{22E01BC3-2DDD-4B4F-864A-7E7D498F8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000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Part I: A new cortex model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C2AA261E-68E8-9043-A68B-B01502696A8A}"/>
              </a:ext>
            </a:extLst>
          </p:cNvPr>
          <p:cNvGrpSpPr/>
          <p:nvPr/>
        </p:nvGrpSpPr>
        <p:grpSpPr>
          <a:xfrm>
            <a:off x="575556" y="872716"/>
            <a:ext cx="7668543" cy="5076564"/>
            <a:chOff x="-828291" y="872716"/>
            <a:chExt cx="7668543" cy="5076564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5BC5537-CF68-594D-8449-4F9DED4AC859}"/>
                </a:ext>
              </a:extLst>
            </p:cNvPr>
            <p:cNvSpPr/>
            <p:nvPr/>
          </p:nvSpPr>
          <p:spPr>
            <a:xfrm>
              <a:off x="-792596" y="2781641"/>
              <a:ext cx="763284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tx2"/>
                  </a:solidFill>
                  <a:latin typeface="+mj-lt"/>
                </a:rPr>
                <a:t>    Part I</a:t>
              </a:r>
            </a:p>
            <a:p>
              <a:pPr algn="ctr"/>
              <a:r>
                <a:rPr lang="en-US" sz="2200" b="1" dirty="0">
                  <a:solidFill>
                    <a:schemeClr val="tx2"/>
                  </a:solidFill>
                  <a:latin typeface="+mj-lt"/>
                </a:rPr>
                <a:t>	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50877B2-AFD2-4B46-8239-D8B164CBA0CB}"/>
                </a:ext>
              </a:extLst>
            </p:cNvPr>
            <p:cNvSpPr/>
            <p:nvPr/>
          </p:nvSpPr>
          <p:spPr>
            <a:xfrm>
              <a:off x="1187404" y="2816536"/>
              <a:ext cx="3942827" cy="118924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7" name="Straight Arrow Connector 53">
              <a:extLst>
                <a:ext uri="{FF2B5EF4-FFF2-40B4-BE49-F238E27FC236}">
                  <a16:creationId xmlns:a16="http://schemas.microsoft.com/office/drawing/2014/main" id="{6C51AA3B-9820-9B4A-A2ED-DE0A8BA1548E}"/>
                </a:ext>
              </a:extLst>
            </p:cNvPr>
            <p:cNvCxnSpPr>
              <a:cxnSpLocks/>
            </p:cNvCxnSpPr>
            <p:nvPr/>
          </p:nvCxnSpPr>
          <p:spPr>
            <a:xfrm>
              <a:off x="3150252" y="2092202"/>
              <a:ext cx="0" cy="724730"/>
            </a:xfrm>
            <a:prstGeom prst="straightConnector1">
              <a:avLst/>
            </a:prstGeom>
            <a:ln w="63500" cap="rnd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E32752C-87DC-B94F-8AF3-B119286B24DC}"/>
                </a:ext>
              </a:extLst>
            </p:cNvPr>
            <p:cNvGrpSpPr/>
            <p:nvPr/>
          </p:nvGrpSpPr>
          <p:grpSpPr>
            <a:xfrm>
              <a:off x="-792596" y="872716"/>
              <a:ext cx="7632848" cy="1200123"/>
              <a:chOff x="629152" y="936761"/>
              <a:chExt cx="7632848" cy="1200123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5EF47C7-1D8B-574A-B183-19A7B683FEEB}"/>
                  </a:ext>
                </a:extLst>
              </p:cNvPr>
              <p:cNvSpPr/>
              <p:nvPr/>
            </p:nvSpPr>
            <p:spPr>
              <a:xfrm>
                <a:off x="629152" y="936761"/>
                <a:ext cx="7632848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    Part 0</a:t>
                </a:r>
              </a:p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	</a:t>
                </a: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F2F75BE-9E62-4A48-90E4-2376C3F5B5E1}"/>
                  </a:ext>
                </a:extLst>
              </p:cNvPr>
              <p:cNvSpPr/>
              <p:nvPr/>
            </p:nvSpPr>
            <p:spPr>
              <a:xfrm>
                <a:off x="2609151" y="947643"/>
                <a:ext cx="3942827" cy="118924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624E2A99-E12E-B34E-989A-7E2C78FC816E}"/>
                </a:ext>
              </a:extLst>
            </p:cNvPr>
            <p:cNvGrpSpPr/>
            <p:nvPr/>
          </p:nvGrpSpPr>
          <p:grpSpPr>
            <a:xfrm>
              <a:off x="-828291" y="4760039"/>
              <a:ext cx="7632848" cy="1189241"/>
              <a:chOff x="-1800708" y="4889116"/>
              <a:chExt cx="7632848" cy="1189241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7B12B1C8-EAE0-6A4F-A6B4-E34C57A073CE}"/>
                  </a:ext>
                </a:extLst>
              </p:cNvPr>
              <p:cNvSpPr/>
              <p:nvPr/>
            </p:nvSpPr>
            <p:spPr>
              <a:xfrm>
                <a:off x="-1800708" y="4924811"/>
                <a:ext cx="7632848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    </a:t>
                </a:r>
                <a:r>
                  <a:rPr lang="en-US" sz="2200" b="1" dirty="0">
                    <a:solidFill>
                      <a:schemeClr val="bg1">
                        <a:lumMod val="85000"/>
                      </a:schemeClr>
                    </a:solidFill>
                    <a:latin typeface="+mj-lt"/>
                  </a:rPr>
                  <a:t>Part II</a:t>
                </a:r>
              </a:p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	</a:t>
                </a: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370405CA-9B18-884F-97A4-E45BC020020B}"/>
                  </a:ext>
                </a:extLst>
              </p:cNvPr>
              <p:cNvSpPr/>
              <p:nvPr/>
            </p:nvSpPr>
            <p:spPr>
              <a:xfrm>
                <a:off x="230757" y="4889116"/>
                <a:ext cx="3942827" cy="1189241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63" name="Straight Arrow Connector 53">
              <a:extLst>
                <a:ext uri="{FF2B5EF4-FFF2-40B4-BE49-F238E27FC236}">
                  <a16:creationId xmlns:a16="http://schemas.microsoft.com/office/drawing/2014/main" id="{148DCA3E-5CC2-9A45-8724-8309DBEFBAF2}"/>
                </a:ext>
              </a:extLst>
            </p:cNvPr>
            <p:cNvCxnSpPr>
              <a:cxnSpLocks/>
            </p:cNvCxnSpPr>
            <p:nvPr/>
          </p:nvCxnSpPr>
          <p:spPr>
            <a:xfrm>
              <a:off x="3132149" y="4039959"/>
              <a:ext cx="0" cy="724730"/>
            </a:xfrm>
            <a:prstGeom prst="straightConnector1">
              <a:avLst/>
            </a:prstGeom>
            <a:ln w="63500" cap="rnd"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3F2A841C-D779-3A45-8577-9F9EC1679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6615" y="1330288"/>
              <a:ext cx="2222500" cy="190500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4DA2A538-E960-6D41-BC95-0612FC9C1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0014" y="1690328"/>
              <a:ext cx="2387600" cy="190500"/>
            </a:xfrm>
            <a:prstGeom prst="rect">
              <a:avLst/>
            </a:prstGeom>
          </p:spPr>
        </p:pic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90094A47-E7D0-A946-BD43-D35D2DE80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23528" y="3202496"/>
              <a:ext cx="2362200" cy="190500"/>
            </a:xfrm>
            <a:prstGeom prst="rect">
              <a:avLst/>
            </a:prstGeom>
          </p:spPr>
        </p:pic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C22349CA-053B-5948-8831-B0558C0A7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5436" y="3547740"/>
              <a:ext cx="3530600" cy="241300"/>
            </a:xfrm>
            <a:prstGeom prst="rect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3DA6B668-094F-7846-8FE4-B91F401BFB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5876" y="5203924"/>
            <a:ext cx="2184400" cy="2413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19259E8-F55F-EA47-B5F5-F6976A9347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9852" y="5542756"/>
            <a:ext cx="26416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63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 1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Part 0: General information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C256E446-0323-A548-8549-948FDC1648BD}"/>
              </a:ext>
            </a:extLst>
          </p:cNvPr>
          <p:cNvGrpSpPr/>
          <p:nvPr/>
        </p:nvGrpSpPr>
        <p:grpSpPr>
          <a:xfrm>
            <a:off x="575556" y="872716"/>
            <a:ext cx="7668543" cy="5076564"/>
            <a:chOff x="-828291" y="872716"/>
            <a:chExt cx="7668543" cy="5076564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EF3EC85-B2F7-B444-90F3-B9C74E8DC412}"/>
                </a:ext>
              </a:extLst>
            </p:cNvPr>
            <p:cNvSpPr/>
            <p:nvPr/>
          </p:nvSpPr>
          <p:spPr>
            <a:xfrm>
              <a:off x="-792596" y="2781641"/>
              <a:ext cx="763284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tx2"/>
                  </a:solidFill>
                  <a:latin typeface="+mj-lt"/>
                </a:rPr>
                <a:t>    </a:t>
              </a:r>
              <a:r>
                <a:rPr lang="en-US" sz="22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Part I</a:t>
              </a:r>
            </a:p>
            <a:p>
              <a:pPr algn="ctr"/>
              <a:r>
                <a:rPr lang="en-US" sz="2200" b="1" dirty="0">
                  <a:solidFill>
                    <a:schemeClr val="tx2"/>
                  </a:solidFill>
                  <a:latin typeface="+mj-lt"/>
                </a:rPr>
                <a:t>	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94484E4-347E-4948-85F1-DDB94A393C76}"/>
                </a:ext>
              </a:extLst>
            </p:cNvPr>
            <p:cNvSpPr/>
            <p:nvPr/>
          </p:nvSpPr>
          <p:spPr>
            <a:xfrm>
              <a:off x="1187404" y="2816536"/>
              <a:ext cx="3942827" cy="1189241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6" name="Straight Arrow Connector 53">
              <a:extLst>
                <a:ext uri="{FF2B5EF4-FFF2-40B4-BE49-F238E27FC236}">
                  <a16:creationId xmlns:a16="http://schemas.microsoft.com/office/drawing/2014/main" id="{21785B7B-5147-AC48-B4EB-8E9C648993DC}"/>
                </a:ext>
              </a:extLst>
            </p:cNvPr>
            <p:cNvCxnSpPr>
              <a:cxnSpLocks/>
            </p:cNvCxnSpPr>
            <p:nvPr/>
          </p:nvCxnSpPr>
          <p:spPr>
            <a:xfrm>
              <a:off x="3150252" y="2092202"/>
              <a:ext cx="0" cy="724730"/>
            </a:xfrm>
            <a:prstGeom prst="straightConnector1">
              <a:avLst/>
            </a:prstGeom>
            <a:ln w="63500" cap="rnd"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60">
              <a:extLst>
                <a:ext uri="{FF2B5EF4-FFF2-40B4-BE49-F238E27FC236}">
                  <a16:creationId xmlns:a16="http://schemas.microsoft.com/office/drawing/2014/main" id="{86AC7602-0D0A-904A-901F-165EAE50F406}"/>
                </a:ext>
              </a:extLst>
            </p:cNvPr>
            <p:cNvGrpSpPr/>
            <p:nvPr/>
          </p:nvGrpSpPr>
          <p:grpSpPr>
            <a:xfrm>
              <a:off x="-792596" y="872716"/>
              <a:ext cx="7632848" cy="1200123"/>
              <a:chOff x="629152" y="936761"/>
              <a:chExt cx="7632848" cy="1200123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B12C92AE-C83C-4F40-922B-1ADB05172B5A}"/>
                  </a:ext>
                </a:extLst>
              </p:cNvPr>
              <p:cNvSpPr/>
              <p:nvPr/>
            </p:nvSpPr>
            <p:spPr>
              <a:xfrm>
                <a:off x="629152" y="936761"/>
                <a:ext cx="7632848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    Part 0</a:t>
                </a:r>
              </a:p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	</a:t>
                </a: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8397E026-3064-384E-9965-63DF1AC9833A}"/>
                  </a:ext>
                </a:extLst>
              </p:cNvPr>
              <p:cNvSpPr/>
              <p:nvPr/>
            </p:nvSpPr>
            <p:spPr>
              <a:xfrm>
                <a:off x="2609151" y="947643"/>
                <a:ext cx="3942827" cy="118924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17AFD525-E810-CC4F-990B-D3F25A9C103C}"/>
                </a:ext>
              </a:extLst>
            </p:cNvPr>
            <p:cNvGrpSpPr/>
            <p:nvPr/>
          </p:nvGrpSpPr>
          <p:grpSpPr>
            <a:xfrm>
              <a:off x="-828291" y="4760039"/>
              <a:ext cx="7632848" cy="1189241"/>
              <a:chOff x="-1800708" y="4889116"/>
              <a:chExt cx="7632848" cy="1189241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92DA6191-A02A-2D40-8F9A-A8EA4B57267E}"/>
                  </a:ext>
                </a:extLst>
              </p:cNvPr>
              <p:cNvSpPr/>
              <p:nvPr/>
            </p:nvSpPr>
            <p:spPr>
              <a:xfrm>
                <a:off x="-1800708" y="4924811"/>
                <a:ext cx="7632848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    </a:t>
                </a:r>
                <a:r>
                  <a:rPr lang="en-US" sz="2200" b="1" dirty="0">
                    <a:solidFill>
                      <a:schemeClr val="bg1">
                        <a:lumMod val="85000"/>
                      </a:schemeClr>
                    </a:solidFill>
                    <a:latin typeface="+mj-lt"/>
                  </a:rPr>
                  <a:t>Part II</a:t>
                </a:r>
              </a:p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	</a:t>
                </a: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3CE63D51-7421-E14C-87F7-1060395BA307}"/>
                  </a:ext>
                </a:extLst>
              </p:cNvPr>
              <p:cNvSpPr/>
              <p:nvPr/>
            </p:nvSpPr>
            <p:spPr>
              <a:xfrm>
                <a:off x="230757" y="4889116"/>
                <a:ext cx="3942827" cy="1189241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63" name="Straight Arrow Connector 53">
              <a:extLst>
                <a:ext uri="{FF2B5EF4-FFF2-40B4-BE49-F238E27FC236}">
                  <a16:creationId xmlns:a16="http://schemas.microsoft.com/office/drawing/2014/main" id="{5697670D-8AAE-964E-9FA2-111FE2063F16}"/>
                </a:ext>
              </a:extLst>
            </p:cNvPr>
            <p:cNvCxnSpPr>
              <a:cxnSpLocks/>
            </p:cNvCxnSpPr>
            <p:nvPr/>
          </p:nvCxnSpPr>
          <p:spPr>
            <a:xfrm>
              <a:off x="3132149" y="4039959"/>
              <a:ext cx="0" cy="724730"/>
            </a:xfrm>
            <a:prstGeom prst="straightConnector1">
              <a:avLst/>
            </a:prstGeom>
            <a:ln w="63500" cap="rnd"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B0882359-B65F-0F4E-B3E0-B06ACEAA4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6615" y="1330288"/>
              <a:ext cx="2222500" cy="190500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E97BAF7B-3DDB-6E42-B289-3E8936B22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0014" y="1690328"/>
              <a:ext cx="2387600" cy="190500"/>
            </a:xfrm>
            <a:prstGeom prst="rect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6B1C5319-D1F8-F441-A6CD-56F6D9D03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924" y="3202496"/>
            <a:ext cx="2362200" cy="1905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F560B7E-CA44-7D41-B99E-5DC600C149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800" y="3547740"/>
            <a:ext cx="3543300" cy="2413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8B9CE38-E05F-854A-9CFE-AF0343B051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5876" y="5203924"/>
            <a:ext cx="2184400" cy="2413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5CF2008-2A19-C648-A9BB-5864197B19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9852" y="5542756"/>
            <a:ext cx="26416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627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 1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Extension to frequency and phase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970E89-5377-DE49-9F89-0BE5AD85F283}"/>
              </a:ext>
            </a:extLst>
          </p:cNvPr>
          <p:cNvSpPr/>
          <p:nvPr/>
        </p:nvSpPr>
        <p:spPr>
          <a:xfrm>
            <a:off x="755576" y="1068848"/>
            <a:ext cx="7668852" cy="6588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449BDD1-D572-FA4D-A4FC-C0E25D531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000" y="1249200"/>
            <a:ext cx="42672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291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 1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Extension to frequency and phase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F05DA4-F9DF-734F-89D2-A3D149B57DF5}"/>
              </a:ext>
            </a:extLst>
          </p:cNvPr>
          <p:cNvSpPr/>
          <p:nvPr/>
        </p:nvSpPr>
        <p:spPr>
          <a:xfrm>
            <a:off x="755576" y="1068848"/>
            <a:ext cx="7668852" cy="6588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0555A70-CD8F-B648-A473-9BF3DAF70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000" y="1249200"/>
            <a:ext cx="4267200" cy="3048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691E55A-AFF5-3944-89AF-425D9FE95AF2}"/>
              </a:ext>
            </a:extLst>
          </p:cNvPr>
          <p:cNvSpPr/>
          <p:nvPr/>
        </p:nvSpPr>
        <p:spPr>
          <a:xfrm>
            <a:off x="755576" y="2295573"/>
            <a:ext cx="7668852" cy="199752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DF6F368-A467-D847-8A1D-C30BFAE9A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504" y="2455200"/>
            <a:ext cx="34417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102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 1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Extension to frequency and phase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F05DA4-F9DF-734F-89D2-A3D149B57DF5}"/>
              </a:ext>
            </a:extLst>
          </p:cNvPr>
          <p:cNvSpPr/>
          <p:nvPr/>
        </p:nvSpPr>
        <p:spPr>
          <a:xfrm>
            <a:off x="755576" y="1068848"/>
            <a:ext cx="7668852" cy="6588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0555A70-CD8F-B648-A473-9BF3DAF70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000" y="1249200"/>
            <a:ext cx="4267200" cy="3048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2CF2F58-3282-1244-884C-043C3BA43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2969872"/>
            <a:ext cx="4000500" cy="3683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691E55A-AFF5-3944-89AF-425D9FE95AF2}"/>
              </a:ext>
            </a:extLst>
          </p:cNvPr>
          <p:cNvSpPr/>
          <p:nvPr/>
        </p:nvSpPr>
        <p:spPr>
          <a:xfrm>
            <a:off x="755576" y="2295573"/>
            <a:ext cx="7668852" cy="199752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2E9F4DE-65AA-7947-9A6B-A3811B5F4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6504" y="2455200"/>
            <a:ext cx="34417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128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 1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Extension to frequency and phase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37D782-4A98-427A-BDEB-B8A3701D5A94}"/>
              </a:ext>
            </a:extLst>
          </p:cNvPr>
          <p:cNvSpPr/>
          <p:nvPr/>
        </p:nvSpPr>
        <p:spPr>
          <a:xfrm>
            <a:off x="755576" y="1068848"/>
            <a:ext cx="7668852" cy="6588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5C7D8CC-1349-9C4F-A167-27B038E28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000" y="1249200"/>
            <a:ext cx="4267200" cy="3048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D8AA218-E497-AB46-8A00-9D4C654B6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2969872"/>
            <a:ext cx="4000500" cy="3683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2154AC7-C7E4-024E-B6B8-39C6850E987A}"/>
              </a:ext>
            </a:extLst>
          </p:cNvPr>
          <p:cNvSpPr/>
          <p:nvPr/>
        </p:nvSpPr>
        <p:spPr>
          <a:xfrm>
            <a:off x="755576" y="2295573"/>
            <a:ext cx="7668852" cy="199752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3E84209-DFE1-AB4C-9221-CEF9B892B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6504" y="2455200"/>
            <a:ext cx="3441700" cy="3556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944C2E7-B071-8346-99C3-DB3EB7C381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2" y="3478076"/>
            <a:ext cx="58801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506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 1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Extension to frequency and phase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443158C-5AD1-EB4C-880A-87DCABC73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952" y="2557044"/>
            <a:ext cx="1574800" cy="3302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1D1F1F0-677D-654B-8000-A2F79636E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2000" y="1249200"/>
            <a:ext cx="4267200" cy="304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EA47A7C-F1A8-664E-A8D5-D1A987720395}"/>
              </a:ext>
            </a:extLst>
          </p:cNvPr>
          <p:cNvSpPr/>
          <p:nvPr/>
        </p:nvSpPr>
        <p:spPr>
          <a:xfrm>
            <a:off x="755576" y="1068848"/>
            <a:ext cx="7668852" cy="6588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41999F-A5D8-124A-8B86-C23003EE08E2}"/>
              </a:ext>
            </a:extLst>
          </p:cNvPr>
          <p:cNvSpPr/>
          <p:nvPr/>
        </p:nvSpPr>
        <p:spPr>
          <a:xfrm>
            <a:off x="755576" y="2295573"/>
            <a:ext cx="7668852" cy="199752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5544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 1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Extension to frequency and phase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443158C-5AD1-EB4C-880A-87DCABC73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952" y="2557044"/>
            <a:ext cx="1574800" cy="3302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6B6662B-E97C-5B46-B74F-B289A3A87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3687171"/>
            <a:ext cx="1181100" cy="1905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1D1F1F0-677D-654B-8000-A2F79636E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2000" y="1249200"/>
            <a:ext cx="4267200" cy="304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EA47A7C-F1A8-664E-A8D5-D1A987720395}"/>
              </a:ext>
            </a:extLst>
          </p:cNvPr>
          <p:cNvSpPr/>
          <p:nvPr/>
        </p:nvSpPr>
        <p:spPr>
          <a:xfrm>
            <a:off x="755576" y="1068848"/>
            <a:ext cx="7668852" cy="6588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41999F-A5D8-124A-8B86-C23003EE08E2}"/>
              </a:ext>
            </a:extLst>
          </p:cNvPr>
          <p:cNvSpPr/>
          <p:nvPr/>
        </p:nvSpPr>
        <p:spPr>
          <a:xfrm>
            <a:off x="755576" y="2295573"/>
            <a:ext cx="7668852" cy="199752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616278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 1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Extension to frequency and phase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279451-3903-435E-8854-708C3F95FBB0}"/>
              </a:ext>
            </a:extLst>
          </p:cNvPr>
          <p:cNvSpPr/>
          <p:nvPr/>
        </p:nvSpPr>
        <p:spPr>
          <a:xfrm>
            <a:off x="755576" y="4850513"/>
            <a:ext cx="7668852" cy="178284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443158C-5AD1-EB4C-880A-87DCABC73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952" y="2557044"/>
            <a:ext cx="1574800" cy="3302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6B6662B-E97C-5B46-B74F-B289A3A87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3687171"/>
            <a:ext cx="1181100" cy="1905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DF711DA-9B10-E949-B21B-66908EEE3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1952" y="5419214"/>
            <a:ext cx="1816100" cy="2413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1D1F1F0-677D-654B-8000-A2F79636EF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2000" y="1249200"/>
            <a:ext cx="4267200" cy="304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EA47A7C-F1A8-664E-A8D5-D1A987720395}"/>
              </a:ext>
            </a:extLst>
          </p:cNvPr>
          <p:cNvSpPr/>
          <p:nvPr/>
        </p:nvSpPr>
        <p:spPr>
          <a:xfrm>
            <a:off x="755576" y="1068848"/>
            <a:ext cx="7668852" cy="6588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41999F-A5D8-124A-8B86-C23003EE08E2}"/>
              </a:ext>
            </a:extLst>
          </p:cNvPr>
          <p:cNvSpPr/>
          <p:nvPr/>
        </p:nvSpPr>
        <p:spPr>
          <a:xfrm>
            <a:off x="755576" y="2295573"/>
            <a:ext cx="7668852" cy="199752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65F4FCC-2A0C-C548-B39D-CD60C63170B1}"/>
              </a:ext>
            </a:extLst>
          </p:cNvPr>
          <p:cNvSpPr/>
          <p:nvPr/>
        </p:nvSpPr>
        <p:spPr>
          <a:xfrm>
            <a:off x="2113570" y="4891073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Simple cell output response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7057437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 1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Extension to frequency and phase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279451-3903-435E-8854-708C3F95FBB0}"/>
              </a:ext>
            </a:extLst>
          </p:cNvPr>
          <p:cNvSpPr/>
          <p:nvPr/>
        </p:nvSpPr>
        <p:spPr>
          <a:xfrm>
            <a:off x="755576" y="4850513"/>
            <a:ext cx="7668852" cy="178284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443158C-5AD1-EB4C-880A-87DCABC73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952" y="2557044"/>
            <a:ext cx="1574800" cy="3302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6B6662B-E97C-5B46-B74F-B289A3A87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3687171"/>
            <a:ext cx="1181100" cy="1905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DF711DA-9B10-E949-B21B-66908EEE3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1952" y="5419214"/>
            <a:ext cx="1816100" cy="2413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64876E2-F0E2-A04D-9232-40A93B53B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3596" y="5824748"/>
            <a:ext cx="5092700" cy="7366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1D1F1F0-677D-654B-8000-A2F79636EF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2000" y="1249200"/>
            <a:ext cx="4267200" cy="304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EA47A7C-F1A8-664E-A8D5-D1A987720395}"/>
              </a:ext>
            </a:extLst>
          </p:cNvPr>
          <p:cNvSpPr/>
          <p:nvPr/>
        </p:nvSpPr>
        <p:spPr>
          <a:xfrm>
            <a:off x="755576" y="1068848"/>
            <a:ext cx="7668852" cy="6588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41999F-A5D8-124A-8B86-C23003EE08E2}"/>
              </a:ext>
            </a:extLst>
          </p:cNvPr>
          <p:cNvSpPr/>
          <p:nvPr/>
        </p:nvSpPr>
        <p:spPr>
          <a:xfrm>
            <a:off x="755576" y="2295573"/>
            <a:ext cx="7668852" cy="199752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65F4FCC-2A0C-C548-B39D-CD60C63170B1}"/>
              </a:ext>
            </a:extLst>
          </p:cNvPr>
          <p:cNvSpPr/>
          <p:nvPr/>
        </p:nvSpPr>
        <p:spPr>
          <a:xfrm>
            <a:off x="2113570" y="4891073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Simple cell output response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7266423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 1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Extension to frequency and phase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B80DA61-FD6D-4D05-BABE-8E61B91C6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785" y="1442957"/>
            <a:ext cx="2886075" cy="23717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43C2E13-3347-489E-B190-CDAB0443E1FF}"/>
              </a:ext>
            </a:extLst>
          </p:cNvPr>
          <p:cNvSpPr/>
          <p:nvPr/>
        </p:nvSpPr>
        <p:spPr>
          <a:xfrm>
            <a:off x="1377000" y="4039682"/>
            <a:ext cx="6435000" cy="116203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2C0325-940D-4B06-88FE-71BAE8ED3B86}"/>
              </a:ext>
            </a:extLst>
          </p:cNvPr>
          <p:cNvSpPr/>
          <p:nvPr/>
        </p:nvSpPr>
        <p:spPr>
          <a:xfrm>
            <a:off x="2072547" y="4073802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One form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40A66FC-DAA9-6345-B9F6-72E956005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400" y="4697772"/>
            <a:ext cx="42291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618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 1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Extension to frequency and phase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7C5950-4FF8-499C-A5A7-B54AC4ACA046}"/>
              </a:ext>
            </a:extLst>
          </p:cNvPr>
          <p:cNvSpPr/>
          <p:nvPr/>
        </p:nvSpPr>
        <p:spPr>
          <a:xfrm>
            <a:off x="1326400" y="1154788"/>
            <a:ext cx="6435000" cy="281427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555102-F7B3-4AAC-97AD-44CAF208218E}"/>
              </a:ext>
            </a:extLst>
          </p:cNvPr>
          <p:cNvSpPr/>
          <p:nvPr/>
        </p:nvSpPr>
        <p:spPr>
          <a:xfrm>
            <a:off x="2135500" y="1185241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Horizontal tangent space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739CE99-987F-014F-A166-46DC6680C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800" y="1674000"/>
            <a:ext cx="3492500" cy="2794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636BDAC-06F6-A54E-9DEE-2B0406EC5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800" y="2336400"/>
            <a:ext cx="2755900" cy="2794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73D1D01-A2BF-0940-9DD9-F209755D6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800" y="2739600"/>
            <a:ext cx="901700" cy="2286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9D39E55-32F0-B24C-9368-47BBC3DC3F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1200" y="3146400"/>
            <a:ext cx="3746500" cy="2794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D3AB171-F7A5-1743-A855-946C785D0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5856" y="3596444"/>
            <a:ext cx="9271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38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7289" y="9000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3200" dirty="0">
                <a:solidFill>
                  <a:srgbClr val="E46C0A"/>
                </a:solidFill>
                <a:latin typeface="+mj-lt"/>
                <a:ea typeface="+mj-ea"/>
                <a:cs typeface="+mj-cs"/>
              </a:rPr>
              <a:t>Simple cells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80406E6-DDDA-4E8F-9EBF-E6BAF0F39BCA}"/>
              </a:ext>
            </a:extLst>
          </p:cNvPr>
          <p:cNvSpPr/>
          <p:nvPr/>
        </p:nvSpPr>
        <p:spPr>
          <a:xfrm>
            <a:off x="2104294" y="5077259"/>
            <a:ext cx="494270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solidFill>
                  <a:schemeClr val="tx2"/>
                </a:solidFill>
                <a:latin typeface="+mj-lt"/>
              </a:rPr>
              <a:t>Simple cells are sensitive to:</a:t>
            </a:r>
            <a:r>
              <a:rPr lang="en-US" sz="25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en-US" sz="2500" b="1" dirty="0">
                <a:solidFill>
                  <a:schemeClr val="tx2"/>
                </a:solidFill>
                <a:latin typeface="+mj-lt"/>
              </a:rPr>
              <a:t>		  orientation</a:t>
            </a:r>
          </a:p>
          <a:p>
            <a:pPr algn="ctr"/>
            <a:r>
              <a:rPr lang="en-US" sz="2500" b="1" dirty="0">
                <a:solidFill>
                  <a:schemeClr val="tx2"/>
                </a:solidFill>
                <a:latin typeface="+mj-lt"/>
              </a:rPr>
              <a:t>	             frequency</a:t>
            </a:r>
          </a:p>
          <a:p>
            <a:pPr algn="ctr"/>
            <a:r>
              <a:rPr lang="en-US" sz="2500" b="1" dirty="0">
                <a:solidFill>
                  <a:schemeClr val="tx2"/>
                </a:solidFill>
                <a:latin typeface="+mj-lt"/>
              </a:rPr>
              <a:t>	         phase…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C7421D0-EF0C-474C-B17E-7D4C86C0E1CB}"/>
              </a:ext>
            </a:extLst>
          </p:cNvPr>
          <p:cNvSpPr/>
          <p:nvPr/>
        </p:nvSpPr>
        <p:spPr>
          <a:xfrm>
            <a:off x="3052500" y="1199232"/>
            <a:ext cx="1784350" cy="1660525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976884-3493-404F-A590-6D8C0EF94874}"/>
              </a:ext>
            </a:extLst>
          </p:cNvPr>
          <p:cNvGrpSpPr/>
          <p:nvPr/>
        </p:nvGrpSpPr>
        <p:grpSpPr>
          <a:xfrm>
            <a:off x="2862000" y="1148432"/>
            <a:ext cx="3494087" cy="3852863"/>
            <a:chOff x="5061085" y="1330343"/>
            <a:chExt cx="3494087" cy="3852863"/>
          </a:xfrm>
        </p:grpSpPr>
        <p:pic>
          <p:nvPicPr>
            <p:cNvPr id="16" name="Picture 7" descr="cortex_movie">
              <a:extLst>
                <a:ext uri="{FF2B5EF4-FFF2-40B4-BE49-F238E27FC236}">
                  <a16:creationId xmlns:a16="http://schemas.microsoft.com/office/drawing/2014/main" id="{41C63BE6-7465-42CD-A98C-FB2692B6AA2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34122" y="1330343"/>
              <a:ext cx="1857375" cy="1720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C4B30090-9DAF-4257-8C00-19D61BE3C8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61085" y="3473468"/>
              <a:ext cx="2406650" cy="1401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Oval 4">
              <a:extLst>
                <a:ext uri="{FF2B5EF4-FFF2-40B4-BE49-F238E27FC236}">
                  <a16:creationId xmlns:a16="http://schemas.microsoft.com/office/drawing/2014/main" id="{8C287A4B-A929-462E-B476-A9F5F6E0A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3972" y="2981343"/>
              <a:ext cx="315913" cy="293688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5">
              <a:extLst>
                <a:ext uri="{FF2B5EF4-FFF2-40B4-BE49-F238E27FC236}">
                  <a16:creationId xmlns:a16="http://schemas.microsoft.com/office/drawing/2014/main" id="{6448E104-E707-4EB7-9D13-6531CE2A4ED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969260" y="3575068"/>
              <a:ext cx="115887" cy="106363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6">
              <a:extLst>
                <a:ext uri="{FF2B5EF4-FFF2-40B4-BE49-F238E27FC236}">
                  <a16:creationId xmlns:a16="http://schemas.microsoft.com/office/drawing/2014/main" id="{35379A7B-587B-4C2A-8DEF-9EFB31BB38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0197" y="3333768"/>
              <a:ext cx="171450" cy="160338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10">
              <a:extLst>
                <a:ext uri="{FF2B5EF4-FFF2-40B4-BE49-F238E27FC236}">
                  <a16:creationId xmlns:a16="http://schemas.microsoft.com/office/drawing/2014/main" id="{0110C252-3CE8-4696-AB3F-214E54BC35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8635" y="3784618"/>
              <a:ext cx="101600" cy="88900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1" name="Picture 8" descr="rotatingBar">
              <a:extLst>
                <a:ext uri="{FF2B5EF4-FFF2-40B4-BE49-F238E27FC236}">
                  <a16:creationId xmlns:a16="http://schemas.microsoft.com/office/drawing/2014/main" id="{2A8752B7-E9D5-4909-A8F2-59881AFEFD4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10610" y="3508393"/>
              <a:ext cx="944562" cy="1674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5880976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 1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Extension to frequency and phase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7C5950-4FF8-499C-A5A7-B54AC4ACA046}"/>
              </a:ext>
            </a:extLst>
          </p:cNvPr>
          <p:cNvSpPr/>
          <p:nvPr/>
        </p:nvSpPr>
        <p:spPr>
          <a:xfrm>
            <a:off x="1326400" y="1154788"/>
            <a:ext cx="6435000" cy="281427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555102-F7B3-4AAC-97AD-44CAF208218E}"/>
              </a:ext>
            </a:extLst>
          </p:cNvPr>
          <p:cNvSpPr/>
          <p:nvPr/>
        </p:nvSpPr>
        <p:spPr>
          <a:xfrm>
            <a:off x="2135500" y="1185241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Horizontal tangent space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C36119-CF69-4147-B1B0-A5B0B88A97F9}"/>
              </a:ext>
            </a:extLst>
          </p:cNvPr>
          <p:cNvSpPr/>
          <p:nvPr/>
        </p:nvSpPr>
        <p:spPr>
          <a:xfrm>
            <a:off x="2349153" y="4655711"/>
            <a:ext cx="40005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CAD106-824A-4522-858A-C422D62B7BBA}"/>
              </a:ext>
            </a:extLst>
          </p:cNvPr>
          <p:cNvSpPr/>
          <p:nvPr/>
        </p:nvSpPr>
        <p:spPr>
          <a:xfrm>
            <a:off x="1326400" y="4354682"/>
            <a:ext cx="6435000" cy="1800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55157C-CA95-49F8-B1DE-38527BDAB29C}"/>
              </a:ext>
            </a:extLst>
          </p:cNvPr>
          <p:cNvSpPr/>
          <p:nvPr/>
        </p:nvSpPr>
        <p:spPr>
          <a:xfrm>
            <a:off x="2021947" y="4388802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Non-commutive Lie algebra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739CE99-987F-014F-A166-46DC6680C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800" y="1674000"/>
            <a:ext cx="3492500" cy="2794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636BDAC-06F6-A54E-9DEE-2B0406EC5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800" y="2336400"/>
            <a:ext cx="2755900" cy="2794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73D1D01-A2BF-0940-9DD9-F209755D6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800" y="2739600"/>
            <a:ext cx="901700" cy="2286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9D39E55-32F0-B24C-9368-47BBC3DC3F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1200" y="3146400"/>
            <a:ext cx="3746500" cy="2794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31DFEA4-4763-844F-95D0-322E1D174C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8800" y="4903200"/>
            <a:ext cx="1663700" cy="2794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8BD1888-4523-A447-A41E-87C5D62347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6000" y="5337212"/>
            <a:ext cx="3314700" cy="2794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A951F1B-C988-604A-8A7E-A283D05F69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8800" y="5790812"/>
            <a:ext cx="1714500" cy="2667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A0E05D0-CCC3-A24D-B15F-F641C6380A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5856" y="3596444"/>
            <a:ext cx="9271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7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 1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Extension to frequency and phase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47E65FB-30D2-4B55-985F-72690B1CBE1E}"/>
              </a:ext>
            </a:extLst>
          </p:cNvPr>
          <p:cNvSpPr/>
          <p:nvPr/>
        </p:nvSpPr>
        <p:spPr>
          <a:xfrm>
            <a:off x="1268368" y="6285241"/>
            <a:ext cx="66880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Satisfies the H</a:t>
            </a:r>
            <a:r>
              <a:rPr lang="it-IT" sz="2200" b="1" dirty="0">
                <a:solidFill>
                  <a:srgbClr val="FF0000"/>
                </a:solidFill>
              </a:rPr>
              <a:t>örmander condition!</a:t>
            </a:r>
            <a:endParaRPr lang="en-US" sz="2200" b="1" dirty="0">
              <a:solidFill>
                <a:srgbClr val="FF0000"/>
              </a:solidFill>
            </a:endParaRPr>
          </a:p>
          <a:p>
            <a:pPr algn="ctr"/>
            <a:endParaRPr lang="en-US" sz="2200" b="1" dirty="0">
              <a:solidFill>
                <a:schemeClr val="tx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D8BFAC-F946-A645-ABC4-21D413775C0A}"/>
              </a:ext>
            </a:extLst>
          </p:cNvPr>
          <p:cNvSpPr/>
          <p:nvPr/>
        </p:nvSpPr>
        <p:spPr>
          <a:xfrm>
            <a:off x="1326400" y="1154788"/>
            <a:ext cx="6435000" cy="281427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E13F04-29C4-124F-A1D1-CB0B52E0C86C}"/>
              </a:ext>
            </a:extLst>
          </p:cNvPr>
          <p:cNvSpPr/>
          <p:nvPr/>
        </p:nvSpPr>
        <p:spPr>
          <a:xfrm>
            <a:off x="2135500" y="1185241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Horizontal tangent space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515EC0-EBF4-FF47-A149-1ED2C47F7CC5}"/>
              </a:ext>
            </a:extLst>
          </p:cNvPr>
          <p:cNvSpPr/>
          <p:nvPr/>
        </p:nvSpPr>
        <p:spPr>
          <a:xfrm>
            <a:off x="2349153" y="4655711"/>
            <a:ext cx="40005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307595-82C7-6543-963B-D8E59C07D1A2}"/>
              </a:ext>
            </a:extLst>
          </p:cNvPr>
          <p:cNvSpPr/>
          <p:nvPr/>
        </p:nvSpPr>
        <p:spPr>
          <a:xfrm>
            <a:off x="1326400" y="4354682"/>
            <a:ext cx="6435000" cy="1800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AB52A3-319D-3844-AAEE-FFE5CA9B7DED}"/>
              </a:ext>
            </a:extLst>
          </p:cNvPr>
          <p:cNvSpPr/>
          <p:nvPr/>
        </p:nvSpPr>
        <p:spPr>
          <a:xfrm>
            <a:off x="2021947" y="4388802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Non-commutive Lie algebra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54820523-AD19-4E45-B07D-F3DBE1B51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800" y="1674000"/>
            <a:ext cx="3492500" cy="2794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B524092-E523-5F48-8228-ADF0AB61F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6000" y="5337212"/>
            <a:ext cx="3314700" cy="2794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7FC72B9A-E6A9-9E43-9902-D25A97E61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8800" y="5790812"/>
            <a:ext cx="1714500" cy="2667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F691365-CC94-3949-8BDD-B7A229CF6A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6800" y="2336400"/>
            <a:ext cx="2755900" cy="2794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A9154FE-7DFC-8B42-9964-315D0065CA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6800" y="2739600"/>
            <a:ext cx="901700" cy="2286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3AD6B16-75AD-4F4F-94F6-89B1D23232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1200" y="3146400"/>
            <a:ext cx="3746500" cy="2794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D3784B9-2D08-814C-9FA6-8F75A0E6A4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8800" y="4903200"/>
            <a:ext cx="1663700" cy="2794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613206D-2C3B-7E49-8F73-0267EEF740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5856" y="3596444"/>
            <a:ext cx="9271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829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 1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The model as a sub-Riemannian structure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7C5950-4FF8-499C-A5A7-B54AC4ACA046}"/>
              </a:ext>
            </a:extLst>
          </p:cNvPr>
          <p:cNvSpPr/>
          <p:nvPr/>
        </p:nvSpPr>
        <p:spPr>
          <a:xfrm>
            <a:off x="1326400" y="1154788"/>
            <a:ext cx="6435000" cy="90238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555102-F7B3-4AAC-97AD-44CAF208218E}"/>
              </a:ext>
            </a:extLst>
          </p:cNvPr>
          <p:cNvSpPr/>
          <p:nvPr/>
        </p:nvSpPr>
        <p:spPr>
          <a:xfrm>
            <a:off x="2135500" y="1185241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Sub-Riemannian manifold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A44F54-4676-B540-BC31-3C791C7FC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000" y="1628800"/>
            <a:ext cx="43180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508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 1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The model as a sub-Riemannian structure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7C5950-4FF8-499C-A5A7-B54AC4ACA046}"/>
              </a:ext>
            </a:extLst>
          </p:cNvPr>
          <p:cNvSpPr/>
          <p:nvPr/>
        </p:nvSpPr>
        <p:spPr>
          <a:xfrm>
            <a:off x="1326400" y="1154788"/>
            <a:ext cx="6435000" cy="90238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555102-F7B3-4AAC-97AD-44CAF208218E}"/>
              </a:ext>
            </a:extLst>
          </p:cNvPr>
          <p:cNvSpPr/>
          <p:nvPr/>
        </p:nvSpPr>
        <p:spPr>
          <a:xfrm>
            <a:off x="2135500" y="1185241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Sub-Riemannian manifold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24A7A0-4A05-458F-B4DD-869186563511}"/>
              </a:ext>
            </a:extLst>
          </p:cNvPr>
          <p:cNvSpPr/>
          <p:nvPr/>
        </p:nvSpPr>
        <p:spPr>
          <a:xfrm>
            <a:off x="1332000" y="2464682"/>
            <a:ext cx="6435000" cy="90238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B73EF5-907E-471D-9455-18A266A7CC3C}"/>
              </a:ext>
            </a:extLst>
          </p:cNvPr>
          <p:cNvSpPr/>
          <p:nvPr/>
        </p:nvSpPr>
        <p:spPr>
          <a:xfrm>
            <a:off x="2141100" y="2495135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Horizontal tangent space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A44F54-4676-B540-BC31-3C791C7FC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000" y="1628800"/>
            <a:ext cx="4318000" cy="3048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29DC876-CC64-4A4D-8089-C2B0B0859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2984400"/>
            <a:ext cx="3492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358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 1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The model as a sub-Riemannian structure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7C5950-4FF8-499C-A5A7-B54AC4ACA046}"/>
              </a:ext>
            </a:extLst>
          </p:cNvPr>
          <p:cNvSpPr/>
          <p:nvPr/>
        </p:nvSpPr>
        <p:spPr>
          <a:xfrm>
            <a:off x="1326400" y="1154788"/>
            <a:ext cx="6435000" cy="90238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555102-F7B3-4AAC-97AD-44CAF208218E}"/>
              </a:ext>
            </a:extLst>
          </p:cNvPr>
          <p:cNvSpPr/>
          <p:nvPr/>
        </p:nvSpPr>
        <p:spPr>
          <a:xfrm>
            <a:off x="2135500" y="1185241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Sub-Riemannian manifold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24A7A0-4A05-458F-B4DD-869186563511}"/>
              </a:ext>
            </a:extLst>
          </p:cNvPr>
          <p:cNvSpPr/>
          <p:nvPr/>
        </p:nvSpPr>
        <p:spPr>
          <a:xfrm>
            <a:off x="1332000" y="2464682"/>
            <a:ext cx="6435000" cy="90238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CEA8C0-CDF7-458B-A942-6EBAA9DBC53B}"/>
              </a:ext>
            </a:extLst>
          </p:cNvPr>
          <p:cNvSpPr/>
          <p:nvPr/>
        </p:nvSpPr>
        <p:spPr>
          <a:xfrm>
            <a:off x="1332000" y="3769682"/>
            <a:ext cx="6435000" cy="1170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C8017A-167F-40FC-AC4F-CB390B09A9FA}"/>
              </a:ext>
            </a:extLst>
          </p:cNvPr>
          <p:cNvSpPr/>
          <p:nvPr/>
        </p:nvSpPr>
        <p:spPr>
          <a:xfrm>
            <a:off x="2141100" y="3769682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Sub-Riemannian metric tensor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B73EF5-907E-471D-9455-18A266A7CC3C}"/>
              </a:ext>
            </a:extLst>
          </p:cNvPr>
          <p:cNvSpPr/>
          <p:nvPr/>
        </p:nvSpPr>
        <p:spPr>
          <a:xfrm>
            <a:off x="2141100" y="2495135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Horizontal tangent space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A44F54-4676-B540-BC31-3C791C7FC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000" y="1628800"/>
            <a:ext cx="4318000" cy="3048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C323DDF-C531-F94E-968C-F2C71AFB1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4129200"/>
            <a:ext cx="3530600" cy="7493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9C48E39-D134-B943-B9E6-E3F6CFB979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2984400"/>
            <a:ext cx="3492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305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 1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The model as a sub-Riemannian structure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7C5950-4FF8-499C-A5A7-B54AC4ACA046}"/>
              </a:ext>
            </a:extLst>
          </p:cNvPr>
          <p:cNvSpPr/>
          <p:nvPr/>
        </p:nvSpPr>
        <p:spPr>
          <a:xfrm>
            <a:off x="1326400" y="1154788"/>
            <a:ext cx="6435000" cy="90238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555102-F7B3-4AAC-97AD-44CAF208218E}"/>
              </a:ext>
            </a:extLst>
          </p:cNvPr>
          <p:cNvSpPr/>
          <p:nvPr/>
        </p:nvSpPr>
        <p:spPr>
          <a:xfrm>
            <a:off x="2135500" y="1185241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Sub-Riemannian manifold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CAD106-824A-4522-858A-C422D62B7BBA}"/>
              </a:ext>
            </a:extLst>
          </p:cNvPr>
          <p:cNvSpPr/>
          <p:nvPr/>
        </p:nvSpPr>
        <p:spPr>
          <a:xfrm>
            <a:off x="1326400" y="5299682"/>
            <a:ext cx="6435000" cy="85499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55157C-CA95-49F8-B1DE-38527BDAB29C}"/>
              </a:ext>
            </a:extLst>
          </p:cNvPr>
          <p:cNvSpPr/>
          <p:nvPr/>
        </p:nvSpPr>
        <p:spPr>
          <a:xfrm>
            <a:off x="2059294" y="5299682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Sub-Riemannian structure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24A7A0-4A05-458F-B4DD-869186563511}"/>
              </a:ext>
            </a:extLst>
          </p:cNvPr>
          <p:cNvSpPr/>
          <p:nvPr/>
        </p:nvSpPr>
        <p:spPr>
          <a:xfrm>
            <a:off x="1332000" y="2464682"/>
            <a:ext cx="6435000" cy="90238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CEA8C0-CDF7-458B-A942-6EBAA9DBC53B}"/>
              </a:ext>
            </a:extLst>
          </p:cNvPr>
          <p:cNvSpPr/>
          <p:nvPr/>
        </p:nvSpPr>
        <p:spPr>
          <a:xfrm>
            <a:off x="1332000" y="3769682"/>
            <a:ext cx="6435000" cy="1170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C8017A-167F-40FC-AC4F-CB390B09A9FA}"/>
              </a:ext>
            </a:extLst>
          </p:cNvPr>
          <p:cNvSpPr/>
          <p:nvPr/>
        </p:nvSpPr>
        <p:spPr>
          <a:xfrm>
            <a:off x="2141100" y="3769682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Sub-Riemannian metric tensor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B73EF5-907E-471D-9455-18A266A7CC3C}"/>
              </a:ext>
            </a:extLst>
          </p:cNvPr>
          <p:cNvSpPr/>
          <p:nvPr/>
        </p:nvSpPr>
        <p:spPr>
          <a:xfrm>
            <a:off x="2141100" y="2495135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Horizontal tangent space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A44F54-4676-B540-BC31-3C791C7FC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000" y="1628800"/>
            <a:ext cx="4318000" cy="3048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C323DDF-C531-F94E-968C-F2C71AFB1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4129200"/>
            <a:ext cx="3530600" cy="7493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82D22F7-0067-A849-992C-A3F4506DB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5767200"/>
            <a:ext cx="1625600" cy="2794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7BFDDF7-684D-8D4C-B61A-6A5BC69DC9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808" y="2984400"/>
            <a:ext cx="3492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200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4 1">
            <a:extLst>
              <a:ext uri="{FF2B5EF4-FFF2-40B4-BE49-F238E27FC236}">
                <a16:creationId xmlns:a16="http://schemas.microsoft.com/office/drawing/2014/main" id="{22E01BC3-2DDD-4B4F-864A-7E7D498F8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000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Part II-a: Image enhancement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40BD8313-6217-614D-B827-40DF74C755D8}"/>
              </a:ext>
            </a:extLst>
          </p:cNvPr>
          <p:cNvGrpSpPr/>
          <p:nvPr/>
        </p:nvGrpSpPr>
        <p:grpSpPr>
          <a:xfrm>
            <a:off x="575556" y="872716"/>
            <a:ext cx="7668543" cy="5076564"/>
            <a:chOff x="-828291" y="872716"/>
            <a:chExt cx="7668543" cy="5076564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AE888A3-5B11-B04D-AFBA-304027CCDB2B}"/>
                </a:ext>
              </a:extLst>
            </p:cNvPr>
            <p:cNvSpPr/>
            <p:nvPr/>
          </p:nvSpPr>
          <p:spPr>
            <a:xfrm>
              <a:off x="-792596" y="2781641"/>
              <a:ext cx="763284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tx2"/>
                  </a:solidFill>
                  <a:latin typeface="+mj-lt"/>
                </a:rPr>
                <a:t>    Part I</a:t>
              </a:r>
            </a:p>
            <a:p>
              <a:pPr algn="ctr"/>
              <a:r>
                <a:rPr lang="en-US" sz="2200" b="1" dirty="0">
                  <a:solidFill>
                    <a:schemeClr val="tx2"/>
                  </a:solidFill>
                  <a:latin typeface="+mj-lt"/>
                </a:rPr>
                <a:t>	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BC215FC-1F86-FA4F-BD23-7C788107D270}"/>
                </a:ext>
              </a:extLst>
            </p:cNvPr>
            <p:cNvSpPr/>
            <p:nvPr/>
          </p:nvSpPr>
          <p:spPr>
            <a:xfrm>
              <a:off x="1187404" y="2816536"/>
              <a:ext cx="3942827" cy="118924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7" name="Straight Arrow Connector 53">
              <a:extLst>
                <a:ext uri="{FF2B5EF4-FFF2-40B4-BE49-F238E27FC236}">
                  <a16:creationId xmlns:a16="http://schemas.microsoft.com/office/drawing/2014/main" id="{026D04BD-45AF-9A4C-B672-632B4AF8DB2A}"/>
                </a:ext>
              </a:extLst>
            </p:cNvPr>
            <p:cNvCxnSpPr>
              <a:cxnSpLocks/>
            </p:cNvCxnSpPr>
            <p:nvPr/>
          </p:nvCxnSpPr>
          <p:spPr>
            <a:xfrm>
              <a:off x="3150252" y="2092202"/>
              <a:ext cx="0" cy="724730"/>
            </a:xfrm>
            <a:prstGeom prst="straightConnector1">
              <a:avLst/>
            </a:prstGeom>
            <a:ln w="63500" cap="rnd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CBDBB6A-A137-9943-A9CF-F546D4DC41CC}"/>
                </a:ext>
              </a:extLst>
            </p:cNvPr>
            <p:cNvGrpSpPr/>
            <p:nvPr/>
          </p:nvGrpSpPr>
          <p:grpSpPr>
            <a:xfrm>
              <a:off x="-792596" y="872716"/>
              <a:ext cx="7632848" cy="1200123"/>
              <a:chOff x="629152" y="936761"/>
              <a:chExt cx="7632848" cy="1200123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4F14643-9612-264C-AB94-F73F798B8728}"/>
                  </a:ext>
                </a:extLst>
              </p:cNvPr>
              <p:cNvSpPr/>
              <p:nvPr/>
            </p:nvSpPr>
            <p:spPr>
              <a:xfrm>
                <a:off x="629152" y="936761"/>
                <a:ext cx="7632848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    Part 0</a:t>
                </a:r>
              </a:p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	</a:t>
                </a: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3EDC283D-038C-324D-AA35-2A0EB5470A1C}"/>
                  </a:ext>
                </a:extLst>
              </p:cNvPr>
              <p:cNvSpPr/>
              <p:nvPr/>
            </p:nvSpPr>
            <p:spPr>
              <a:xfrm>
                <a:off x="2609151" y="947643"/>
                <a:ext cx="3942827" cy="118924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589A8A5E-F64D-7C44-8490-30FD3821DDE8}"/>
                </a:ext>
              </a:extLst>
            </p:cNvPr>
            <p:cNvGrpSpPr/>
            <p:nvPr/>
          </p:nvGrpSpPr>
          <p:grpSpPr>
            <a:xfrm>
              <a:off x="-828291" y="4760039"/>
              <a:ext cx="7632848" cy="1189241"/>
              <a:chOff x="-1800708" y="4889116"/>
              <a:chExt cx="7632848" cy="1189241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0F3D7B-26AD-2541-BD45-DC8EF0882AF0}"/>
                  </a:ext>
                </a:extLst>
              </p:cNvPr>
              <p:cNvSpPr/>
              <p:nvPr/>
            </p:nvSpPr>
            <p:spPr>
              <a:xfrm>
                <a:off x="-1800708" y="4924811"/>
                <a:ext cx="7632848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    </a:t>
                </a:r>
                <a:r>
                  <a:rPr lang="en-US" sz="2200" b="1" dirty="0">
                    <a:solidFill>
                      <a:schemeClr val="bg1">
                        <a:lumMod val="85000"/>
                      </a:schemeClr>
                    </a:solidFill>
                    <a:latin typeface="+mj-lt"/>
                  </a:rPr>
                  <a:t>Part II</a:t>
                </a:r>
              </a:p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	</a:t>
                </a: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2EDC1EA-C2F2-8046-8552-C62419C49557}"/>
                  </a:ext>
                </a:extLst>
              </p:cNvPr>
              <p:cNvSpPr/>
              <p:nvPr/>
            </p:nvSpPr>
            <p:spPr>
              <a:xfrm>
                <a:off x="230757" y="4889116"/>
                <a:ext cx="3942827" cy="1189241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63" name="Straight Arrow Connector 53">
              <a:extLst>
                <a:ext uri="{FF2B5EF4-FFF2-40B4-BE49-F238E27FC236}">
                  <a16:creationId xmlns:a16="http://schemas.microsoft.com/office/drawing/2014/main" id="{974C8A3B-1B3E-C34B-8794-2050F876CD37}"/>
                </a:ext>
              </a:extLst>
            </p:cNvPr>
            <p:cNvCxnSpPr>
              <a:cxnSpLocks/>
            </p:cNvCxnSpPr>
            <p:nvPr/>
          </p:nvCxnSpPr>
          <p:spPr>
            <a:xfrm>
              <a:off x="3132149" y="4039959"/>
              <a:ext cx="0" cy="724730"/>
            </a:xfrm>
            <a:prstGeom prst="straightConnector1">
              <a:avLst/>
            </a:prstGeom>
            <a:ln w="63500" cap="rnd"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A93C4821-F0C3-1343-B4B0-9B181CA42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6615" y="1330288"/>
              <a:ext cx="2222500" cy="190500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1A20EA4D-6C4A-494D-94EA-CEC364F68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0014" y="1690328"/>
              <a:ext cx="2387600" cy="190500"/>
            </a:xfrm>
            <a:prstGeom prst="rect">
              <a:avLst/>
            </a:prstGeom>
          </p:spPr>
        </p:pic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2DD01730-C25A-EF46-BCEF-A35F56CFC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23528" y="3202496"/>
              <a:ext cx="2362200" cy="190500"/>
            </a:xfrm>
            <a:prstGeom prst="rect">
              <a:avLst/>
            </a:prstGeom>
          </p:spPr>
        </p:pic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9FF08E19-0166-9340-8FC4-FD6168A41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5436" y="3547740"/>
              <a:ext cx="3530600" cy="241300"/>
            </a:xfrm>
            <a:prstGeom prst="rect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4F1480BF-78C2-B746-AC8B-7B0073C7E5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5876" y="5203924"/>
            <a:ext cx="2184400" cy="2413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7716CA2-99DF-B84A-A342-C001C2E88B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9852" y="5542756"/>
            <a:ext cx="26416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929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4 1">
            <a:extLst>
              <a:ext uri="{FF2B5EF4-FFF2-40B4-BE49-F238E27FC236}">
                <a16:creationId xmlns:a16="http://schemas.microsoft.com/office/drawing/2014/main" id="{22E01BC3-2DDD-4B4F-864A-7E7D498F8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000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Part II-a: Image enhancement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A976831A-33AF-A246-9CC8-AB71BBE19051}"/>
              </a:ext>
            </a:extLst>
          </p:cNvPr>
          <p:cNvGrpSpPr/>
          <p:nvPr/>
        </p:nvGrpSpPr>
        <p:grpSpPr>
          <a:xfrm>
            <a:off x="575556" y="872716"/>
            <a:ext cx="7668543" cy="5076564"/>
            <a:chOff x="-828291" y="872716"/>
            <a:chExt cx="7668543" cy="5076564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454AAC3-E0C4-5942-82A9-C69E8EAD168B}"/>
                </a:ext>
              </a:extLst>
            </p:cNvPr>
            <p:cNvSpPr/>
            <p:nvPr/>
          </p:nvSpPr>
          <p:spPr>
            <a:xfrm>
              <a:off x="-792596" y="2781641"/>
              <a:ext cx="763284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tx2"/>
                  </a:solidFill>
                  <a:latin typeface="+mj-lt"/>
                </a:rPr>
                <a:t>    Part I</a:t>
              </a:r>
            </a:p>
            <a:p>
              <a:pPr algn="ctr"/>
              <a:r>
                <a:rPr lang="en-US" sz="2200" b="1" dirty="0">
                  <a:solidFill>
                    <a:schemeClr val="tx2"/>
                  </a:solidFill>
                  <a:latin typeface="+mj-lt"/>
                </a:rPr>
                <a:t>	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1A2C945-7CB7-F642-A94C-D341221199D5}"/>
                </a:ext>
              </a:extLst>
            </p:cNvPr>
            <p:cNvSpPr/>
            <p:nvPr/>
          </p:nvSpPr>
          <p:spPr>
            <a:xfrm>
              <a:off x="1187404" y="2816536"/>
              <a:ext cx="3942827" cy="118924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7" name="Straight Arrow Connector 53">
              <a:extLst>
                <a:ext uri="{FF2B5EF4-FFF2-40B4-BE49-F238E27FC236}">
                  <a16:creationId xmlns:a16="http://schemas.microsoft.com/office/drawing/2014/main" id="{974B9554-0CA0-9440-96CE-3361B093EDC5}"/>
                </a:ext>
              </a:extLst>
            </p:cNvPr>
            <p:cNvCxnSpPr>
              <a:cxnSpLocks/>
            </p:cNvCxnSpPr>
            <p:nvPr/>
          </p:nvCxnSpPr>
          <p:spPr>
            <a:xfrm>
              <a:off x="3150252" y="2092202"/>
              <a:ext cx="0" cy="724730"/>
            </a:xfrm>
            <a:prstGeom prst="straightConnector1">
              <a:avLst/>
            </a:prstGeom>
            <a:ln w="63500" cap="rnd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7EB97929-38D8-7549-A07A-73EC069339BB}"/>
                </a:ext>
              </a:extLst>
            </p:cNvPr>
            <p:cNvGrpSpPr/>
            <p:nvPr/>
          </p:nvGrpSpPr>
          <p:grpSpPr>
            <a:xfrm>
              <a:off x="-792596" y="872716"/>
              <a:ext cx="7632848" cy="1200123"/>
              <a:chOff x="629152" y="936761"/>
              <a:chExt cx="7632848" cy="1200123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9A6AFFD4-56AE-8441-8864-62253BCC1729}"/>
                  </a:ext>
                </a:extLst>
              </p:cNvPr>
              <p:cNvSpPr/>
              <p:nvPr/>
            </p:nvSpPr>
            <p:spPr>
              <a:xfrm>
                <a:off x="629152" y="936761"/>
                <a:ext cx="7632848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    Part 0</a:t>
                </a:r>
              </a:p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	</a:t>
                </a: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DB9BE438-8EFB-324F-95DB-1E5C2342AD9C}"/>
                  </a:ext>
                </a:extLst>
              </p:cNvPr>
              <p:cNvSpPr/>
              <p:nvPr/>
            </p:nvSpPr>
            <p:spPr>
              <a:xfrm>
                <a:off x="2609151" y="947643"/>
                <a:ext cx="3942827" cy="118924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E6D32A0C-E9F9-2F4E-A9FA-A6EF339474F0}"/>
                </a:ext>
              </a:extLst>
            </p:cNvPr>
            <p:cNvGrpSpPr/>
            <p:nvPr/>
          </p:nvGrpSpPr>
          <p:grpSpPr>
            <a:xfrm>
              <a:off x="-828291" y="4760039"/>
              <a:ext cx="7632848" cy="1189241"/>
              <a:chOff x="-1800708" y="4889116"/>
              <a:chExt cx="7632848" cy="1189241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B7DB34E2-2CDC-AB49-87A8-5473ED87B9FA}"/>
                  </a:ext>
                </a:extLst>
              </p:cNvPr>
              <p:cNvSpPr/>
              <p:nvPr/>
            </p:nvSpPr>
            <p:spPr>
              <a:xfrm>
                <a:off x="-1800708" y="4924811"/>
                <a:ext cx="7632848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    Part II</a:t>
                </a:r>
              </a:p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	</a:t>
                </a: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64705D86-4630-A94E-8454-4E6B1103B243}"/>
                  </a:ext>
                </a:extLst>
              </p:cNvPr>
              <p:cNvSpPr/>
              <p:nvPr/>
            </p:nvSpPr>
            <p:spPr>
              <a:xfrm>
                <a:off x="230757" y="4889116"/>
                <a:ext cx="3942827" cy="1189241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63" name="Straight Arrow Connector 53">
              <a:extLst>
                <a:ext uri="{FF2B5EF4-FFF2-40B4-BE49-F238E27FC236}">
                  <a16:creationId xmlns:a16="http://schemas.microsoft.com/office/drawing/2014/main" id="{C528003B-AAF5-E044-8F66-69716D22D5F6}"/>
                </a:ext>
              </a:extLst>
            </p:cNvPr>
            <p:cNvCxnSpPr>
              <a:cxnSpLocks/>
            </p:cNvCxnSpPr>
            <p:nvPr/>
          </p:nvCxnSpPr>
          <p:spPr>
            <a:xfrm>
              <a:off x="3132149" y="4039959"/>
              <a:ext cx="0" cy="724730"/>
            </a:xfrm>
            <a:prstGeom prst="straightConnector1">
              <a:avLst/>
            </a:prstGeom>
            <a:ln w="63500" cap="rnd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77355A2C-DC36-C24D-AD14-F9249EF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6615" y="1330288"/>
              <a:ext cx="2222500" cy="190500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EDF5512C-3B31-644E-BB8D-5C5CF3CA0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0014" y="1690328"/>
              <a:ext cx="2387600" cy="190500"/>
            </a:xfrm>
            <a:prstGeom prst="rect">
              <a:avLst/>
            </a:prstGeom>
          </p:spPr>
        </p:pic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F4EF908D-1775-D745-B783-4C51E0E44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23528" y="3202496"/>
              <a:ext cx="2362200" cy="190500"/>
            </a:xfrm>
            <a:prstGeom prst="rect">
              <a:avLst/>
            </a:prstGeom>
          </p:spPr>
        </p:pic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770A2BB8-F7C1-764B-A042-193AD2F67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5436" y="3547740"/>
              <a:ext cx="3530600" cy="241300"/>
            </a:xfrm>
            <a:prstGeom prst="rect">
              <a:avLst/>
            </a:prstGeom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50DA475C-5232-F944-9EA0-D730E2DCD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63564" y="5203924"/>
              <a:ext cx="2184400" cy="241300"/>
            </a:xfrm>
            <a:prstGeom prst="rect">
              <a:avLst/>
            </a:prstGeom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A575C2A1-9CFC-1B4E-92CB-CEF69324F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22388" y="5542756"/>
              <a:ext cx="2641600" cy="190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58573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 1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Image enhancement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6C326FE-811A-4C1C-A4B1-DE19A7001838}"/>
              </a:ext>
            </a:extLst>
          </p:cNvPr>
          <p:cNvGrpSpPr/>
          <p:nvPr/>
        </p:nvGrpSpPr>
        <p:grpSpPr>
          <a:xfrm>
            <a:off x="1017000" y="1609682"/>
            <a:ext cx="7112950" cy="3415110"/>
            <a:chOff x="1017000" y="1719000"/>
            <a:chExt cx="7112950" cy="34151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D97D7C5-71EE-41BA-B83A-A57DB809F3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1590"/>
            <a:stretch/>
          </p:blipFill>
          <p:spPr>
            <a:xfrm>
              <a:off x="5316886" y="1732852"/>
              <a:ext cx="2813064" cy="279749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EFB4395-6FBF-406F-B38A-46E0E76959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1590"/>
            <a:stretch/>
          </p:blipFill>
          <p:spPr>
            <a:xfrm>
              <a:off x="1017000" y="1719000"/>
              <a:ext cx="2813064" cy="279749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5EB971-A354-4CB6-9A0D-727A3E033F81}"/>
                </a:ext>
              </a:extLst>
            </p:cNvPr>
            <p:cNvSpPr txBox="1"/>
            <p:nvPr/>
          </p:nvSpPr>
          <p:spPr>
            <a:xfrm>
              <a:off x="1699774" y="4734000"/>
              <a:ext cx="1447512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latin typeface="+mn-lt"/>
                </a:rPr>
                <a:t>Noisy image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B69132-B110-4456-A762-038A3E80A022}"/>
                </a:ext>
              </a:extLst>
            </p:cNvPr>
            <p:cNvSpPr txBox="1"/>
            <p:nvPr/>
          </p:nvSpPr>
          <p:spPr>
            <a:xfrm>
              <a:off x="5877000" y="4734000"/>
              <a:ext cx="1692579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latin typeface="+mn-lt"/>
                </a:rPr>
                <a:t>Original image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78953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 1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Simple cell outputs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7D357E0-C4E4-474C-8D4C-E07FB68AFD15}"/>
              </a:ext>
            </a:extLst>
          </p:cNvPr>
          <p:cNvGrpSpPr/>
          <p:nvPr/>
        </p:nvGrpSpPr>
        <p:grpSpPr>
          <a:xfrm>
            <a:off x="99000" y="1879682"/>
            <a:ext cx="8928000" cy="2115000"/>
            <a:chOff x="99000" y="1989000"/>
            <a:chExt cx="8928000" cy="2115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A2D9145-504E-4299-8F08-044BB7CBC4E6}"/>
                </a:ext>
              </a:extLst>
            </p:cNvPr>
            <p:cNvSpPr/>
            <p:nvPr/>
          </p:nvSpPr>
          <p:spPr>
            <a:xfrm>
              <a:off x="99000" y="1989000"/>
              <a:ext cx="8928000" cy="211500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E3773C-8EEC-4E74-BB34-578EFAE6086F}"/>
                </a:ext>
              </a:extLst>
            </p:cNvPr>
            <p:cNvSpPr/>
            <p:nvPr/>
          </p:nvSpPr>
          <p:spPr>
            <a:xfrm>
              <a:off x="2097000" y="2019453"/>
              <a:ext cx="494270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tx2"/>
                  </a:solidFill>
                  <a:latin typeface="+mj-lt"/>
                </a:rPr>
                <a:t>Simple cell output</a:t>
              </a:r>
              <a:endParaRPr lang="en-US" sz="2200" b="1" dirty="0">
                <a:solidFill>
                  <a:schemeClr val="tx2"/>
                </a:solidFill>
              </a:endParaRPr>
            </a:p>
            <a:p>
              <a:pPr algn="ctr"/>
              <a:r>
                <a:rPr lang="en-US" sz="2200" b="1" dirty="0">
                  <a:solidFill>
                    <a:schemeClr val="tx2"/>
                  </a:solidFill>
                  <a:latin typeface="+mj-lt"/>
                </a:rPr>
                <a:t>		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6DCA1B8-EF10-46AD-8B7D-CB681BA8A0A0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000" y="2493762"/>
              <a:ext cx="1815238" cy="215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3469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7289" y="9000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3200" dirty="0">
                <a:solidFill>
                  <a:srgbClr val="E46C0A"/>
                </a:solidFill>
                <a:latin typeface="+mj-lt"/>
                <a:ea typeface="+mj-ea"/>
                <a:cs typeface="+mj-cs"/>
              </a:rPr>
              <a:t>Simple cells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80406E6-DDDA-4E8F-9EBF-E6BAF0F39BCA}"/>
              </a:ext>
            </a:extLst>
          </p:cNvPr>
          <p:cNvSpPr/>
          <p:nvPr/>
        </p:nvSpPr>
        <p:spPr>
          <a:xfrm>
            <a:off x="2104294" y="5077259"/>
            <a:ext cx="494270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solidFill>
                  <a:schemeClr val="tx2"/>
                </a:solidFill>
                <a:latin typeface="+mj-lt"/>
              </a:rPr>
              <a:t>Simple cells are sensitive to:</a:t>
            </a:r>
            <a:r>
              <a:rPr lang="en-US" sz="25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en-US" sz="2500" b="1" dirty="0">
                <a:solidFill>
                  <a:schemeClr val="tx2"/>
                </a:solidFill>
                <a:latin typeface="+mj-lt"/>
              </a:rPr>
              <a:t>		  </a:t>
            </a:r>
            <a:r>
              <a:rPr lang="en-US" sz="2500" b="1" dirty="0">
                <a:solidFill>
                  <a:srgbClr val="FF0000"/>
                </a:solidFill>
                <a:latin typeface="+mj-lt"/>
              </a:rPr>
              <a:t>orientation</a:t>
            </a:r>
          </a:p>
          <a:p>
            <a:pPr algn="ctr"/>
            <a:r>
              <a:rPr lang="en-US" sz="2500" b="1" dirty="0">
                <a:solidFill>
                  <a:schemeClr val="tx2"/>
                </a:solidFill>
                <a:latin typeface="+mj-lt"/>
              </a:rPr>
              <a:t>	             frequency</a:t>
            </a:r>
          </a:p>
          <a:p>
            <a:pPr algn="ctr"/>
            <a:r>
              <a:rPr lang="en-US" sz="2500" b="1" dirty="0">
                <a:solidFill>
                  <a:schemeClr val="tx2"/>
                </a:solidFill>
                <a:latin typeface="+mj-lt"/>
              </a:rPr>
              <a:t>	         phase…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C7421D0-EF0C-474C-B17E-7D4C86C0E1CB}"/>
              </a:ext>
            </a:extLst>
          </p:cNvPr>
          <p:cNvSpPr/>
          <p:nvPr/>
        </p:nvSpPr>
        <p:spPr>
          <a:xfrm>
            <a:off x="3052500" y="1199232"/>
            <a:ext cx="1784350" cy="1660525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976884-3493-404F-A590-6D8C0EF94874}"/>
              </a:ext>
            </a:extLst>
          </p:cNvPr>
          <p:cNvGrpSpPr/>
          <p:nvPr/>
        </p:nvGrpSpPr>
        <p:grpSpPr>
          <a:xfrm>
            <a:off x="2862000" y="1148432"/>
            <a:ext cx="3494087" cy="3852863"/>
            <a:chOff x="5061085" y="1330343"/>
            <a:chExt cx="3494087" cy="3852863"/>
          </a:xfrm>
        </p:grpSpPr>
        <p:pic>
          <p:nvPicPr>
            <p:cNvPr id="16" name="Picture 7" descr="cortex_movie">
              <a:extLst>
                <a:ext uri="{FF2B5EF4-FFF2-40B4-BE49-F238E27FC236}">
                  <a16:creationId xmlns:a16="http://schemas.microsoft.com/office/drawing/2014/main" id="{41C63BE6-7465-42CD-A98C-FB2692B6AA2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34122" y="1330343"/>
              <a:ext cx="1857375" cy="1720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C4B30090-9DAF-4257-8C00-19D61BE3C8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61085" y="3473468"/>
              <a:ext cx="2406650" cy="1401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Oval 4">
              <a:extLst>
                <a:ext uri="{FF2B5EF4-FFF2-40B4-BE49-F238E27FC236}">
                  <a16:creationId xmlns:a16="http://schemas.microsoft.com/office/drawing/2014/main" id="{8C287A4B-A929-462E-B476-A9F5F6E0A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3972" y="2981343"/>
              <a:ext cx="315913" cy="293688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5">
              <a:extLst>
                <a:ext uri="{FF2B5EF4-FFF2-40B4-BE49-F238E27FC236}">
                  <a16:creationId xmlns:a16="http://schemas.microsoft.com/office/drawing/2014/main" id="{6448E104-E707-4EB7-9D13-6531CE2A4ED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969260" y="3575068"/>
              <a:ext cx="115887" cy="106363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6">
              <a:extLst>
                <a:ext uri="{FF2B5EF4-FFF2-40B4-BE49-F238E27FC236}">
                  <a16:creationId xmlns:a16="http://schemas.microsoft.com/office/drawing/2014/main" id="{35379A7B-587B-4C2A-8DEF-9EFB31BB38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0197" y="3333768"/>
              <a:ext cx="171450" cy="160338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10">
              <a:extLst>
                <a:ext uri="{FF2B5EF4-FFF2-40B4-BE49-F238E27FC236}">
                  <a16:creationId xmlns:a16="http://schemas.microsoft.com/office/drawing/2014/main" id="{0110C252-3CE8-4696-AB3F-214E54BC35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8635" y="3784618"/>
              <a:ext cx="101600" cy="88900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1" name="Picture 8" descr="rotatingBar">
              <a:extLst>
                <a:ext uri="{FF2B5EF4-FFF2-40B4-BE49-F238E27FC236}">
                  <a16:creationId xmlns:a16="http://schemas.microsoft.com/office/drawing/2014/main" id="{2A8752B7-E9D5-4909-A8F2-59881AFEFD4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10610" y="3508393"/>
              <a:ext cx="944562" cy="1674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8524922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 1">
            <a:extLst>
              <a:ext uri="{FF2B5EF4-FFF2-40B4-BE49-F238E27FC236}">
                <a16:creationId xmlns:a16="http://schemas.microsoft.com/office/drawing/2014/main" id="{2C4FF39F-20BD-4BDB-84B6-C3FE9FD1F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Simple cell outputs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05461C-D5E5-4286-BFE3-2633B905F292}"/>
              </a:ext>
            </a:extLst>
          </p:cNvPr>
          <p:cNvGrpSpPr/>
          <p:nvPr/>
        </p:nvGrpSpPr>
        <p:grpSpPr>
          <a:xfrm>
            <a:off x="99000" y="1879682"/>
            <a:ext cx="8928000" cy="2115000"/>
            <a:chOff x="99000" y="1989000"/>
            <a:chExt cx="8928000" cy="2115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4577EF-DB57-454B-98F9-C2F92088FF3C}"/>
                </a:ext>
              </a:extLst>
            </p:cNvPr>
            <p:cNvSpPr/>
            <p:nvPr/>
          </p:nvSpPr>
          <p:spPr>
            <a:xfrm>
              <a:off x="99000" y="1989000"/>
              <a:ext cx="8928000" cy="211500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C8EC23C-D8EE-4513-A059-7DC28FDED48D}"/>
                </a:ext>
              </a:extLst>
            </p:cNvPr>
            <p:cNvSpPr/>
            <p:nvPr/>
          </p:nvSpPr>
          <p:spPr>
            <a:xfrm>
              <a:off x="2097000" y="2019453"/>
              <a:ext cx="494270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tx2"/>
                  </a:solidFill>
                  <a:latin typeface="+mj-lt"/>
                </a:rPr>
                <a:t>Simple cell output</a:t>
              </a:r>
              <a:endParaRPr lang="en-US" sz="2200" b="1" dirty="0">
                <a:solidFill>
                  <a:schemeClr val="tx2"/>
                </a:solidFill>
              </a:endParaRPr>
            </a:p>
            <a:p>
              <a:pPr algn="ctr"/>
              <a:r>
                <a:rPr lang="en-US" sz="2200" b="1" dirty="0">
                  <a:solidFill>
                    <a:schemeClr val="tx2"/>
                  </a:solidFill>
                  <a:latin typeface="+mj-lt"/>
                </a:rPr>
                <a:t>		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7DBC6A8-2B63-41BB-A8A3-8A1D3E3FA2D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000" y="2493762"/>
              <a:ext cx="1815238" cy="21523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24C0E7F-0C6C-4CE0-AFE4-96E9D7221A89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8668" y="2889000"/>
              <a:ext cx="5013333" cy="2876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51097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CC6CE88-3651-47AF-8ED0-AE2B0E5ED397}"/>
              </a:ext>
            </a:extLst>
          </p:cNvPr>
          <p:cNvGrpSpPr/>
          <p:nvPr/>
        </p:nvGrpSpPr>
        <p:grpSpPr>
          <a:xfrm>
            <a:off x="99000" y="1879682"/>
            <a:ext cx="8928000" cy="2115000"/>
            <a:chOff x="99000" y="1989000"/>
            <a:chExt cx="8928000" cy="2115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16B237-C7F1-48A8-BE9D-8D1BEECF734D}"/>
                </a:ext>
              </a:extLst>
            </p:cNvPr>
            <p:cNvSpPr/>
            <p:nvPr/>
          </p:nvSpPr>
          <p:spPr>
            <a:xfrm>
              <a:off x="99000" y="1989000"/>
              <a:ext cx="8928000" cy="211500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5453B1A-BA31-4C75-9F27-13C2228A2476}"/>
                </a:ext>
              </a:extLst>
            </p:cNvPr>
            <p:cNvSpPr/>
            <p:nvPr/>
          </p:nvSpPr>
          <p:spPr>
            <a:xfrm>
              <a:off x="2097000" y="2019453"/>
              <a:ext cx="494270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tx2"/>
                  </a:solidFill>
                  <a:latin typeface="+mj-lt"/>
                </a:rPr>
                <a:t>Simple cell output</a:t>
              </a:r>
              <a:endParaRPr lang="en-US" sz="2200" b="1" dirty="0">
                <a:solidFill>
                  <a:schemeClr val="tx2"/>
                </a:solidFill>
              </a:endParaRPr>
            </a:p>
            <a:p>
              <a:pPr algn="ctr"/>
              <a:r>
                <a:rPr lang="en-US" sz="2200" b="1" dirty="0">
                  <a:solidFill>
                    <a:schemeClr val="tx2"/>
                  </a:solidFill>
                  <a:latin typeface="+mj-lt"/>
                </a:rPr>
                <a:t>		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E48C665-E63B-4167-AE52-809C9B988A9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7000" y="3249000"/>
              <a:ext cx="4994286" cy="72761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229D3EF-8B88-4A8A-8DD0-890E5D80DC70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000" y="2493762"/>
              <a:ext cx="1815238" cy="21523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07FF22-7ADF-4429-BD3F-4752D9B4E1A0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8668" y="2889000"/>
              <a:ext cx="5013333" cy="287619"/>
            </a:xfrm>
            <a:prstGeom prst="rect">
              <a:avLst/>
            </a:prstGeom>
          </p:spPr>
        </p:pic>
      </p:grpSp>
      <p:sp>
        <p:nvSpPr>
          <p:cNvPr id="8" name="Rectangle 4 1">
            <a:extLst>
              <a:ext uri="{FF2B5EF4-FFF2-40B4-BE49-F238E27FC236}">
                <a16:creationId xmlns:a16="http://schemas.microsoft.com/office/drawing/2014/main" id="{78BE9BFE-8753-4FD9-8EAC-CA224A0A9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Simple cell outputs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76486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 1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Laplace-Beltrami evolution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185B47-1A2F-4976-80B2-0F06EE82E2AF}"/>
              </a:ext>
            </a:extLst>
          </p:cNvPr>
          <p:cNvSpPr txBox="1"/>
          <p:nvPr/>
        </p:nvSpPr>
        <p:spPr>
          <a:xfrm>
            <a:off x="497728" y="1691916"/>
            <a:ext cx="1662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</a:pPr>
            <a:r>
              <a:rPr lang="it-IT" sz="20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CD973F-F2FF-4A51-931D-E62D317C1307}"/>
              </a:ext>
            </a:extLst>
          </p:cNvPr>
          <p:cNvSpPr txBox="1"/>
          <p:nvPr/>
        </p:nvSpPr>
        <p:spPr>
          <a:xfrm>
            <a:off x="504008" y="2616516"/>
            <a:ext cx="1662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it-IT" sz="20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9A08FD-D389-497D-B0D0-D1B8FF4771B0}"/>
              </a:ext>
            </a:extLst>
          </p:cNvPr>
          <p:cNvSpPr txBox="1"/>
          <p:nvPr/>
        </p:nvSpPr>
        <p:spPr>
          <a:xfrm>
            <a:off x="522000" y="3516516"/>
            <a:ext cx="1662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it-IT" sz="2000" dirty="0"/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50C39A-CA75-446B-AB90-51FFC1EFF9BB}"/>
              </a:ext>
            </a:extLst>
          </p:cNvPr>
          <p:cNvSpPr/>
          <p:nvPr/>
        </p:nvSpPr>
        <p:spPr>
          <a:xfrm>
            <a:off x="432000" y="2375120"/>
            <a:ext cx="8270844" cy="175456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2A0F7E-4CCD-4772-A300-FBA0557F2596}"/>
              </a:ext>
            </a:extLst>
          </p:cNvPr>
          <p:cNvSpPr txBox="1"/>
          <p:nvPr/>
        </p:nvSpPr>
        <p:spPr>
          <a:xfrm>
            <a:off x="536479" y="4416516"/>
            <a:ext cx="1662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</a:pPr>
            <a:endParaRPr lang="it-IT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0D4DE0-4EA9-48B9-97DF-4D6E8F24E08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96" y="2689682"/>
            <a:ext cx="7361905" cy="2552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0F7B341-E7E5-4BD3-9FB0-0BDB08E5DE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3589682"/>
            <a:ext cx="6788572" cy="25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445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 1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Laplace-Beltrami evolution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964B1E-5EDD-453F-B275-F4F16A4748BC}"/>
              </a:ext>
            </a:extLst>
          </p:cNvPr>
          <p:cNvSpPr/>
          <p:nvPr/>
        </p:nvSpPr>
        <p:spPr>
          <a:xfrm>
            <a:off x="1377000" y="754682"/>
            <a:ext cx="6435000" cy="2250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BA30B4-4951-44FD-A4D4-588BAE67A0F2}"/>
              </a:ext>
            </a:extLst>
          </p:cNvPr>
          <p:cNvSpPr/>
          <p:nvPr/>
        </p:nvSpPr>
        <p:spPr>
          <a:xfrm>
            <a:off x="2186100" y="785135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Horizontal tangent space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9F46C0D-043C-456C-8D1C-D851108605A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833" y="1300755"/>
            <a:ext cx="2755047" cy="2636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75370D-154C-402D-8878-7460C0660D1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832" y="1703609"/>
            <a:ext cx="881302" cy="2222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71403B-EA32-459F-BAEC-A05284AD94C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53" y="2112339"/>
            <a:ext cx="3744762" cy="266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A17AF0-2EAE-4362-8F08-904C7BE7191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53" y="2555959"/>
            <a:ext cx="912381" cy="22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164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 1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Laplace-Beltrami evolution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964B1E-5EDD-453F-B275-F4F16A4748BC}"/>
              </a:ext>
            </a:extLst>
          </p:cNvPr>
          <p:cNvSpPr/>
          <p:nvPr/>
        </p:nvSpPr>
        <p:spPr>
          <a:xfrm>
            <a:off x="1377000" y="754682"/>
            <a:ext cx="6435000" cy="2250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BA30B4-4951-44FD-A4D4-588BAE67A0F2}"/>
              </a:ext>
            </a:extLst>
          </p:cNvPr>
          <p:cNvSpPr/>
          <p:nvPr/>
        </p:nvSpPr>
        <p:spPr>
          <a:xfrm>
            <a:off x="2186100" y="785135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Horizontal tangent space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9F46C0D-043C-456C-8D1C-D851108605A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833" y="1300755"/>
            <a:ext cx="2755047" cy="2636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75370D-154C-402D-8878-7460C0660D1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832" y="1703609"/>
            <a:ext cx="881302" cy="2222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60902A-37B4-4317-9A43-BF53A60D5A1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53" y="2112339"/>
            <a:ext cx="3744762" cy="2666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ABC841-B5F9-4034-9DEC-EB03614B7CB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53" y="2555959"/>
            <a:ext cx="912381" cy="222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695F6B-5741-40F4-BEC6-205F203D365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00" y="3814905"/>
            <a:ext cx="2142857" cy="25714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6566037-355F-41D7-8B0E-2FBBC47DCB40}"/>
              </a:ext>
            </a:extLst>
          </p:cNvPr>
          <p:cNvSpPr/>
          <p:nvPr/>
        </p:nvSpPr>
        <p:spPr>
          <a:xfrm>
            <a:off x="1377000" y="3274682"/>
            <a:ext cx="6435000" cy="1710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7A94B66-BC03-43CC-B268-2D630729802D}"/>
              </a:ext>
            </a:extLst>
          </p:cNvPr>
          <p:cNvSpPr/>
          <p:nvPr/>
        </p:nvSpPr>
        <p:spPr>
          <a:xfrm>
            <a:off x="2059294" y="3305135"/>
            <a:ext cx="5077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Laplace-Beltrami operator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25F090-2286-4C54-A72E-A344A6FEE24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38" y="4129683"/>
            <a:ext cx="4544762" cy="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674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 1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Laplace-Beltrami evolution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964B1E-5EDD-453F-B275-F4F16A4748BC}"/>
              </a:ext>
            </a:extLst>
          </p:cNvPr>
          <p:cNvSpPr/>
          <p:nvPr/>
        </p:nvSpPr>
        <p:spPr>
          <a:xfrm>
            <a:off x="1377000" y="754682"/>
            <a:ext cx="6435000" cy="2250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BA30B4-4951-44FD-A4D4-588BAE67A0F2}"/>
              </a:ext>
            </a:extLst>
          </p:cNvPr>
          <p:cNvSpPr/>
          <p:nvPr/>
        </p:nvSpPr>
        <p:spPr>
          <a:xfrm>
            <a:off x="2186100" y="785135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Horizontal tangent space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4961CF-FFEE-4A73-827F-66AB1CA79EC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834" y="1300756"/>
            <a:ext cx="2758095" cy="2666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75370D-154C-402D-8878-7460C0660D1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832" y="1703609"/>
            <a:ext cx="881302" cy="2222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C3AB2D-9F5A-4813-9EF2-381ACBF3A0F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53" y="2112339"/>
            <a:ext cx="3744762" cy="266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216B89-FA04-49F3-B68A-30C40D40537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53" y="2555959"/>
            <a:ext cx="912381" cy="222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695F6B-5741-40F4-BEC6-205F203D365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00" y="3814905"/>
            <a:ext cx="2142857" cy="25714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6566037-355F-41D7-8B0E-2FBBC47DCB40}"/>
              </a:ext>
            </a:extLst>
          </p:cNvPr>
          <p:cNvSpPr/>
          <p:nvPr/>
        </p:nvSpPr>
        <p:spPr>
          <a:xfrm>
            <a:off x="1377000" y="3274682"/>
            <a:ext cx="6435000" cy="1710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7A94B66-BC03-43CC-B268-2D630729802D}"/>
              </a:ext>
            </a:extLst>
          </p:cNvPr>
          <p:cNvSpPr/>
          <p:nvPr/>
        </p:nvSpPr>
        <p:spPr>
          <a:xfrm>
            <a:off x="2059294" y="3305135"/>
            <a:ext cx="5077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Laplace-Beltrami operator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3BD5C8-6682-4646-AAA5-E6AD4ECE3E9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000" y="5709682"/>
            <a:ext cx="1354286" cy="760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759BE76-3F1F-4294-80F1-40D2026F4449}"/>
              </a:ext>
            </a:extLst>
          </p:cNvPr>
          <p:cNvSpPr/>
          <p:nvPr/>
        </p:nvSpPr>
        <p:spPr>
          <a:xfrm>
            <a:off x="1332000" y="5254682"/>
            <a:ext cx="6435000" cy="129175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7FBFC45-E063-4612-B915-222E39B8D35C}"/>
              </a:ext>
            </a:extLst>
          </p:cNvPr>
          <p:cNvSpPr/>
          <p:nvPr/>
        </p:nvSpPr>
        <p:spPr>
          <a:xfrm>
            <a:off x="2052000" y="5250241"/>
            <a:ext cx="5077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Evolution equation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7ED61B-7D36-472A-8915-5E093EB394B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38" y="4129683"/>
            <a:ext cx="4544762" cy="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883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 1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Laplace-Beltrami evolution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964B1E-5EDD-453F-B275-F4F16A4748BC}"/>
              </a:ext>
            </a:extLst>
          </p:cNvPr>
          <p:cNvSpPr/>
          <p:nvPr/>
        </p:nvSpPr>
        <p:spPr>
          <a:xfrm>
            <a:off x="1377000" y="754682"/>
            <a:ext cx="6435000" cy="2250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BA30B4-4951-44FD-A4D4-588BAE67A0F2}"/>
              </a:ext>
            </a:extLst>
          </p:cNvPr>
          <p:cNvSpPr/>
          <p:nvPr/>
        </p:nvSpPr>
        <p:spPr>
          <a:xfrm>
            <a:off x="2186100" y="785135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Horizontal tangent space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D4ADA9-8809-4FC1-BCE6-F77A150E7D2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834" y="1300756"/>
            <a:ext cx="2758095" cy="2666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FEA681-6996-456C-9CDD-D862E8E430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833" y="1703610"/>
            <a:ext cx="881905" cy="2228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C3AB2D-9F5A-4813-9EF2-381ACBF3A0F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53" y="2112339"/>
            <a:ext cx="3744762" cy="266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28ABBD-DA65-452B-B03B-5BE7CF95348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53" y="2555959"/>
            <a:ext cx="912381" cy="222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695F6B-5741-40F4-BEC6-205F203D365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00" y="3814905"/>
            <a:ext cx="2142857" cy="25714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6566037-355F-41D7-8B0E-2FBBC47DCB40}"/>
              </a:ext>
            </a:extLst>
          </p:cNvPr>
          <p:cNvSpPr/>
          <p:nvPr/>
        </p:nvSpPr>
        <p:spPr>
          <a:xfrm>
            <a:off x="1377000" y="3274682"/>
            <a:ext cx="6435000" cy="1710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7A94B66-BC03-43CC-B268-2D630729802D}"/>
              </a:ext>
            </a:extLst>
          </p:cNvPr>
          <p:cNvSpPr/>
          <p:nvPr/>
        </p:nvSpPr>
        <p:spPr>
          <a:xfrm>
            <a:off x="2059294" y="3305135"/>
            <a:ext cx="5077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Laplace-Beltrami operator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3BD5C8-6682-4646-AAA5-E6AD4ECE3E9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000" y="5709682"/>
            <a:ext cx="1354286" cy="760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759BE76-3F1F-4294-80F1-40D2026F4449}"/>
              </a:ext>
            </a:extLst>
          </p:cNvPr>
          <p:cNvSpPr/>
          <p:nvPr/>
        </p:nvSpPr>
        <p:spPr>
          <a:xfrm>
            <a:off x="1332000" y="5254682"/>
            <a:ext cx="6435000" cy="129175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7FBFC45-E063-4612-B915-222E39B8D35C}"/>
              </a:ext>
            </a:extLst>
          </p:cNvPr>
          <p:cNvSpPr/>
          <p:nvPr/>
        </p:nvSpPr>
        <p:spPr>
          <a:xfrm>
            <a:off x="2052000" y="5250241"/>
            <a:ext cx="5077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Evolution equation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744B50-8855-45B8-972D-8CC4F2E915D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38" y="4129682"/>
            <a:ext cx="4544762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805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 1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Laplace-Beltrami evolution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964B1E-5EDD-453F-B275-F4F16A4748BC}"/>
              </a:ext>
            </a:extLst>
          </p:cNvPr>
          <p:cNvSpPr/>
          <p:nvPr/>
        </p:nvSpPr>
        <p:spPr>
          <a:xfrm>
            <a:off x="1377000" y="754682"/>
            <a:ext cx="6435000" cy="2250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BA30B4-4951-44FD-A4D4-588BAE67A0F2}"/>
              </a:ext>
            </a:extLst>
          </p:cNvPr>
          <p:cNvSpPr/>
          <p:nvPr/>
        </p:nvSpPr>
        <p:spPr>
          <a:xfrm>
            <a:off x="2186100" y="785135"/>
            <a:ext cx="4942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Horizontal tangent space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455707-3D00-4073-B140-4487C6E3453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835" y="1300757"/>
            <a:ext cx="2758095" cy="2666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FEA681-6996-456C-9CDD-D862E8E430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833" y="1703610"/>
            <a:ext cx="881905" cy="222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0F7414-F7D6-4D0A-8D01-ED3B9AE87B4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53" y="2112339"/>
            <a:ext cx="3744762" cy="2666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170823-5B71-4825-885D-C6862B24795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53" y="2555960"/>
            <a:ext cx="912381" cy="222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695F6B-5741-40F4-BEC6-205F203D365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00" y="3814905"/>
            <a:ext cx="2142857" cy="25714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6566037-355F-41D7-8B0E-2FBBC47DCB40}"/>
              </a:ext>
            </a:extLst>
          </p:cNvPr>
          <p:cNvSpPr/>
          <p:nvPr/>
        </p:nvSpPr>
        <p:spPr>
          <a:xfrm>
            <a:off x="1377000" y="3274682"/>
            <a:ext cx="6435000" cy="1710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7A94B66-BC03-43CC-B268-2D630729802D}"/>
              </a:ext>
            </a:extLst>
          </p:cNvPr>
          <p:cNvSpPr/>
          <p:nvPr/>
        </p:nvSpPr>
        <p:spPr>
          <a:xfrm>
            <a:off x="2059294" y="3305135"/>
            <a:ext cx="5077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Laplace-Beltrami operator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D8EA2F-B16E-48FF-8AA3-F4F39D7EF67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000" y="5709682"/>
            <a:ext cx="1354286" cy="760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759BE76-3F1F-4294-80F1-40D2026F4449}"/>
              </a:ext>
            </a:extLst>
          </p:cNvPr>
          <p:cNvSpPr/>
          <p:nvPr/>
        </p:nvSpPr>
        <p:spPr>
          <a:xfrm>
            <a:off x="1332000" y="5254682"/>
            <a:ext cx="6435000" cy="129175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7FBFC45-E063-4612-B915-222E39B8D35C}"/>
              </a:ext>
            </a:extLst>
          </p:cNvPr>
          <p:cNvSpPr/>
          <p:nvPr/>
        </p:nvSpPr>
        <p:spPr>
          <a:xfrm>
            <a:off x="2052000" y="5250241"/>
            <a:ext cx="5077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Evolution equation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F3243E-E488-4D6C-972C-AC74A185A39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38" y="4129682"/>
            <a:ext cx="4544762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718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 1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Returning back to the image plane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8FCFABA-4838-4D2C-BF75-B297CA12CB4A}"/>
              </a:ext>
            </a:extLst>
          </p:cNvPr>
          <p:cNvSpPr/>
          <p:nvPr/>
        </p:nvSpPr>
        <p:spPr>
          <a:xfrm>
            <a:off x="102647" y="2374145"/>
            <a:ext cx="8928000" cy="144053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5CD0902-8432-4210-9A35-A9007E4EC972}"/>
              </a:ext>
            </a:extLst>
          </p:cNvPr>
          <p:cNvSpPr/>
          <p:nvPr/>
        </p:nvSpPr>
        <p:spPr>
          <a:xfrm>
            <a:off x="2097000" y="2419682"/>
            <a:ext cx="494270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+mj-lt"/>
              </a:rPr>
              <a:t>Inverse Gabor transform</a:t>
            </a:r>
            <a:endParaRPr lang="en-US" sz="2200" b="1" dirty="0">
              <a:solidFill>
                <a:schemeClr val="tx2"/>
              </a:solidFill>
              <a:latin typeface="+mj-lt"/>
            </a:endParaRPr>
          </a:p>
          <a:p>
            <a:pPr algn="ctr"/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+mj-lt"/>
              </a:rPr>
              <a:t>		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8D5E9A-898B-4956-985D-DCE6BEF22BC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00" y="2914682"/>
            <a:ext cx="7674286" cy="7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555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 1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Image enhancement results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5104B78-B947-48E4-AE6C-2AB2C2F76220}"/>
              </a:ext>
            </a:extLst>
          </p:cNvPr>
          <p:cNvGrpSpPr/>
          <p:nvPr/>
        </p:nvGrpSpPr>
        <p:grpSpPr>
          <a:xfrm>
            <a:off x="453000" y="2038719"/>
            <a:ext cx="8238000" cy="2504523"/>
            <a:chOff x="456450" y="952500"/>
            <a:chExt cx="8238000" cy="250452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AEC7A77-C1FA-4CCB-AFEA-D24B5275A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450" y="952500"/>
              <a:ext cx="2495550" cy="247650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3750909-8BC5-4980-A1C3-6419C13A2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406"/>
            <a:stretch/>
          </p:blipFill>
          <p:spPr>
            <a:xfrm>
              <a:off x="3336450" y="961473"/>
              <a:ext cx="2495550" cy="249555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EAD683D-0593-4447-86F5-1178E3459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37000" y="952500"/>
              <a:ext cx="2457450" cy="2476500"/>
            </a:xfrm>
            <a:prstGeom prst="rect">
              <a:avLst/>
            </a:prstGeom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A0D8945-53B9-4E20-8718-97CAABD95246}"/>
              </a:ext>
            </a:extLst>
          </p:cNvPr>
          <p:cNvSpPr/>
          <p:nvPr/>
        </p:nvSpPr>
        <p:spPr>
          <a:xfrm>
            <a:off x="934722" y="4485069"/>
            <a:ext cx="14633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Initial image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A4B283C-0513-43FD-BA70-424312CEB009}"/>
              </a:ext>
            </a:extLst>
          </p:cNvPr>
          <p:cNvSpPr/>
          <p:nvPr/>
        </p:nvSpPr>
        <p:spPr>
          <a:xfrm>
            <a:off x="2862000" y="4498912"/>
            <a:ext cx="312233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Multi-freq. Laplace-Beltrami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6BE63A4-D458-4136-A23D-0C685D9F7E47}"/>
              </a:ext>
            </a:extLst>
          </p:cNvPr>
          <p:cNvSpPr/>
          <p:nvPr/>
        </p:nvSpPr>
        <p:spPr>
          <a:xfrm>
            <a:off x="5922740" y="4501796"/>
            <a:ext cx="31492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Multi-scale Laplace-Beltrami</a:t>
            </a:r>
          </a:p>
          <a:p>
            <a:pPr algn="ctr">
              <a:defRPr/>
            </a:pPr>
            <a:r>
              <a:rPr lang="en-US" sz="2000" dirty="0">
                <a:latin typeface="+mn-lt"/>
              </a:rPr>
              <a:t>Kimmel et. al., 2000</a:t>
            </a:r>
          </a:p>
        </p:txBody>
      </p:sp>
    </p:spTree>
    <p:extLst>
      <p:ext uri="{BB962C8B-B14F-4D97-AF65-F5344CB8AC3E}">
        <p14:creationId xmlns:p14="http://schemas.microsoft.com/office/powerpoint/2010/main" val="162911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Simple cell receptive profiles: Gabor functions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21333E2-A0CF-4C91-BDA4-C41023DD81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6" r="66040" b="40822"/>
          <a:stretch/>
        </p:blipFill>
        <p:spPr>
          <a:xfrm>
            <a:off x="1622663" y="501869"/>
            <a:ext cx="1509177" cy="151216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163A623-53A4-4F80-92D6-33F64FE72E08}"/>
              </a:ext>
            </a:extLst>
          </p:cNvPr>
          <p:cNvSpPr txBox="1"/>
          <p:nvPr/>
        </p:nvSpPr>
        <p:spPr>
          <a:xfrm>
            <a:off x="880045" y="1951530"/>
            <a:ext cx="333232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Experimental receptive profile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45B60F-86AF-4743-BE94-0795092BE4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b="4244"/>
          <a:stretch/>
        </p:blipFill>
        <p:spPr>
          <a:xfrm flipH="1">
            <a:off x="6084168" y="549447"/>
            <a:ext cx="1403611" cy="140484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90C9A6F-84C8-43B7-BF5B-2EB099ACD29C}"/>
              </a:ext>
            </a:extLst>
          </p:cNvPr>
          <p:cNvSpPr txBox="1"/>
          <p:nvPr/>
        </p:nvSpPr>
        <p:spPr>
          <a:xfrm>
            <a:off x="5652120" y="1955603"/>
            <a:ext cx="237757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Gabor (odd) function</a:t>
            </a:r>
          </a:p>
          <a:p>
            <a:pPr algn="ctr">
              <a:defRPr/>
            </a:pPr>
            <a:endParaRPr lang="en-GB" sz="2000" dirty="0">
              <a:latin typeface="+mn-l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8F9B5E6-BA72-48B0-94F5-3EF1067846FA}"/>
              </a:ext>
            </a:extLst>
          </p:cNvPr>
          <p:cNvSpPr/>
          <p:nvPr/>
        </p:nvSpPr>
        <p:spPr>
          <a:xfrm>
            <a:off x="5819983" y="6080764"/>
            <a:ext cx="555842" cy="336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912117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4 1">
            <a:extLst>
              <a:ext uri="{FF2B5EF4-FFF2-40B4-BE49-F238E27FC236}">
                <a16:creationId xmlns:a16="http://schemas.microsoft.com/office/drawing/2014/main" id="{22E01BC3-2DDD-4B4F-864A-7E7D498F8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000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Conclusion and new perspectives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43DA3C7-C452-F749-94FB-E65CBE151C84}"/>
              </a:ext>
            </a:extLst>
          </p:cNvPr>
          <p:cNvGrpSpPr/>
          <p:nvPr/>
        </p:nvGrpSpPr>
        <p:grpSpPr>
          <a:xfrm>
            <a:off x="-828291" y="872716"/>
            <a:ext cx="7668543" cy="5076564"/>
            <a:chOff x="-828291" y="872716"/>
            <a:chExt cx="7668543" cy="507656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992624F-FC82-6841-9508-12EFDB2CB2F5}"/>
                </a:ext>
              </a:extLst>
            </p:cNvPr>
            <p:cNvSpPr/>
            <p:nvPr/>
          </p:nvSpPr>
          <p:spPr>
            <a:xfrm>
              <a:off x="-792596" y="2781641"/>
              <a:ext cx="763284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tx2"/>
                  </a:solidFill>
                  <a:latin typeface="+mj-lt"/>
                </a:rPr>
                <a:t>    Part I</a:t>
              </a:r>
            </a:p>
            <a:p>
              <a:pPr algn="ctr"/>
              <a:r>
                <a:rPr lang="en-US" sz="2200" b="1" dirty="0">
                  <a:solidFill>
                    <a:schemeClr val="tx2"/>
                  </a:solidFill>
                  <a:latin typeface="+mj-lt"/>
                </a:rPr>
                <a:t>	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CB87F93-5DCF-584F-BB4B-06918B906ACF}"/>
                </a:ext>
              </a:extLst>
            </p:cNvPr>
            <p:cNvSpPr/>
            <p:nvPr/>
          </p:nvSpPr>
          <p:spPr>
            <a:xfrm>
              <a:off x="1187404" y="2816536"/>
              <a:ext cx="3942827" cy="118924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3" name="Straight Arrow Connector 53">
              <a:extLst>
                <a:ext uri="{FF2B5EF4-FFF2-40B4-BE49-F238E27FC236}">
                  <a16:creationId xmlns:a16="http://schemas.microsoft.com/office/drawing/2014/main" id="{06B533AE-9757-E941-8F68-3CC5F59FF590}"/>
                </a:ext>
              </a:extLst>
            </p:cNvPr>
            <p:cNvCxnSpPr>
              <a:cxnSpLocks/>
            </p:cNvCxnSpPr>
            <p:nvPr/>
          </p:nvCxnSpPr>
          <p:spPr>
            <a:xfrm>
              <a:off x="3150252" y="2092202"/>
              <a:ext cx="0" cy="724730"/>
            </a:xfrm>
            <a:prstGeom prst="straightConnector1">
              <a:avLst/>
            </a:prstGeom>
            <a:ln w="63500" cap="rnd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60">
              <a:extLst>
                <a:ext uri="{FF2B5EF4-FFF2-40B4-BE49-F238E27FC236}">
                  <a16:creationId xmlns:a16="http://schemas.microsoft.com/office/drawing/2014/main" id="{860093DF-17E7-3549-9D2C-AEBDE5CDAA44}"/>
                </a:ext>
              </a:extLst>
            </p:cNvPr>
            <p:cNvGrpSpPr/>
            <p:nvPr/>
          </p:nvGrpSpPr>
          <p:grpSpPr>
            <a:xfrm>
              <a:off x="-792596" y="872716"/>
              <a:ext cx="7632848" cy="1200123"/>
              <a:chOff x="629152" y="936761"/>
              <a:chExt cx="7632848" cy="1200123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B2B80F7-37BF-6844-865F-4CDE6E0ABDB7}"/>
                  </a:ext>
                </a:extLst>
              </p:cNvPr>
              <p:cNvSpPr/>
              <p:nvPr/>
            </p:nvSpPr>
            <p:spPr>
              <a:xfrm>
                <a:off x="629152" y="936761"/>
                <a:ext cx="7632848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    Part 0</a:t>
                </a:r>
              </a:p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	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3255003-743C-AB4F-B466-B165C9A4671C}"/>
                  </a:ext>
                </a:extLst>
              </p:cNvPr>
              <p:cNvSpPr/>
              <p:nvPr/>
            </p:nvSpPr>
            <p:spPr>
              <a:xfrm>
                <a:off x="2609151" y="947643"/>
                <a:ext cx="3942827" cy="118924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F5F189B2-7DC4-9D41-9371-98F8028DA713}"/>
                </a:ext>
              </a:extLst>
            </p:cNvPr>
            <p:cNvGrpSpPr/>
            <p:nvPr/>
          </p:nvGrpSpPr>
          <p:grpSpPr>
            <a:xfrm>
              <a:off x="-828291" y="4760039"/>
              <a:ext cx="7632848" cy="1189241"/>
              <a:chOff x="-1800708" y="4889116"/>
              <a:chExt cx="7632848" cy="1189241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B8AFF2D-48FC-8B48-A4CC-C1122217F657}"/>
                  </a:ext>
                </a:extLst>
              </p:cNvPr>
              <p:cNvSpPr/>
              <p:nvPr/>
            </p:nvSpPr>
            <p:spPr>
              <a:xfrm>
                <a:off x="-1800708" y="4924811"/>
                <a:ext cx="7632848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    Part II</a:t>
                </a:r>
              </a:p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	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091A962-FA24-8A48-9D0F-2401B37C3A5E}"/>
                  </a:ext>
                </a:extLst>
              </p:cNvPr>
              <p:cNvSpPr/>
              <p:nvPr/>
            </p:nvSpPr>
            <p:spPr>
              <a:xfrm>
                <a:off x="230757" y="4889116"/>
                <a:ext cx="3942827" cy="1189241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50" name="Straight Arrow Connector 53">
              <a:extLst>
                <a:ext uri="{FF2B5EF4-FFF2-40B4-BE49-F238E27FC236}">
                  <a16:creationId xmlns:a16="http://schemas.microsoft.com/office/drawing/2014/main" id="{93752B87-D96A-B944-A37D-6813D8ADA875}"/>
                </a:ext>
              </a:extLst>
            </p:cNvPr>
            <p:cNvCxnSpPr>
              <a:cxnSpLocks/>
            </p:cNvCxnSpPr>
            <p:nvPr/>
          </p:nvCxnSpPr>
          <p:spPr>
            <a:xfrm>
              <a:off x="3132149" y="4039959"/>
              <a:ext cx="0" cy="724730"/>
            </a:xfrm>
            <a:prstGeom prst="straightConnector1">
              <a:avLst/>
            </a:prstGeom>
            <a:ln w="63500" cap="rnd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1FF5FA33-6412-5142-88DD-86A654E6B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6615" y="1330288"/>
              <a:ext cx="2222500" cy="190500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5452B448-B835-EC4F-A060-DC7FE645F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0014" y="1690328"/>
              <a:ext cx="2387600" cy="190500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8A39A8D-05E6-9048-9CDF-0BB5697AC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23528" y="3202496"/>
              <a:ext cx="2362200" cy="190500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6FA4371-D9DC-C44F-8832-7B5B45DB6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5436" y="3547740"/>
              <a:ext cx="3530600" cy="24130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DCFEAAF-D1DB-6D47-B2EE-E911C511B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63564" y="5203924"/>
              <a:ext cx="2184400" cy="24130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4505250-094A-814F-AC13-BBBDE0EDF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22388" y="5542756"/>
              <a:ext cx="2641600" cy="190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91460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4 1">
            <a:extLst>
              <a:ext uri="{FF2B5EF4-FFF2-40B4-BE49-F238E27FC236}">
                <a16:creationId xmlns:a16="http://schemas.microsoft.com/office/drawing/2014/main" id="{22E01BC3-2DDD-4B4F-864A-7E7D498F8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000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Conclusion and new perspectives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C36FDA-F8F5-FD49-B6D2-F3C87EFF0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912" y="3323547"/>
            <a:ext cx="1295400" cy="241300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61C5F5BE-C873-D640-ABC6-E66C0674B731}"/>
              </a:ext>
            </a:extLst>
          </p:cNvPr>
          <p:cNvGrpSpPr/>
          <p:nvPr/>
        </p:nvGrpSpPr>
        <p:grpSpPr>
          <a:xfrm>
            <a:off x="-828291" y="872716"/>
            <a:ext cx="7668543" cy="5076564"/>
            <a:chOff x="-828291" y="872716"/>
            <a:chExt cx="7668543" cy="507656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428D81F-343E-A348-8132-4C3109FA085D}"/>
                </a:ext>
              </a:extLst>
            </p:cNvPr>
            <p:cNvSpPr/>
            <p:nvPr/>
          </p:nvSpPr>
          <p:spPr>
            <a:xfrm>
              <a:off x="-792596" y="2781641"/>
              <a:ext cx="763284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tx2"/>
                  </a:solidFill>
                  <a:latin typeface="+mj-lt"/>
                </a:rPr>
                <a:t>    Part I</a:t>
              </a:r>
            </a:p>
            <a:p>
              <a:pPr algn="ctr"/>
              <a:r>
                <a:rPr lang="en-US" sz="2200" b="1" dirty="0">
                  <a:solidFill>
                    <a:schemeClr val="tx2"/>
                  </a:solidFill>
                  <a:latin typeface="+mj-lt"/>
                </a:rPr>
                <a:t>	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AE9C126-7832-2642-80DB-BC67573E1CCA}"/>
                </a:ext>
              </a:extLst>
            </p:cNvPr>
            <p:cNvSpPr/>
            <p:nvPr/>
          </p:nvSpPr>
          <p:spPr>
            <a:xfrm>
              <a:off x="1187404" y="2816536"/>
              <a:ext cx="3942827" cy="118924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4" name="Straight Arrow Connector 53">
              <a:extLst>
                <a:ext uri="{FF2B5EF4-FFF2-40B4-BE49-F238E27FC236}">
                  <a16:creationId xmlns:a16="http://schemas.microsoft.com/office/drawing/2014/main" id="{FE2FA8C9-55EC-5346-8192-0814E309EA21}"/>
                </a:ext>
              </a:extLst>
            </p:cNvPr>
            <p:cNvCxnSpPr>
              <a:cxnSpLocks/>
            </p:cNvCxnSpPr>
            <p:nvPr/>
          </p:nvCxnSpPr>
          <p:spPr>
            <a:xfrm>
              <a:off x="3150252" y="2092202"/>
              <a:ext cx="0" cy="724730"/>
            </a:xfrm>
            <a:prstGeom prst="straightConnector1">
              <a:avLst/>
            </a:prstGeom>
            <a:ln w="63500" cap="rnd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60">
              <a:extLst>
                <a:ext uri="{FF2B5EF4-FFF2-40B4-BE49-F238E27FC236}">
                  <a16:creationId xmlns:a16="http://schemas.microsoft.com/office/drawing/2014/main" id="{1E3A78BA-64C9-BF41-B6BC-2234057F606A}"/>
                </a:ext>
              </a:extLst>
            </p:cNvPr>
            <p:cNvGrpSpPr/>
            <p:nvPr/>
          </p:nvGrpSpPr>
          <p:grpSpPr>
            <a:xfrm>
              <a:off x="-792596" y="872716"/>
              <a:ext cx="7632848" cy="1200123"/>
              <a:chOff x="629152" y="936761"/>
              <a:chExt cx="7632848" cy="1200123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2F2B2F5-79C3-2A47-B8AD-BCA5258695B3}"/>
                  </a:ext>
                </a:extLst>
              </p:cNvPr>
              <p:cNvSpPr/>
              <p:nvPr/>
            </p:nvSpPr>
            <p:spPr>
              <a:xfrm>
                <a:off x="629152" y="936761"/>
                <a:ext cx="7632848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    Part 0</a:t>
                </a:r>
              </a:p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	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35B9A9A1-14BA-7049-979D-DC56D078482F}"/>
                  </a:ext>
                </a:extLst>
              </p:cNvPr>
              <p:cNvSpPr/>
              <p:nvPr/>
            </p:nvSpPr>
            <p:spPr>
              <a:xfrm>
                <a:off x="2609151" y="947643"/>
                <a:ext cx="3942827" cy="118924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C2B3801F-7A3D-9241-AE22-7F5FDB7EEA48}"/>
                </a:ext>
              </a:extLst>
            </p:cNvPr>
            <p:cNvGrpSpPr/>
            <p:nvPr/>
          </p:nvGrpSpPr>
          <p:grpSpPr>
            <a:xfrm>
              <a:off x="-828291" y="4760039"/>
              <a:ext cx="7632848" cy="1189241"/>
              <a:chOff x="-1800708" y="4889116"/>
              <a:chExt cx="7632848" cy="1189241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937237B-16CD-844D-93B9-E92E6AFCEE3B}"/>
                  </a:ext>
                </a:extLst>
              </p:cNvPr>
              <p:cNvSpPr/>
              <p:nvPr/>
            </p:nvSpPr>
            <p:spPr>
              <a:xfrm>
                <a:off x="-1800708" y="4924811"/>
                <a:ext cx="7632848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    Part II</a:t>
                </a:r>
              </a:p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	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38883427-AD6F-C748-AEFE-FFF96F024EFC}"/>
                  </a:ext>
                </a:extLst>
              </p:cNvPr>
              <p:cNvSpPr/>
              <p:nvPr/>
            </p:nvSpPr>
            <p:spPr>
              <a:xfrm>
                <a:off x="230757" y="4889116"/>
                <a:ext cx="3942827" cy="1189241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32" name="Straight Arrow Connector 53">
              <a:extLst>
                <a:ext uri="{FF2B5EF4-FFF2-40B4-BE49-F238E27FC236}">
                  <a16:creationId xmlns:a16="http://schemas.microsoft.com/office/drawing/2014/main" id="{DE228F1C-33EE-D84D-84B4-FAAD2B1C59AD}"/>
                </a:ext>
              </a:extLst>
            </p:cNvPr>
            <p:cNvCxnSpPr>
              <a:cxnSpLocks/>
            </p:cNvCxnSpPr>
            <p:nvPr/>
          </p:nvCxnSpPr>
          <p:spPr>
            <a:xfrm>
              <a:off x="3132149" y="4039959"/>
              <a:ext cx="0" cy="724730"/>
            </a:xfrm>
            <a:prstGeom prst="straightConnector1">
              <a:avLst/>
            </a:prstGeom>
            <a:ln w="63500" cap="rnd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7EC89B7D-761C-8046-9D8B-2E5F6AF62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6615" y="1330288"/>
              <a:ext cx="2222500" cy="190500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5B774384-BDAE-AD45-83A2-4ABB17682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90014" y="1690328"/>
              <a:ext cx="2387600" cy="190500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FE75DCC0-A45D-DE4A-939A-680F48B09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23528" y="3202496"/>
              <a:ext cx="2362200" cy="190500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08951DA2-1741-5247-B04A-4109042B0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65436" y="3547740"/>
              <a:ext cx="3530600" cy="241300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9E27598B-65CA-F245-8D17-FFF7986FC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63564" y="5203924"/>
              <a:ext cx="2184400" cy="241300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B7764B9E-468F-BE4E-A3E4-05C3DAC56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22388" y="5542756"/>
              <a:ext cx="2641600" cy="190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81281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4 1">
            <a:extLst>
              <a:ext uri="{FF2B5EF4-FFF2-40B4-BE49-F238E27FC236}">
                <a16:creationId xmlns:a16="http://schemas.microsoft.com/office/drawing/2014/main" id="{22E01BC3-2DDD-4B4F-864A-7E7D498F8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000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Conclusion and new perspectives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C36FDA-F8F5-FD49-B6D2-F3C87EFF0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912" y="3323547"/>
            <a:ext cx="1295400" cy="2413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ECB7A11-3C67-A742-A953-FFF6CA15D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5329167"/>
            <a:ext cx="2070100" cy="241300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61C5F5BE-C873-D640-ABC6-E66C0674B731}"/>
              </a:ext>
            </a:extLst>
          </p:cNvPr>
          <p:cNvGrpSpPr/>
          <p:nvPr/>
        </p:nvGrpSpPr>
        <p:grpSpPr>
          <a:xfrm>
            <a:off x="-828291" y="872716"/>
            <a:ext cx="7668543" cy="5076564"/>
            <a:chOff x="-828291" y="872716"/>
            <a:chExt cx="7668543" cy="507656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428D81F-343E-A348-8132-4C3109FA085D}"/>
                </a:ext>
              </a:extLst>
            </p:cNvPr>
            <p:cNvSpPr/>
            <p:nvPr/>
          </p:nvSpPr>
          <p:spPr>
            <a:xfrm>
              <a:off x="-792596" y="2781641"/>
              <a:ext cx="763284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tx2"/>
                  </a:solidFill>
                  <a:latin typeface="+mj-lt"/>
                </a:rPr>
                <a:t>    Part I</a:t>
              </a:r>
            </a:p>
            <a:p>
              <a:pPr algn="ctr"/>
              <a:r>
                <a:rPr lang="en-US" sz="2200" b="1" dirty="0">
                  <a:solidFill>
                    <a:schemeClr val="tx2"/>
                  </a:solidFill>
                  <a:latin typeface="+mj-lt"/>
                </a:rPr>
                <a:t>	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AE9C126-7832-2642-80DB-BC67573E1CCA}"/>
                </a:ext>
              </a:extLst>
            </p:cNvPr>
            <p:cNvSpPr/>
            <p:nvPr/>
          </p:nvSpPr>
          <p:spPr>
            <a:xfrm>
              <a:off x="1187404" y="2816536"/>
              <a:ext cx="3942827" cy="118924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4" name="Straight Arrow Connector 53">
              <a:extLst>
                <a:ext uri="{FF2B5EF4-FFF2-40B4-BE49-F238E27FC236}">
                  <a16:creationId xmlns:a16="http://schemas.microsoft.com/office/drawing/2014/main" id="{FE2FA8C9-55EC-5346-8192-0814E309EA21}"/>
                </a:ext>
              </a:extLst>
            </p:cNvPr>
            <p:cNvCxnSpPr>
              <a:cxnSpLocks/>
            </p:cNvCxnSpPr>
            <p:nvPr/>
          </p:nvCxnSpPr>
          <p:spPr>
            <a:xfrm>
              <a:off x="3150252" y="2092202"/>
              <a:ext cx="0" cy="724730"/>
            </a:xfrm>
            <a:prstGeom prst="straightConnector1">
              <a:avLst/>
            </a:prstGeom>
            <a:ln w="63500" cap="rnd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60">
              <a:extLst>
                <a:ext uri="{FF2B5EF4-FFF2-40B4-BE49-F238E27FC236}">
                  <a16:creationId xmlns:a16="http://schemas.microsoft.com/office/drawing/2014/main" id="{1E3A78BA-64C9-BF41-B6BC-2234057F606A}"/>
                </a:ext>
              </a:extLst>
            </p:cNvPr>
            <p:cNvGrpSpPr/>
            <p:nvPr/>
          </p:nvGrpSpPr>
          <p:grpSpPr>
            <a:xfrm>
              <a:off x="-792596" y="872716"/>
              <a:ext cx="7632848" cy="1200123"/>
              <a:chOff x="629152" y="936761"/>
              <a:chExt cx="7632848" cy="1200123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2F2B2F5-79C3-2A47-B8AD-BCA5258695B3}"/>
                  </a:ext>
                </a:extLst>
              </p:cNvPr>
              <p:cNvSpPr/>
              <p:nvPr/>
            </p:nvSpPr>
            <p:spPr>
              <a:xfrm>
                <a:off x="629152" y="936761"/>
                <a:ext cx="7632848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    Part 0</a:t>
                </a:r>
              </a:p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	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35B9A9A1-14BA-7049-979D-DC56D078482F}"/>
                  </a:ext>
                </a:extLst>
              </p:cNvPr>
              <p:cNvSpPr/>
              <p:nvPr/>
            </p:nvSpPr>
            <p:spPr>
              <a:xfrm>
                <a:off x="2609151" y="947643"/>
                <a:ext cx="3942827" cy="118924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C2B3801F-7A3D-9241-AE22-7F5FDB7EEA48}"/>
                </a:ext>
              </a:extLst>
            </p:cNvPr>
            <p:cNvGrpSpPr/>
            <p:nvPr/>
          </p:nvGrpSpPr>
          <p:grpSpPr>
            <a:xfrm>
              <a:off x="-828291" y="4760039"/>
              <a:ext cx="7632848" cy="1189241"/>
              <a:chOff x="-1800708" y="4889116"/>
              <a:chExt cx="7632848" cy="1189241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937237B-16CD-844D-93B9-E92E6AFCEE3B}"/>
                  </a:ext>
                </a:extLst>
              </p:cNvPr>
              <p:cNvSpPr/>
              <p:nvPr/>
            </p:nvSpPr>
            <p:spPr>
              <a:xfrm>
                <a:off x="-1800708" y="4924811"/>
                <a:ext cx="7632848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    Part II</a:t>
                </a:r>
              </a:p>
              <a:p>
                <a:pPr algn="ctr"/>
                <a:r>
                  <a:rPr lang="en-US" sz="2200" b="1" dirty="0">
                    <a:solidFill>
                      <a:schemeClr val="tx2"/>
                    </a:solidFill>
                    <a:latin typeface="+mj-lt"/>
                  </a:rPr>
                  <a:t>	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38883427-AD6F-C748-AEFE-FFF96F024EFC}"/>
                  </a:ext>
                </a:extLst>
              </p:cNvPr>
              <p:cNvSpPr/>
              <p:nvPr/>
            </p:nvSpPr>
            <p:spPr>
              <a:xfrm>
                <a:off x="230757" y="4889116"/>
                <a:ext cx="3942827" cy="1189241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32" name="Straight Arrow Connector 53">
              <a:extLst>
                <a:ext uri="{FF2B5EF4-FFF2-40B4-BE49-F238E27FC236}">
                  <a16:creationId xmlns:a16="http://schemas.microsoft.com/office/drawing/2014/main" id="{DE228F1C-33EE-D84D-84B4-FAAD2B1C59AD}"/>
                </a:ext>
              </a:extLst>
            </p:cNvPr>
            <p:cNvCxnSpPr>
              <a:cxnSpLocks/>
            </p:cNvCxnSpPr>
            <p:nvPr/>
          </p:nvCxnSpPr>
          <p:spPr>
            <a:xfrm>
              <a:off x="3132149" y="4039959"/>
              <a:ext cx="0" cy="724730"/>
            </a:xfrm>
            <a:prstGeom prst="straightConnector1">
              <a:avLst/>
            </a:prstGeom>
            <a:ln w="63500" cap="rnd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7EC89B7D-761C-8046-9D8B-2E5F6AF62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76615" y="1330288"/>
              <a:ext cx="2222500" cy="190500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5B774384-BDAE-AD45-83A2-4ABB17682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90014" y="1690328"/>
              <a:ext cx="2387600" cy="190500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FE75DCC0-A45D-DE4A-939A-680F48B09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23528" y="3202496"/>
              <a:ext cx="2362200" cy="190500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08951DA2-1741-5247-B04A-4109042B0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65436" y="3547740"/>
              <a:ext cx="3530600" cy="241300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9E27598B-65CA-F245-8D17-FFF7986FC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63564" y="5203924"/>
              <a:ext cx="2184400" cy="241300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B7764B9E-468F-BE4E-A3E4-05C3DAC56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22388" y="5542756"/>
              <a:ext cx="2641600" cy="190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89583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Rectangle 3"/>
          <p:cNvSpPr/>
          <p:nvPr/>
        </p:nvSpPr>
        <p:spPr>
          <a:xfrm>
            <a:off x="1331640" y="3167390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dirty="0">
                <a:solidFill>
                  <a:schemeClr val="bg1"/>
                </a:solidFill>
              </a:rPr>
              <a:t>Thank you!</a:t>
            </a:r>
            <a:endParaRPr lang="nl-NL" dirty="0"/>
          </a:p>
        </p:txBody>
      </p:sp>
      <p:sp>
        <p:nvSpPr>
          <p:cNvPr id="6" name="Slide Number Placeholder 1"/>
          <p:cNvSpPr txBox="1">
            <a:spLocks/>
          </p:cNvSpPr>
          <p:nvPr/>
        </p:nvSpPr>
        <p:spPr>
          <a:xfrm>
            <a:off x="6856072" y="640538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1CDB8-EC3E-47ED-989F-4EA6DFFB24B5}" type="slidenum">
              <a:rPr kumimoji="0" lang="nl-NL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3E12E0-0292-4F56-AC92-B3BA19DCD914}"/>
              </a:ext>
            </a:extLst>
          </p:cNvPr>
          <p:cNvSpPr/>
          <p:nvPr/>
        </p:nvSpPr>
        <p:spPr>
          <a:xfrm>
            <a:off x="8180272" y="6354057"/>
            <a:ext cx="809400" cy="3651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2141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Simple cell receptive profiles: Gabor functions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21333E2-A0CF-4C91-BDA4-C41023DD81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6" r="66040" b="40822"/>
          <a:stretch/>
        </p:blipFill>
        <p:spPr>
          <a:xfrm>
            <a:off x="1622663" y="501869"/>
            <a:ext cx="1509177" cy="151216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163A623-53A4-4F80-92D6-33F64FE72E08}"/>
              </a:ext>
            </a:extLst>
          </p:cNvPr>
          <p:cNvSpPr txBox="1"/>
          <p:nvPr/>
        </p:nvSpPr>
        <p:spPr>
          <a:xfrm>
            <a:off x="880045" y="1951530"/>
            <a:ext cx="333232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Experimental receptive profile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45B60F-86AF-4743-BE94-0795092BE4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b="4244"/>
          <a:stretch/>
        </p:blipFill>
        <p:spPr>
          <a:xfrm flipH="1">
            <a:off x="6084168" y="549447"/>
            <a:ext cx="1403611" cy="140484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90C9A6F-84C8-43B7-BF5B-2EB099ACD29C}"/>
              </a:ext>
            </a:extLst>
          </p:cNvPr>
          <p:cNvSpPr txBox="1"/>
          <p:nvPr/>
        </p:nvSpPr>
        <p:spPr>
          <a:xfrm>
            <a:off x="5652120" y="1955603"/>
            <a:ext cx="237757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Gabor (odd) function</a:t>
            </a:r>
          </a:p>
          <a:p>
            <a:pPr algn="ctr">
              <a:defRPr/>
            </a:pPr>
            <a:endParaRPr lang="en-GB" sz="2000" dirty="0">
              <a:latin typeface="+mn-l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8F9B5E6-BA72-48B0-94F5-3EF1067846FA}"/>
              </a:ext>
            </a:extLst>
          </p:cNvPr>
          <p:cNvSpPr/>
          <p:nvPr/>
        </p:nvSpPr>
        <p:spPr>
          <a:xfrm>
            <a:off x="5819983" y="6080764"/>
            <a:ext cx="555842" cy="336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BA7BF67-BE41-461F-8B40-118C700268E7}"/>
              </a:ext>
            </a:extLst>
          </p:cNvPr>
          <p:cNvSpPr/>
          <p:nvPr/>
        </p:nvSpPr>
        <p:spPr>
          <a:xfrm>
            <a:off x="1288475" y="2351640"/>
            <a:ext cx="6523885" cy="222804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0B87B8F-0FBE-BC43-8771-A41C046A8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8800" y="2466000"/>
            <a:ext cx="32512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33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Simple cell receptive profiles: Gabor functions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21333E2-A0CF-4C91-BDA4-C41023DD81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6" r="66040" b="40822"/>
          <a:stretch/>
        </p:blipFill>
        <p:spPr>
          <a:xfrm>
            <a:off x="1622663" y="501869"/>
            <a:ext cx="1509177" cy="151216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163A623-53A4-4F80-92D6-33F64FE72E08}"/>
              </a:ext>
            </a:extLst>
          </p:cNvPr>
          <p:cNvSpPr txBox="1"/>
          <p:nvPr/>
        </p:nvSpPr>
        <p:spPr>
          <a:xfrm>
            <a:off x="880045" y="1951530"/>
            <a:ext cx="333232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Experimental receptive profile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45B60F-86AF-4743-BE94-0795092BE4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b="4244"/>
          <a:stretch/>
        </p:blipFill>
        <p:spPr>
          <a:xfrm flipH="1">
            <a:off x="6084168" y="549447"/>
            <a:ext cx="1403611" cy="140484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90C9A6F-84C8-43B7-BF5B-2EB099ACD29C}"/>
              </a:ext>
            </a:extLst>
          </p:cNvPr>
          <p:cNvSpPr txBox="1"/>
          <p:nvPr/>
        </p:nvSpPr>
        <p:spPr>
          <a:xfrm>
            <a:off x="5652120" y="1955603"/>
            <a:ext cx="237757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Gabor (odd) function</a:t>
            </a:r>
          </a:p>
          <a:p>
            <a:pPr algn="ctr">
              <a:defRPr/>
            </a:pPr>
            <a:endParaRPr lang="en-GB" sz="2000" dirty="0">
              <a:latin typeface="+mn-l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8F9B5E6-BA72-48B0-94F5-3EF1067846FA}"/>
              </a:ext>
            </a:extLst>
          </p:cNvPr>
          <p:cNvSpPr/>
          <p:nvPr/>
        </p:nvSpPr>
        <p:spPr>
          <a:xfrm>
            <a:off x="5819983" y="6080764"/>
            <a:ext cx="555842" cy="336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BA7BF67-BE41-461F-8B40-118C700268E7}"/>
              </a:ext>
            </a:extLst>
          </p:cNvPr>
          <p:cNvSpPr/>
          <p:nvPr/>
        </p:nvSpPr>
        <p:spPr>
          <a:xfrm>
            <a:off x="1288475" y="2351640"/>
            <a:ext cx="6523885" cy="222804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09C7BB4-90BA-DE41-9342-85E3BFE0A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8800" y="2466000"/>
            <a:ext cx="3251200" cy="3683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14B28F2-E5F7-3642-B220-0190C8CADC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6000" y="2960948"/>
            <a:ext cx="2501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84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-42689" y="9000"/>
            <a:ext cx="9217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E46C0A"/>
                </a:solidFill>
                <a:latin typeface="+mj-lt"/>
              </a:rPr>
              <a:t>Simple cell receptive profiles: Gabor functions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21333E2-A0CF-4C91-BDA4-C41023DD81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6" r="66040" b="40822"/>
          <a:stretch/>
        </p:blipFill>
        <p:spPr>
          <a:xfrm>
            <a:off x="1622663" y="501869"/>
            <a:ext cx="1509177" cy="151216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163A623-53A4-4F80-92D6-33F64FE72E08}"/>
              </a:ext>
            </a:extLst>
          </p:cNvPr>
          <p:cNvSpPr txBox="1"/>
          <p:nvPr/>
        </p:nvSpPr>
        <p:spPr>
          <a:xfrm>
            <a:off x="880045" y="1951530"/>
            <a:ext cx="333232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Experimental receptive profile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45B60F-86AF-4743-BE94-0795092BE4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b="4244"/>
          <a:stretch/>
        </p:blipFill>
        <p:spPr>
          <a:xfrm flipH="1">
            <a:off x="6084168" y="549447"/>
            <a:ext cx="1403611" cy="140484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90C9A6F-84C8-43B7-BF5B-2EB099ACD29C}"/>
              </a:ext>
            </a:extLst>
          </p:cNvPr>
          <p:cNvSpPr txBox="1"/>
          <p:nvPr/>
        </p:nvSpPr>
        <p:spPr>
          <a:xfrm>
            <a:off x="5652120" y="1955603"/>
            <a:ext cx="237757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Gabor (odd) function</a:t>
            </a:r>
          </a:p>
          <a:p>
            <a:pPr algn="ctr">
              <a:defRPr/>
            </a:pPr>
            <a:endParaRPr lang="en-GB" sz="2000" dirty="0">
              <a:latin typeface="+mn-l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8F9B5E6-BA72-48B0-94F5-3EF1067846FA}"/>
              </a:ext>
            </a:extLst>
          </p:cNvPr>
          <p:cNvSpPr/>
          <p:nvPr/>
        </p:nvSpPr>
        <p:spPr>
          <a:xfrm>
            <a:off x="5819983" y="6080764"/>
            <a:ext cx="555842" cy="336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BA7BF67-BE41-461F-8B40-118C700268E7}"/>
              </a:ext>
            </a:extLst>
          </p:cNvPr>
          <p:cNvSpPr/>
          <p:nvPr/>
        </p:nvSpPr>
        <p:spPr>
          <a:xfrm>
            <a:off x="1288475" y="2351640"/>
            <a:ext cx="6523885" cy="222804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19B5CD2-C413-5247-807F-E02A3A2EB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8800" y="2466000"/>
            <a:ext cx="3251200" cy="3683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E2ECB85-3262-AC4A-9749-3005DEA05A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6000" y="2960948"/>
            <a:ext cx="2501900" cy="3429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C996B0C-4916-7F44-A967-EB279CFAA9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2400" y="4226400"/>
            <a:ext cx="584200" cy="2794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98CCF0A-8E39-2A40-99E1-0831B31778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6000" y="4230000"/>
            <a:ext cx="292100" cy="2286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C84467F-B724-4341-9554-BC5EB27000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3600" y="3506400"/>
            <a:ext cx="58801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192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54"/>
  <p:tag name="DEFAULTHEIGHT" val="2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$\theta$&#10;&#10;\end{document}"/>
  <p:tag name="IGUANATEXSIZE" val="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&#10;${\color{red}\Psi_0}$&#10;&#10;\end{document}"/>
  <p:tag name="IGUANATEXSIZE" val="2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&#10;$\color{blue}(x,y)$&#10;&#10;\end{document}"/>
  <p:tag name="IGUANATEXSIZE" val="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&#10;$\color{orange}\theta$&#10;&#10;\end{document}"/>
  <p:tag name="IGUANATEXSIZE" val="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&#10;${\color{orange}\Psi_{x,y,\theta}}$&#10;&#10;\end{document}"/>
  <p:tag name="IGUANATEXSIZE" val="2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$x$&#10;&#10;\end{document}"/>
  <p:tag name="IGUANATEXSIZE" val="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$y$&#10;&#10;\end{document}"/>
  <p:tag name="IGUANATEXSIZE" val="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$\theta$&#10;&#10;\end{document}"/>
  <p:tag name="IGUANATEXSIZE" val="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&#10;${\color{red}\Psi_0}$&#10;&#10;\end{document}"/>
  <p:tag name="IGUANATEXSIZE" val="2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&#10;$\color{blue}(x,y)$&#10;&#10;\end{document}"/>
  <p:tag name="IGUANATEXSIZE" val="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&#10;$\color{orange}\theta$&#10;&#10;\end{document}"/>
  <p:tag name="IGUANATEXSIZE" val="1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&#10;${\color{orange}\Psi_{x,y,\theta}}$&#10;&#10;\end{document}"/>
  <p:tag name="IGUANATEXSIZE" val="2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$x$&#10;&#10;\end{document}"/>
  <p:tag name="IGUANATEXSIZE" val="1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$y$&#10;&#10;\end{document}"/>
  <p:tag name="IGUANATEXSIZE" val="1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$\mathbf{\color{red}\theta}$&#10;&#10;&#10;\end{document}"/>
  <p:tag name="IGUANATEXSIZE" val="2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$\mathbf{\color{red}0}$&#10;&#10;&#10;\end{document}"/>
  <p:tag name="IGUANATEXSIZE" val="2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$\mathbf{\color{red}\theta}$&#10;&#10;&#10;\end{document}"/>
  <p:tag name="IGUANATEXSIZE" val="2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$\mathbf{\color{red}\frac{\pi}{4}}$&#10;&#10;&#10;\end{document}"/>
  <p:tag name="IGUANATEXSIZE" val="2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$\mathbf{\color{red}0}$&#10;&#10;&#10;\end{document}"/>
  <p:tag name="IGUANATEXSIZE" val="2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$\mathbf{\color{red}\theta}$&#10;&#10;&#10;\end{document}"/>
  <p:tag name="IGUANATEXSIZE" val="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$\theta$&#10;&#10;\end{document}"/>
  <p:tag name="IGUANATEXSIZE" val="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$\mathbf{\color{red}\frac{\pi}{4}}$&#10;&#10;&#10;\end{document}"/>
  <p:tag name="IGUANATEXSIZE" val="2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$\mathbf{\color{red}0}$&#10;&#10;&#10;\end{document}"/>
  <p:tag name="IGUANATEXSIZE" val="2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$\mathbf{\color{red}\frac{\pi}{2}}$&#10;&#10;&#10;\end{document}"/>
  <p:tag name="IGUANATEXSIZE" val="2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$\mathbf{\color{red}\theta}$&#10;&#10;&#10;\end{document}"/>
  <p:tag name="IGUANATEXSIZE" val="2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$\mathbf{\color{red}\frac{\pi}{4}}$&#10;&#10;&#10;\end{document}"/>
  <p:tag name="IGUANATEXSIZE" val="2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$\mathbf{\color{red}\frac{3\pi}{4}}$&#10;&#10;&#10;\end{document}"/>
  <p:tag name="IGUANATEXSIZE" val="2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$\mathbf{\color{red}0}$&#10;&#10;&#10;\end{document}"/>
  <p:tag name="IGUANATEXSIZE" val="2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$\mathbf{\color{red}\frac{\pi}{2}}$&#10;&#10;&#10;\end{document}"/>
  <p:tag name="IGUANATEXSIZE" val="2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$\mathbf{\color{red}\theta}$&#10;&#10;&#10;\end{document}"/>
  <p:tag name="IGUANATEXSIZE" val="2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$\mathbf{\color{red}\frac{\pi}{4}}$&#10;&#10;&#10;\end{document}"/>
  <p:tag name="IGUANATEXSIZE" val="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&#10;${\color{red}\Psi_0}$&#10;&#10;\end{document}"/>
  <p:tag name="IGUANATEXSIZE" val="2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$\mathbf{\color{red}\frac{3\pi}{4}}$&#10;&#10;&#10;\end{document}"/>
  <p:tag name="IGUANATEXSIZE" val="2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$\mathbf{\color{red}0}$&#10;&#10;&#10;\end{document}"/>
  <p:tag name="IGUANATEXSIZE" val="2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$\mathbf{\color{red}\pi}$&#10;&#10;&#10;\end{document}"/>
  <p:tag name="IGUANATEXSIZE" val="2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$\mathbf{\color{red}\frac{\pi}{2}}$&#10;&#10;&#10;\end{document}"/>
  <p:tag name="IGUANATEXSIZE" val="2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fonts}&#10;\pagestyle{empty}&#10;\begin{document}&#10;&#10;&#10;$I:\mathbb{R}^2\simeq M\rightarrow \mathbb{R}$&#10;&#10;\end{document}"/>
  <p:tag name="IGUANATEXSIZE" val="2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fonts}&#10;\pagestyle{empty}&#10;\begin{document}&#10;&#10;&#10;$I:\mathbb{R}^2\simeq M\rightarrow \mathbb{R}$&#10;&#10;\end{document}"/>
  <p:tag name="IGUANATEXSIZE" val="2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fonts}&#10;\pagestyle{empty}&#10;\begin{document}&#10;&#10;&#10;$\displaystyle O(x,y,\theta,\omega,\phi):G\simeq \mathbb{R}^2\times S^1\times \mathbb{R}^+\times S^1 \rightarrow \mathbb{C}$&#10;&#10;\end{document}"/>
  <p:tag name="IGUANATEXSIZE" val="2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fonts}&#10;\pagestyle{empty}&#10;\begin{document}&#10;&#10;$\displaystyle O(x,y,\theta,\omega,\phi)=\int\limits_M I(\tilde{\xi},\tilde{\eta})\Psi_{x,y,\theta,\omega,\phi}(\tilde{\xi},\tilde{y})d\tilde{\xi}d\tilde{\eta}$&#10;&#10;\end{document}"/>
  <p:tag name="IGUANATEXSIZE" val="2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fonts}&#10;\pagestyle{empty}&#10;\begin{document}&#10;&#10;&#10;$I:\mathbb{R}^2\simeq M\rightarrow \mathbb{R}$&#10;&#10;\end{document}"/>
  <p:tag name="IGUANATEXSIZE" val="2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fonts}&#10;\pagestyle{empty}&#10;\begin{document}&#10;&#10;&#10;$\displaystyle O(x,y,\theta,\omega,\phi):G\simeq \mathbb{R}^2\times S^1\times \mathbb{R}^+\times S^1 \rightarrow \mathbb{C}$&#10;&#10;\end{document}"/>
  <p:tag name="IGUANATEXSIZE" val="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&#10;$\color{blue}(x,y)$&#10;&#10;\end{document}"/>
  <p:tag name="IGUANATEXSIZE" val="1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&#10;Kimmel et. al. [2000], multi-scale evolution with Laplace-Beltrami&#10;&#10;&#10;\end{document}"/>
  <p:tag name="IGUANATEXSIZE" val="2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Duits et. al. [2013], evolution equations on Gabor transforms&#10;&#10;&#10;\end{document}"/>
  <p:tag name="IGUANATEXSIZE" val="2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,7338"/>
  <p:tag name="ORIGINALWIDTH" val="1355,831"/>
  <p:tag name="LATEXADDIN" val="\documentclass{article}&#10;\usepackage{amsmath}&#10;\pagestyle{empty}&#10;\begin{document}&#10;&#10;$X_1=\cos(\theta)\partial_x+\sin(\theta)\partial_y$&#10;&#10;&#10;&#10;\end{document}"/>
  <p:tag name="IGUANATEXSIZE" val="20"/>
  <p:tag name="IGUANATEXCURSOR" val="13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,7364"/>
  <p:tag name="ORIGINALWIDTH" val="433,4458"/>
  <p:tag name="LATEXADDIN" val="\documentclass{article}&#10;\usepackage{amsmath}&#10;\pagestyle{empty}&#10;\begin{document}&#10;&#10;$X_2=\partial_\theta$&#10;&#10;&#10;&#10;\end{document}"/>
  <p:tag name="IGUANATEXSIZE" val="20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X_3=-\sin(\theta)\partial_x+\cos(\theta)\partial_y+\omega\partial_{\phi}$&#10;&#10;&#10;&#10;\end{document}"/>
  <p:tag name="IGUANATEXSIZE" val="2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displaystyle X_4=\partial_{\omega}$&#10;&#10;&#10;&#10;\end{document}"/>
  <p:tag name="IGUANATEXSIZE" val="2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,7338"/>
  <p:tag name="ORIGINALWIDTH" val="1355,831"/>
  <p:tag name="LATEXADDIN" val="\documentclass{article}&#10;\usepackage{amsmath}&#10;\pagestyle{empty}&#10;\begin{document}&#10;&#10;$X_1=\cos(\theta)\partial_x+\sin(\theta)\partial_y$&#10;&#10;&#10;&#10;\end{document}"/>
  <p:tag name="IGUANATEXSIZE" val="20"/>
  <p:tag name="IGUANATEXCURSOR" val="13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,7364"/>
  <p:tag name="ORIGINALWIDTH" val="433,4458"/>
  <p:tag name="LATEXADDIN" val="\documentclass{article}&#10;\usepackage{amsmath}&#10;\pagestyle{empty}&#10;\begin{document}&#10;&#10;$X_2=\partial_\theta$&#10;&#10;&#10;&#10;\end{document}"/>
  <p:tag name="IGUANATEXSIZE" val="20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X_3=-\sin(\theta)\partial_x+\cos(\theta)\partial_y+\omega\partial_{\phi}$&#10;&#10;&#10;&#10;\end{document}"/>
  <p:tag name="IGUANATEXSIZE" val="2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displaystyle X_4=\partial_{\omega}$&#10;&#10;&#10;&#10;\end{document}"/>
  <p:tag name="IGUANATEXSIZE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&#10;$\color{orange}\theta$&#10;&#10;\end{document}"/>
  <p:tag name="IGUANATEXSIZE" val="1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&#10;$h_{ij}=\delta_{ij}+X_i u X_j u$&#10;&#10;&#10;\end{document}"/>
  <p:tag name="IGUANATEXSIZE" val="2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&#10;$\displaystyle\Delta_h u = \sum\limits_{i,j=1}^4 \frac{1}{\sqrt{\operatorname{det}(h)}}X_i (\sqrt{\operatorname{det}(h)}h^{ij}X_ju)$&#10;&#10;\end{document}"/>
  <p:tag name="IGUANATEXSIZE" val="2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displaystyle X_1=\cos(\theta)\partial_x+\sin(\theta)\partial_y$&#10;&#10;&#10;&#10;\end{document}"/>
  <p:tag name="IGUANATEXSIZE" val="2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,7364"/>
  <p:tag name="ORIGINALWIDTH" val="433,4458"/>
  <p:tag name="LATEXADDIN" val="\documentclass{article}&#10;\usepackage{amsmath}&#10;\pagestyle{empty}&#10;\begin{document}&#10;&#10;$X_2=\partial_\theta$&#10;&#10;&#10;&#10;\end{document}"/>
  <p:tag name="IGUANATEXSIZE" val="20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X_3=-\sin(\theta)\partial_x+\cos(\theta)\partial_y+\omega\partial_{\phi}$&#10;&#10;&#10;&#10;\end{document}"/>
  <p:tag name="IGUANATEXSIZE" val="2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displaystyle X_4=\partial_{\omega}$&#10;&#10;&#10;&#10;\end{document}"/>
  <p:tag name="IGUANATEXSIZE" val="2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&#10;$h_{ij}=\delta_{ij}+X_i u X_j u$&#10;&#10;&#10;\end{document}"/>
  <p:tag name="IGUANATEXSIZE" val="2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&#10;$\begin{cases} \partial_t u =\Delta_{h} u \\ u_{\vert_{t=0}}=O     \end{cases}$&#10;&#10;&#10;\end{document}"/>
  <p:tag name="IGUANATEXSIZE" val="2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&#10;$\displaystyle\Delta_h u = \sum\limits_{i,j=1}^4 \frac{1}{\sqrt{\operatorname{det}(h)}}X_i (\sqrt{\operatorname{det}(h)}h^{ij}X_ju)$&#10;&#10;\end{document}"/>
  <p:tag name="IGUANATEXSIZE" val="2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&#10;\pagestyle{empty}&#10;\begin{document}&#10;&#10;{\color{red}&#10;$X_1=\cos(\theta)\partial_x+\sin(\theta)\partial_y$ }&#10;&#10;&#10;&#10;\end{document}"/>
  <p:tag name="IGUANATEXSIZE" val="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&#10;${\color{orange}\Psi_{x,y,\theta}}$&#10;&#10;\end{document}"/>
  <p:tag name="IGUANATEXSIZE" val="2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{\color{red} $X_2=\partial_\theta$ }&#10;&#10;&#10;&#10;\end{document}"/>
  <p:tag name="IGUANATEXSIZE" val="2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X_3=-\sin(\theta)\partial_x+\cos(\theta)\partial_y+\omega\partial_{\phi}$&#10;&#10;&#10;&#10;\end{document}"/>
  <p:tag name="IGUANATEXSIZE" val="2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displaystyle X_4=\partial_{\omega}$&#10;&#10;&#10;&#10;\end{document}"/>
  <p:tag name="IGUANATEXSIZE" val="2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&#10;$h_{ij}=\delta_{ij}+X_i u X_j u$&#10;&#10;&#10;\end{document}"/>
  <p:tag name="IGUANATEXSIZE" val="2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&#10;$\begin{cases} \partial_t u =\Delta_{h} u \\ u_{\vert_{t=0}}=O     \end{cases}$&#10;&#10;&#10;\end{document}"/>
  <p:tag name="IGUANATEXSIZE" val="2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&#10;$\displaystyle\Delta_h u = \sum\limits_{i,j=1}^{{\color{red}2}} \frac{1}{\sqrt{\operatorname{det}(h)}}X_i (\sqrt{\operatorname{det}(h)}h^{ij}X_ju)$&#10;&#10;\end{document}"/>
  <p:tag name="IGUANATEXSIZE" val="2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&#10;\pagestyle{empty}&#10;\begin{document}&#10;&#10;{\color{red}&#10;$\displaystyle X_1=\cos(\theta)\partial_x+\sin(\theta)\partial_y$ }&#10;&#10;&#10;&#10;\end{document}"/>
  <p:tag name="IGUANATEXSIZE" val="2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{\color{red} $X_2=\partial_\theta$ }&#10;&#10;&#10;&#10;\end{document}"/>
  <p:tag name="IGUANATEXSIZE" val="2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displaystyle X_3=-\sin(\theta)\partial_x+\cos(\theta)\partial_y+\omega\partial_{\phi}$&#10;&#10;&#10;&#10;\end{document}"/>
  <p:tag name="IGUANATEXSIZE" val="2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 X_4=\partial_{\omega}$&#10;&#10;&#10;&#10;\end{document}"/>
  <p:tag name="IGUANATEXSIZE" val="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$x$&#10;&#10;\end{document}"/>
  <p:tag name="IGUANATEXSIZE" val="1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&#10;$h_{ij}=\delta_{ij}+X_i u X_j u$&#10;&#10;&#10;\end{document}"/>
  <p:tag name="IGUANATEXSIZE" val="2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&#10;$\displaystyle \begin{cases} \partial_t u =\Delta_{h} u \\ {\color{red}u_{\vert_{t=0}}=O}     \end{cases}$&#10;&#10;&#10;\end{document}"/>
  <p:tag name="IGUANATEXSIZE" val="2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&#10;&#10;$\displaystyle\Delta_h u = \sum\limits_{i,j=1}^{{\color{red}2}} \frac{1}{\sqrt{\operatorname{det}(h)}}X_i (\sqrt{\operatorname{det}(h)}h^{ij}X_ju)$&#10;&#10;\end{document}"/>
  <p:tag name="IGUANATEXSIZE" val="2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fonts}&#10;\pagestyle{empty}&#10;\begin{document}&#10;&#10;&#10;$\displaystyle I(x,y)=\frac{1}{2\pi\lvert\lvert \Psi_{x,y,p}\rvert\rvert_{L^2}}\int\limits_{G}u(\tilde{\xi},\tilde{\eta},p)\overline{\Psi}_{\tilde{\xi},\tilde{\eta},p}(x,y)\,d\tilde{\xi}\, d\tilde{\eta}\,dp,\quad p=(\theta,\omega,\phi)$&#10;&#10;\end{document}"/>
  <p:tag name="IGUANATEXSIZE" val="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$y$&#10;&#10;\end{document}"/>
  <p:tag name="IGUANATEXSIZE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err="1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25921</TotalTime>
  <Words>3332</Words>
  <Application>Microsoft Macintosh PowerPoint</Application>
  <PresentationFormat>Affichage à l'écran (4:3)</PresentationFormat>
  <Paragraphs>382</Paragraphs>
  <Slides>63</Slides>
  <Notes>62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63</vt:i4>
      </vt:variant>
    </vt:vector>
  </HeadingPairs>
  <TitlesOfParts>
    <vt:vector size="66" baseType="lpstr">
      <vt:lpstr>Arial</vt:lpstr>
      <vt:lpstr>Calibri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TUe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RDuits</dc:creator>
  <cp:lastModifiedBy>Microsoft Office User</cp:lastModifiedBy>
  <cp:revision>1216</cp:revision>
  <cp:lastPrinted>2019-05-24T06:18:27Z</cp:lastPrinted>
  <dcterms:created xsi:type="dcterms:W3CDTF">2012-02-29T16:07:09Z</dcterms:created>
  <dcterms:modified xsi:type="dcterms:W3CDTF">2019-11-25T15:29:41Z</dcterms:modified>
</cp:coreProperties>
</file>