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2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5" r:id="rId1"/>
    <p:sldMasterId id="2147483678" r:id="rId2"/>
    <p:sldMasterId id="2147483689" r:id="rId3"/>
  </p:sldMasterIdLst>
  <p:notesMasterIdLst>
    <p:notesMasterId r:id="rId59"/>
  </p:notesMasterIdLst>
  <p:handoutMasterIdLst>
    <p:handoutMasterId r:id="rId60"/>
  </p:handoutMasterIdLst>
  <p:sldIdLst>
    <p:sldId id="257" r:id="rId4"/>
    <p:sldId id="433" r:id="rId5"/>
    <p:sldId id="436" r:id="rId6"/>
    <p:sldId id="316" r:id="rId7"/>
    <p:sldId id="317" r:id="rId8"/>
    <p:sldId id="318" r:id="rId9"/>
    <p:sldId id="319" r:id="rId10"/>
    <p:sldId id="479" r:id="rId11"/>
    <p:sldId id="478" r:id="rId12"/>
    <p:sldId id="470" r:id="rId13"/>
    <p:sldId id="473" r:id="rId14"/>
    <p:sldId id="477" r:id="rId15"/>
    <p:sldId id="332" r:id="rId16"/>
    <p:sldId id="333" r:id="rId17"/>
    <p:sldId id="335" r:id="rId18"/>
    <p:sldId id="338" r:id="rId19"/>
    <p:sldId id="339" r:id="rId20"/>
    <p:sldId id="323" r:id="rId21"/>
    <p:sldId id="326" r:id="rId22"/>
    <p:sldId id="324" r:id="rId23"/>
    <p:sldId id="480" r:id="rId24"/>
    <p:sldId id="340" r:id="rId25"/>
    <p:sldId id="343" r:id="rId26"/>
    <p:sldId id="344" r:id="rId27"/>
    <p:sldId id="481" r:id="rId28"/>
    <p:sldId id="347" r:id="rId29"/>
    <p:sldId id="485" r:id="rId30"/>
    <p:sldId id="486" r:id="rId31"/>
    <p:sldId id="487" r:id="rId32"/>
    <p:sldId id="488" r:id="rId33"/>
    <p:sldId id="489" r:id="rId34"/>
    <p:sldId id="490" r:id="rId35"/>
    <p:sldId id="484" r:id="rId36"/>
    <p:sldId id="457" r:id="rId37"/>
    <p:sldId id="348" r:id="rId38"/>
    <p:sldId id="448" r:id="rId39"/>
    <p:sldId id="449" r:id="rId40"/>
    <p:sldId id="357" r:id="rId41"/>
    <p:sldId id="359" r:id="rId42"/>
    <p:sldId id="358" r:id="rId43"/>
    <p:sldId id="360" r:id="rId44"/>
    <p:sldId id="361" r:id="rId45"/>
    <p:sldId id="362" r:id="rId46"/>
    <p:sldId id="363" r:id="rId47"/>
    <p:sldId id="364" r:id="rId48"/>
    <p:sldId id="311" r:id="rId49"/>
    <p:sldId id="468" r:id="rId50"/>
    <p:sldId id="469" r:id="rId51"/>
    <p:sldId id="353" r:id="rId52"/>
    <p:sldId id="455" r:id="rId53"/>
    <p:sldId id="378" r:id="rId54"/>
    <p:sldId id="456" r:id="rId55"/>
    <p:sldId id="356" r:id="rId56"/>
    <p:sldId id="482" r:id="rId57"/>
    <p:sldId id="491" r:id="rId5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anley Durrleman" initials="SD [10]" lastIdx="1" clrIdx="0"/>
  <p:cmAuthor id="2" name="Stanley Durrleman" initials="SD [11]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D6D7"/>
    <a:srgbClr val="00AFD7"/>
    <a:srgbClr val="702082"/>
    <a:srgbClr val="78D64B"/>
    <a:srgbClr val="5757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FECB4D8-DB02-4DC6-A0A2-4F2EBAE1DC90}" styleName="Style moyen 1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C083E6E3-FA7D-4D7B-A595-EF9225AFEA82}" styleName="Style léger 1 - Accentuation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Style léger 1 - Accentuation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11"/>
    <p:restoredTop sz="80334"/>
  </p:normalViewPr>
  <p:slideViewPr>
    <p:cSldViewPr snapToGrid="0" snapToObjects="1">
      <p:cViewPr varScale="1">
        <p:scale>
          <a:sx n="85" d="100"/>
          <a:sy n="85" d="100"/>
        </p:scale>
        <p:origin x="10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7" d="100"/>
        <a:sy n="107" d="100"/>
      </p:scale>
      <p:origin x="0" y="0"/>
    </p:cViewPr>
  </p:sorterViewPr>
  <p:notesViewPr>
    <p:cSldViewPr snapToGrid="0" snapToObjects="1">
      <p:cViewPr varScale="1">
        <p:scale>
          <a:sx n="214" d="100"/>
          <a:sy n="214" d="100"/>
        </p:scale>
        <p:origin x="184" y="9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61" Type="http://schemas.openxmlformats.org/officeDocument/2006/relationships/commentAuthors" Target="commentAuthor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9-11T21:58:21.690" idx="1">
    <p:pos x="10" y="10"/>
    <p:text>Utiliser le mot-clé Exp-parallelization on a manifold</p:text>
    <p:extLst>
      <p:ext uri="{C676402C-5697-4E1C-873F-D02D1690AC5C}">
        <p15:threadingInfo xmlns:p15="http://schemas.microsoft.com/office/powerpoint/2012/main" timeZoneBias="-120"/>
      </p:ext>
    </p:extLst>
  </p:cm>
  <p:cm authorId="2" dt="2017-09-11T21:59:07.105" idx="1">
    <p:pos x="10" y="146"/>
    <p:text>L'illustration mérite plus de notation, je pense: le vecteur tangent et son perpendiculaire, je trouve.</p:text>
    <p:extLst>
      <p:ext uri="{C676402C-5697-4E1C-873F-D02D1690AC5C}">
        <p15:threadingInfo xmlns:p15="http://schemas.microsoft.com/office/powerpoint/2012/main" timeZoneBias="-120">
          <p15:parentCm authorId="1" idx="1"/>
        </p15:threadingInfo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9-11T21:58:21.690" idx="1">
    <p:pos x="10" y="10"/>
    <p:text>Utiliser le mot-clé Exp-parallelization on a manifold</p:text>
    <p:extLst>
      <p:ext uri="{C676402C-5697-4E1C-873F-D02D1690AC5C}">
        <p15:threadingInfo xmlns:p15="http://schemas.microsoft.com/office/powerpoint/2012/main" timeZoneBias="-120"/>
      </p:ext>
    </p:extLst>
  </p:cm>
  <p:cm authorId="2" dt="2017-09-11T21:59:07.105" idx="1">
    <p:pos x="10" y="146"/>
    <p:text>L'illustration mérite plus de notation, je pense: le vecteur tangent et son perpendiculaire, je trouve.</p:text>
    <p:extLst>
      <p:ext uri="{C676402C-5697-4E1C-873F-D02D1690AC5C}">
        <p15:threadingInfo xmlns:p15="http://schemas.microsoft.com/office/powerpoint/2012/main" timeZoneBias="-120">
          <p15:parentCm authorId="1" idx="1"/>
        </p15:threadingInfo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06D922-827E-EE4E-92A0-EAFBB349BFDF}" type="datetime1">
              <a:rPr lang="fr-FR" smtClean="0"/>
              <a:t>21/11/2019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716EA7-5AB5-A649-8E52-1AB2142C5E1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670175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99A241-A242-BC48-915B-8B97D487F7C7}" type="datetime1">
              <a:rPr lang="fr-FR" smtClean="0"/>
              <a:t>21/11/2019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4584A0-0DCB-224A-BEAA-1112184BE4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9610648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F99A241-A242-BC48-915B-8B97D487F7C7}" type="datetime1">
              <a:rPr lang="fr-FR" smtClean="0"/>
              <a:t>21/11/2019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18421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F99A241-A242-BC48-915B-8B97D487F7C7}" type="datetime1">
              <a:rPr lang="fr-FR" smtClean="0"/>
              <a:t>21/11/2019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82107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/>
              <a:t>To </a:t>
            </a:r>
            <a:r>
              <a:rPr lang="fr-FR" dirty="0" err="1"/>
              <a:t>perform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longitudinal </a:t>
            </a:r>
            <a:r>
              <a:rPr lang="fr-FR" dirty="0" err="1"/>
              <a:t>analysis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define</a:t>
            </a:r>
            <a:r>
              <a:rPr lang="fr-FR" dirty="0"/>
              <a:t> the notion of </a:t>
            </a:r>
            <a:r>
              <a:rPr lang="fr-FR" dirty="0" err="1"/>
              <a:t>parallel</a:t>
            </a:r>
            <a:r>
              <a:rPr lang="fr-FR" dirty="0"/>
              <a:t> </a:t>
            </a:r>
            <a:r>
              <a:rPr lang="fr-FR" dirty="0" err="1"/>
              <a:t>shifting</a:t>
            </a:r>
            <a:r>
              <a:rPr lang="fr-FR" dirty="0"/>
              <a:t> on a manifold. </a:t>
            </a:r>
          </a:p>
          <a:p>
            <a:pPr marL="171450" indent="-171450">
              <a:buFontTx/>
              <a:buChar char="-"/>
            </a:pPr>
            <a:r>
              <a:rPr lang="fr-FR" dirty="0"/>
              <a:t>Let gamma </a:t>
            </a:r>
            <a:r>
              <a:rPr lang="fr-FR" dirty="0" err="1"/>
              <a:t>be</a:t>
            </a:r>
            <a:r>
              <a:rPr lang="fr-FR" dirty="0"/>
              <a:t> a </a:t>
            </a:r>
            <a:r>
              <a:rPr lang="fr-FR" dirty="0" err="1"/>
              <a:t>geodesic</a:t>
            </a:r>
            <a:r>
              <a:rPr lang="fr-FR" dirty="0"/>
              <a:t> on a </a:t>
            </a:r>
            <a:r>
              <a:rPr lang="fr-FR" dirty="0" err="1"/>
              <a:t>Riemannian</a:t>
            </a:r>
            <a:r>
              <a:rPr lang="fr-FR" dirty="0"/>
              <a:t> manifold. It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parametrized</a:t>
            </a:r>
            <a:r>
              <a:rPr lang="fr-FR" dirty="0"/>
              <a:t> a tangent </a:t>
            </a:r>
            <a:r>
              <a:rPr lang="fr-FR" dirty="0" err="1"/>
              <a:t>vector</a:t>
            </a:r>
            <a:r>
              <a:rPr lang="fr-FR" dirty="0"/>
              <a:t> at </a:t>
            </a:r>
            <a:r>
              <a:rPr lang="fr-FR" dirty="0" err="1"/>
              <a:t>some</a:t>
            </a:r>
            <a:r>
              <a:rPr lang="fr-FR" dirty="0"/>
              <a:t> base point. Let w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another</a:t>
            </a:r>
            <a:r>
              <a:rPr lang="fr-FR" dirty="0"/>
              <a:t> tangent </a:t>
            </a:r>
            <a:r>
              <a:rPr lang="fr-FR" dirty="0" err="1"/>
              <a:t>vector</a:t>
            </a:r>
            <a:r>
              <a:rPr lang="fr-FR" dirty="0"/>
              <a:t> at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same</a:t>
            </a:r>
            <a:r>
              <a:rPr lang="fr-FR" dirty="0"/>
              <a:t> base point. </a:t>
            </a:r>
          </a:p>
          <a:p>
            <a:pPr marL="171450" indent="-171450">
              <a:buFontTx/>
              <a:buChar char="-"/>
            </a:pP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want</a:t>
            </a:r>
            <a:r>
              <a:rPr lang="fr-FR" dirty="0"/>
              <a:t> to shift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blue</a:t>
            </a:r>
            <a:r>
              <a:rPr lang="fr-FR" dirty="0"/>
              <a:t> </a:t>
            </a:r>
            <a:r>
              <a:rPr lang="fr-FR" dirty="0" err="1"/>
              <a:t>geodesic</a:t>
            </a:r>
            <a:r>
              <a:rPr lang="fr-FR" dirty="0"/>
              <a:t> </a:t>
            </a:r>
            <a:r>
              <a:rPr lang="fr-FR" dirty="0" err="1"/>
              <a:t>along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red</a:t>
            </a:r>
            <a:r>
              <a:rPr lang="fr-FR" dirty="0"/>
              <a:t> tangent </a:t>
            </a:r>
            <a:r>
              <a:rPr lang="fr-FR" dirty="0" err="1"/>
              <a:t>vector</a:t>
            </a:r>
            <a:r>
              <a:rPr lang="fr-FR" dirty="0"/>
              <a:t>. </a:t>
            </a:r>
          </a:p>
          <a:p>
            <a:pPr marL="171450" indent="-171450">
              <a:buFontTx/>
              <a:buChar char="-"/>
            </a:pPr>
            <a:r>
              <a:rPr lang="fr-FR" dirty="0"/>
              <a:t>To </a:t>
            </a:r>
            <a:r>
              <a:rPr lang="fr-FR" dirty="0" err="1"/>
              <a:t>this</a:t>
            </a:r>
            <a:r>
              <a:rPr lang="fr-FR" dirty="0"/>
              <a:t> end, </a:t>
            </a:r>
            <a:r>
              <a:rPr lang="fr-FR" dirty="0" err="1"/>
              <a:t>we</a:t>
            </a:r>
            <a:r>
              <a:rPr lang="fr-FR" dirty="0"/>
              <a:t> use the </a:t>
            </a:r>
            <a:r>
              <a:rPr lang="fr-FR" dirty="0" err="1"/>
              <a:t>parallel</a:t>
            </a:r>
            <a:r>
              <a:rPr lang="fr-FR" dirty="0"/>
              <a:t> transport </a:t>
            </a:r>
            <a:r>
              <a:rPr lang="fr-FR" dirty="0" err="1"/>
              <a:t>operator</a:t>
            </a:r>
            <a:r>
              <a:rPr lang="fr-FR" dirty="0"/>
              <a:t> to </a:t>
            </a:r>
            <a:r>
              <a:rPr lang="fr-FR" dirty="0" err="1"/>
              <a:t>compute</a:t>
            </a:r>
            <a:r>
              <a:rPr lang="fr-FR" dirty="0"/>
              <a:t> the </a:t>
            </a:r>
            <a:r>
              <a:rPr lang="fr-FR" dirty="0" err="1"/>
              <a:t>translated</a:t>
            </a:r>
            <a:r>
              <a:rPr lang="fr-FR" dirty="0"/>
              <a:t> </a:t>
            </a:r>
            <a:r>
              <a:rPr lang="fr-FR" dirty="0" err="1"/>
              <a:t>space</a:t>
            </a:r>
            <a:r>
              <a:rPr lang="fr-FR" dirty="0"/>
              <a:t> shift </a:t>
            </a:r>
            <a:r>
              <a:rPr lang="fr-FR" dirty="0" err="1"/>
              <a:t>along</a:t>
            </a:r>
            <a:r>
              <a:rPr lang="fr-FR" dirty="0"/>
              <a:t> the </a:t>
            </a:r>
            <a:r>
              <a:rPr lang="fr-FR" dirty="0" err="1"/>
              <a:t>geodesic</a:t>
            </a:r>
            <a:r>
              <a:rPr lang="fr-FR" dirty="0"/>
              <a:t>. This </a:t>
            </a:r>
            <a:r>
              <a:rPr lang="fr-FR" dirty="0" err="1"/>
              <a:t>operator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defined</a:t>
            </a:r>
            <a:r>
              <a:rPr lang="fr-FR" dirty="0"/>
              <a:t> on </a:t>
            </a:r>
            <a:r>
              <a:rPr lang="fr-FR" dirty="0" err="1"/>
              <a:t>any</a:t>
            </a:r>
            <a:r>
              <a:rPr lang="fr-FR" dirty="0"/>
              <a:t> </a:t>
            </a:r>
            <a:r>
              <a:rPr lang="fr-FR" dirty="0" err="1"/>
              <a:t>Riemannian</a:t>
            </a:r>
            <a:r>
              <a:rPr lang="fr-FR" dirty="0"/>
              <a:t> manifold. </a:t>
            </a:r>
          </a:p>
          <a:p>
            <a:pPr marL="171450" indent="-171450">
              <a:buFontTx/>
              <a:buChar char="-"/>
            </a:pPr>
            <a:r>
              <a:rPr lang="fr-FR" dirty="0" err="1"/>
              <a:t>Taking</a:t>
            </a:r>
            <a:r>
              <a:rPr lang="fr-FR" dirty="0"/>
              <a:t> the </a:t>
            </a:r>
            <a:r>
              <a:rPr lang="fr-FR" dirty="0" err="1"/>
              <a:t>Riemannian</a:t>
            </a:r>
            <a:r>
              <a:rPr lang="fr-FR" dirty="0"/>
              <a:t> </a:t>
            </a:r>
            <a:r>
              <a:rPr lang="fr-FR" dirty="0" err="1"/>
              <a:t>exponential</a:t>
            </a:r>
            <a:r>
              <a:rPr lang="fr-FR" dirty="0"/>
              <a:t> of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transported</a:t>
            </a:r>
            <a:r>
              <a:rPr lang="fr-FR" dirty="0"/>
              <a:t> </a:t>
            </a:r>
            <a:r>
              <a:rPr lang="fr-FR" dirty="0" err="1"/>
              <a:t>vector</a:t>
            </a:r>
            <a:r>
              <a:rPr lang="fr-FR" dirty="0"/>
              <a:t> at all points </a:t>
            </a:r>
            <a:r>
              <a:rPr lang="fr-FR" dirty="0" err="1"/>
              <a:t>finally</a:t>
            </a:r>
            <a:r>
              <a:rPr lang="fr-FR" dirty="0"/>
              <a:t> </a:t>
            </a:r>
            <a:r>
              <a:rPr lang="fr-FR" dirty="0" err="1"/>
              <a:t>defines</a:t>
            </a:r>
            <a:r>
              <a:rPr lang="fr-FR" dirty="0"/>
              <a:t> the </a:t>
            </a:r>
            <a:r>
              <a:rPr lang="fr-FR" dirty="0" err="1"/>
              <a:t>transported</a:t>
            </a:r>
            <a:r>
              <a:rPr lang="fr-FR" dirty="0"/>
              <a:t> </a:t>
            </a:r>
            <a:r>
              <a:rPr lang="fr-FR" dirty="0" err="1"/>
              <a:t>curve</a:t>
            </a:r>
            <a:r>
              <a:rPr lang="fr-FR" dirty="0"/>
              <a:t> </a:t>
            </a:r>
            <a:r>
              <a:rPr lang="fr-FR" dirty="0" err="1"/>
              <a:t>eta</a:t>
            </a:r>
            <a:r>
              <a:rPr lang="fr-FR" dirty="0"/>
              <a:t> on the manifold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F99A241-A242-BC48-915B-8B97D487F7C7}" type="datetime1">
              <a:rPr lang="fr-FR" smtClean="0"/>
              <a:t>21/11/2019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50027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/>
              <a:t>How </a:t>
            </a:r>
            <a:r>
              <a:rPr lang="fr-FR" dirty="0" err="1"/>
              <a:t>does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generic</a:t>
            </a:r>
            <a:r>
              <a:rPr lang="fr-FR" dirty="0"/>
              <a:t> concept </a:t>
            </a:r>
            <a:r>
              <a:rPr lang="fr-FR" dirty="0" err="1"/>
              <a:t>applies</a:t>
            </a:r>
            <a:r>
              <a:rPr lang="fr-FR" dirty="0"/>
              <a:t> on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specific</a:t>
            </a:r>
            <a:r>
              <a:rPr lang="fr-FR" dirty="0"/>
              <a:t> manifold of </a:t>
            </a:r>
            <a:r>
              <a:rPr lang="fr-FR" dirty="0" err="1"/>
              <a:t>diffeomorphisms</a:t>
            </a:r>
            <a:r>
              <a:rPr lang="fr-FR" dirty="0"/>
              <a:t> ? </a:t>
            </a:r>
          </a:p>
          <a:p>
            <a:pPr marL="171450" indent="-171450">
              <a:buFontTx/>
              <a:buChar char="-"/>
            </a:pPr>
            <a:r>
              <a:rPr lang="fr-FR" dirty="0"/>
              <a:t>The source </a:t>
            </a:r>
            <a:r>
              <a:rPr lang="fr-FR" dirty="0" err="1"/>
              <a:t>trajectory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top </a:t>
            </a:r>
            <a:r>
              <a:rPr lang="fr-FR" dirty="0" err="1"/>
              <a:t>row</a:t>
            </a:r>
            <a:r>
              <a:rPr lang="fr-FR" dirty="0"/>
              <a:t>, and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parametrized</a:t>
            </a:r>
            <a:r>
              <a:rPr lang="fr-FR" dirty="0"/>
              <a:t> by the </a:t>
            </a:r>
            <a:r>
              <a:rPr lang="fr-FR" dirty="0" err="1"/>
              <a:t>blue</a:t>
            </a:r>
            <a:r>
              <a:rPr lang="fr-FR" dirty="0"/>
              <a:t> </a:t>
            </a:r>
            <a:r>
              <a:rPr lang="fr-FR" dirty="0" err="1"/>
              <a:t>arrows</a:t>
            </a:r>
            <a:r>
              <a:rPr lang="fr-FR" dirty="0"/>
              <a:t>, </a:t>
            </a:r>
            <a:r>
              <a:rPr lang="fr-FR" dirty="0" err="1"/>
              <a:t>which</a:t>
            </a:r>
            <a:r>
              <a:rPr lang="fr-FR" dirty="0"/>
              <a:t> encode the lifting of the </a:t>
            </a:r>
            <a:r>
              <a:rPr lang="fr-FR" dirty="0" err="1"/>
              <a:t>left</a:t>
            </a:r>
            <a:r>
              <a:rPr lang="fr-FR" dirty="0"/>
              <a:t> arm</a:t>
            </a:r>
          </a:p>
          <a:p>
            <a:pPr marL="171450" indent="-171450">
              <a:buFontTx/>
              <a:buChar char="-"/>
            </a:pPr>
            <a:r>
              <a:rPr lang="fr-FR" dirty="0"/>
              <a:t>The </a:t>
            </a:r>
            <a:r>
              <a:rPr lang="fr-FR" dirty="0" err="1"/>
              <a:t>space</a:t>
            </a:r>
            <a:r>
              <a:rPr lang="fr-FR" dirty="0"/>
              <a:t> shift </a:t>
            </a:r>
            <a:r>
              <a:rPr lang="fr-FR" dirty="0" err="1"/>
              <a:t>vectors</a:t>
            </a:r>
            <a:r>
              <a:rPr lang="fr-FR" dirty="0"/>
              <a:t> are the </a:t>
            </a:r>
            <a:r>
              <a:rPr lang="fr-FR" dirty="0" err="1"/>
              <a:t>red</a:t>
            </a:r>
            <a:r>
              <a:rPr lang="fr-FR" dirty="0"/>
              <a:t> </a:t>
            </a:r>
            <a:r>
              <a:rPr lang="fr-FR" dirty="0" err="1"/>
              <a:t>arrows</a:t>
            </a:r>
            <a:r>
              <a:rPr lang="fr-FR" dirty="0"/>
              <a:t>, </a:t>
            </a:r>
            <a:r>
              <a:rPr lang="fr-FR" dirty="0" err="1"/>
              <a:t>which</a:t>
            </a:r>
            <a:r>
              <a:rPr lang="fr-FR" dirty="0"/>
              <a:t> are </a:t>
            </a:r>
            <a:r>
              <a:rPr lang="fr-FR" dirty="0" err="1"/>
              <a:t>parallel-transported</a:t>
            </a:r>
            <a:r>
              <a:rPr lang="fr-FR" dirty="0"/>
              <a:t> </a:t>
            </a:r>
            <a:r>
              <a:rPr lang="fr-FR" dirty="0" err="1"/>
              <a:t>along</a:t>
            </a:r>
            <a:r>
              <a:rPr lang="fr-FR" dirty="0"/>
              <a:t> the </a:t>
            </a:r>
            <a:r>
              <a:rPr lang="fr-FR" dirty="0" err="1"/>
              <a:t>blue</a:t>
            </a:r>
            <a:r>
              <a:rPr lang="fr-FR" dirty="0"/>
              <a:t> </a:t>
            </a:r>
            <a:r>
              <a:rPr lang="fr-FR" dirty="0" err="1"/>
              <a:t>ones</a:t>
            </a:r>
            <a:r>
              <a:rPr lang="fr-FR" dirty="0"/>
              <a:t>. </a:t>
            </a:r>
          </a:p>
          <a:p>
            <a:pPr marL="171450" indent="-171450">
              <a:buFontTx/>
              <a:buChar char="-"/>
            </a:pPr>
            <a:r>
              <a:rPr lang="fr-FR" dirty="0" err="1"/>
              <a:t>Taking</a:t>
            </a:r>
            <a:r>
              <a:rPr lang="fr-FR" dirty="0"/>
              <a:t> the </a:t>
            </a:r>
            <a:r>
              <a:rPr lang="fr-FR" dirty="0" err="1"/>
              <a:t>exponential</a:t>
            </a:r>
            <a:r>
              <a:rPr lang="fr-FR" dirty="0"/>
              <a:t> of </a:t>
            </a:r>
            <a:r>
              <a:rPr lang="fr-FR" dirty="0" err="1"/>
              <a:t>those</a:t>
            </a:r>
            <a:r>
              <a:rPr lang="fr-FR" dirty="0"/>
              <a:t> </a:t>
            </a:r>
            <a:r>
              <a:rPr lang="fr-FR" dirty="0" err="1"/>
              <a:t>transported</a:t>
            </a:r>
            <a:r>
              <a:rPr lang="fr-FR" dirty="0"/>
              <a:t> </a:t>
            </a:r>
            <a:r>
              <a:rPr lang="fr-FR" dirty="0" err="1"/>
              <a:t>red</a:t>
            </a:r>
            <a:r>
              <a:rPr lang="fr-FR" dirty="0"/>
              <a:t> </a:t>
            </a:r>
            <a:r>
              <a:rPr lang="fr-FR" dirty="0" err="1"/>
              <a:t>arrows</a:t>
            </a:r>
            <a:r>
              <a:rPr lang="fr-FR" dirty="0"/>
              <a:t>, in </a:t>
            </a:r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words</a:t>
            </a:r>
            <a:r>
              <a:rPr lang="fr-FR" dirty="0"/>
              <a:t> </a:t>
            </a:r>
            <a:r>
              <a:rPr lang="fr-FR" dirty="0" err="1"/>
              <a:t>deforming</a:t>
            </a:r>
            <a:r>
              <a:rPr lang="fr-FR" dirty="0"/>
              <a:t> the top </a:t>
            </a:r>
            <a:r>
              <a:rPr lang="fr-FR" dirty="0" err="1"/>
              <a:t>shapes</a:t>
            </a:r>
            <a:r>
              <a:rPr lang="fr-FR" dirty="0"/>
              <a:t> </a:t>
            </a:r>
            <a:r>
              <a:rPr lang="fr-FR" dirty="0" err="1"/>
              <a:t>according</a:t>
            </a:r>
            <a:r>
              <a:rPr lang="fr-FR" dirty="0"/>
              <a:t> to the </a:t>
            </a:r>
            <a:r>
              <a:rPr lang="fr-FR" dirty="0" err="1"/>
              <a:t>encoded</a:t>
            </a:r>
            <a:r>
              <a:rPr lang="fr-FR" dirty="0"/>
              <a:t> </a:t>
            </a:r>
            <a:r>
              <a:rPr lang="fr-FR" dirty="0" err="1"/>
              <a:t>diffeomorphisms</a:t>
            </a:r>
            <a:r>
              <a:rPr lang="fr-FR" dirty="0"/>
              <a:t>, </a:t>
            </a:r>
            <a:r>
              <a:rPr lang="fr-FR" dirty="0" err="1"/>
              <a:t>finalyy</a:t>
            </a:r>
            <a:r>
              <a:rPr lang="fr-FR" dirty="0"/>
              <a:t> </a:t>
            </a:r>
            <a:r>
              <a:rPr lang="fr-FR" dirty="0" err="1"/>
              <a:t>defines</a:t>
            </a:r>
            <a:r>
              <a:rPr lang="fr-FR" dirty="0"/>
              <a:t> the </a:t>
            </a:r>
            <a:r>
              <a:rPr lang="fr-FR" dirty="0" err="1"/>
              <a:t>shifted</a:t>
            </a:r>
            <a:r>
              <a:rPr lang="fr-FR" dirty="0"/>
              <a:t> </a:t>
            </a:r>
            <a:r>
              <a:rPr lang="fr-FR" dirty="0" err="1"/>
              <a:t>trajectory</a:t>
            </a:r>
            <a:r>
              <a:rPr lang="fr-FR" dirty="0"/>
              <a:t> display at the </a:t>
            </a:r>
            <a:r>
              <a:rPr lang="fr-FR" dirty="0" err="1"/>
              <a:t>bottom</a:t>
            </a:r>
            <a:r>
              <a:rPr lang="fr-FR" dirty="0"/>
              <a:t> </a:t>
            </a:r>
            <a:r>
              <a:rPr lang="fr-FR" dirty="0" err="1"/>
              <a:t>row</a:t>
            </a:r>
            <a:r>
              <a:rPr lang="fr-FR" dirty="0"/>
              <a:t>. </a:t>
            </a:r>
          </a:p>
          <a:p>
            <a:pPr marL="171450" indent="-171450">
              <a:buFontTx/>
              <a:buChar char="-"/>
            </a:pP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see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operation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able to </a:t>
            </a:r>
            <a:r>
              <a:rPr lang="fr-FR" dirty="0" err="1"/>
              <a:t>personalize</a:t>
            </a:r>
            <a:r>
              <a:rPr lang="fr-FR" dirty="0"/>
              <a:t> the lifting of the </a:t>
            </a:r>
            <a:r>
              <a:rPr lang="fr-FR" dirty="0" err="1"/>
              <a:t>left</a:t>
            </a:r>
            <a:r>
              <a:rPr lang="fr-FR" dirty="0"/>
              <a:t> arm onto </a:t>
            </a:r>
            <a:r>
              <a:rPr lang="fr-FR" dirty="0" err="1"/>
              <a:t>another</a:t>
            </a:r>
            <a:r>
              <a:rPr lang="fr-FR" dirty="0"/>
              <a:t> </a:t>
            </a:r>
            <a:r>
              <a:rPr lang="fr-FR" dirty="0" err="1"/>
              <a:t>subject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differing</a:t>
            </a:r>
            <a:r>
              <a:rPr lang="fr-FR" dirty="0"/>
              <a:t> arm and legs configuration, in a </a:t>
            </a:r>
            <a:r>
              <a:rPr lang="fr-FR" dirty="0" err="1"/>
              <a:t>way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respects </a:t>
            </a:r>
            <a:r>
              <a:rPr lang="fr-FR" dirty="0" err="1"/>
              <a:t>its</a:t>
            </a:r>
            <a:r>
              <a:rPr lang="fr-FR" dirty="0"/>
              <a:t> </a:t>
            </a:r>
            <a:r>
              <a:rPr lang="fr-FR" dirty="0" err="1"/>
              <a:t>own</a:t>
            </a:r>
            <a:r>
              <a:rPr lang="fr-FR" dirty="0"/>
              <a:t> </a:t>
            </a:r>
            <a:r>
              <a:rPr lang="fr-FR" dirty="0" err="1"/>
              <a:t>geometry</a:t>
            </a:r>
            <a:r>
              <a:rPr lang="fr-FR" dirty="0"/>
              <a:t> 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F99A241-A242-BC48-915B-8B97D487F7C7}" type="datetime1">
              <a:rPr lang="fr-FR" smtClean="0"/>
              <a:t>21/11/2019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2003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/>
              <a:t>Just a </a:t>
            </a:r>
            <a:r>
              <a:rPr lang="fr-FR" dirty="0" err="1"/>
              <a:t>parenthesis</a:t>
            </a:r>
            <a:r>
              <a:rPr lang="fr-FR" dirty="0"/>
              <a:t> to mention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not </a:t>
            </a:r>
            <a:r>
              <a:rPr lang="fr-FR" dirty="0" err="1"/>
              <a:t>obvious</a:t>
            </a:r>
            <a:r>
              <a:rPr lang="fr-FR" dirty="0"/>
              <a:t> to devise a efficient </a:t>
            </a:r>
            <a:r>
              <a:rPr lang="fr-FR" dirty="0" err="1"/>
              <a:t>numerical</a:t>
            </a:r>
            <a:r>
              <a:rPr lang="fr-FR" dirty="0"/>
              <a:t> </a:t>
            </a:r>
            <a:r>
              <a:rPr lang="fr-FR" dirty="0" err="1"/>
              <a:t>scheme</a:t>
            </a:r>
            <a:r>
              <a:rPr lang="fr-FR" dirty="0"/>
              <a:t> for </a:t>
            </a:r>
            <a:r>
              <a:rPr lang="fr-FR" dirty="0" err="1"/>
              <a:t>parallel</a:t>
            </a:r>
            <a:r>
              <a:rPr lang="fr-FR" dirty="0"/>
              <a:t> transport. </a:t>
            </a:r>
          </a:p>
          <a:p>
            <a:pPr marL="171450" indent="-171450">
              <a:buFontTx/>
              <a:buChar char="-"/>
            </a:pPr>
            <a:r>
              <a:rPr lang="fr-FR" dirty="0" err="1"/>
              <a:t>We</a:t>
            </a:r>
            <a:r>
              <a:rPr lang="fr-FR" dirty="0"/>
              <a:t> came up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so-called</a:t>
            </a:r>
            <a:r>
              <a:rPr lang="fr-FR" dirty="0"/>
              <a:t> </a:t>
            </a:r>
            <a:r>
              <a:rPr lang="fr-FR" dirty="0" err="1"/>
              <a:t>fanning</a:t>
            </a:r>
            <a:r>
              <a:rPr lang="fr-FR" dirty="0"/>
              <a:t> </a:t>
            </a:r>
            <a:r>
              <a:rPr lang="fr-FR" dirty="0" err="1"/>
              <a:t>scheme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allows</a:t>
            </a:r>
            <a:r>
              <a:rPr lang="fr-FR" dirty="0"/>
              <a:t> to efficient </a:t>
            </a:r>
            <a:r>
              <a:rPr lang="fr-FR" dirty="0" err="1"/>
              <a:t>compute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operator</a:t>
            </a:r>
            <a:r>
              <a:rPr lang="fr-FR" dirty="0"/>
              <a:t> </a:t>
            </a:r>
            <a:r>
              <a:rPr lang="fr-FR" dirty="0" err="1"/>
              <a:t>along</a:t>
            </a:r>
            <a:r>
              <a:rPr lang="fr-FR" dirty="0"/>
              <a:t> </a:t>
            </a:r>
            <a:r>
              <a:rPr lang="fr-FR" dirty="0" err="1"/>
              <a:t>geodesics</a:t>
            </a:r>
            <a:r>
              <a:rPr lang="fr-FR" dirty="0"/>
              <a:t>, </a:t>
            </a:r>
            <a:r>
              <a:rPr lang="fr-FR" dirty="0" err="1"/>
              <a:t>relying</a:t>
            </a:r>
            <a:r>
              <a:rPr lang="fr-FR" dirty="0"/>
              <a:t> </a:t>
            </a:r>
            <a:r>
              <a:rPr lang="fr-FR" dirty="0" err="1"/>
              <a:t>only</a:t>
            </a:r>
            <a:r>
              <a:rPr lang="fr-FR" dirty="0"/>
              <a:t> on </a:t>
            </a:r>
            <a:r>
              <a:rPr lang="fr-FR" dirty="0" err="1"/>
              <a:t>Riemannian</a:t>
            </a:r>
            <a:r>
              <a:rPr lang="fr-FR" dirty="0"/>
              <a:t> </a:t>
            </a:r>
            <a:r>
              <a:rPr lang="fr-FR" dirty="0" err="1"/>
              <a:t>exponentials</a:t>
            </a:r>
            <a:r>
              <a:rPr lang="fr-FR" dirty="0"/>
              <a:t>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584A0-0DCB-224A-BEAA-1112184BE4F1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34462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F99A241-A242-BC48-915B-8B97D487F7C7}" type="datetime1">
              <a:rPr lang="fr-FR" smtClean="0"/>
              <a:t>21/11/2019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18367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take</a:t>
            </a:r>
            <a:r>
              <a:rPr lang="fr-FR" dirty="0"/>
              <a:t> a </a:t>
            </a:r>
            <a:r>
              <a:rPr lang="fr-FR" dirty="0" err="1"/>
              <a:t>generative</a:t>
            </a:r>
            <a:r>
              <a:rPr lang="fr-FR" dirty="0"/>
              <a:t> point of </a:t>
            </a:r>
            <a:r>
              <a:rPr lang="fr-FR" dirty="0" err="1"/>
              <a:t>view</a:t>
            </a:r>
            <a:r>
              <a:rPr lang="fr-FR" dirty="0"/>
              <a:t> to </a:t>
            </a:r>
            <a:r>
              <a:rPr lang="fr-FR" dirty="0" err="1"/>
              <a:t>explain</a:t>
            </a:r>
            <a:r>
              <a:rPr lang="fr-FR" dirty="0"/>
              <a:t> the construction of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statistical</a:t>
            </a:r>
            <a:r>
              <a:rPr lang="fr-FR" dirty="0"/>
              <a:t> model, </a:t>
            </a:r>
            <a:r>
              <a:rPr lang="fr-FR" dirty="0" err="1"/>
              <a:t>its</a:t>
            </a:r>
            <a:r>
              <a:rPr lang="fr-FR" dirty="0"/>
              <a:t> </a:t>
            </a:r>
            <a:r>
              <a:rPr lang="fr-FR" dirty="0" err="1"/>
              <a:t>parameters</a:t>
            </a:r>
            <a:r>
              <a:rPr lang="fr-FR" dirty="0"/>
              <a:t> and </a:t>
            </a:r>
            <a:r>
              <a:rPr lang="fr-FR" dirty="0" err="1"/>
              <a:t>random</a:t>
            </a:r>
            <a:r>
              <a:rPr lang="fr-FR" dirty="0"/>
              <a:t> </a:t>
            </a:r>
            <a:r>
              <a:rPr lang="fr-FR" dirty="0" err="1"/>
              <a:t>effects</a:t>
            </a:r>
            <a:r>
              <a:rPr lang="fr-FR" dirty="0"/>
              <a:t>. </a:t>
            </a:r>
          </a:p>
          <a:p>
            <a:pPr marL="171450" indent="-171450">
              <a:buFontTx/>
              <a:buChar char="-"/>
            </a:pPr>
            <a:r>
              <a:rPr lang="fr-FR" dirty="0" err="1"/>
              <a:t>We</a:t>
            </a:r>
            <a:r>
              <a:rPr lang="fr-FR" dirty="0"/>
              <a:t> first </a:t>
            </a:r>
            <a:r>
              <a:rPr lang="fr-FR" dirty="0" err="1"/>
              <a:t>define</a:t>
            </a:r>
            <a:r>
              <a:rPr lang="fr-FR" dirty="0"/>
              <a:t> control points,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define</a:t>
            </a:r>
            <a:r>
              <a:rPr lang="fr-FR" dirty="0"/>
              <a:t> in </a:t>
            </a:r>
            <a:r>
              <a:rPr lang="fr-FR" dirty="0" err="1"/>
              <a:t>turn</a:t>
            </a:r>
            <a:r>
              <a:rPr lang="fr-FR" dirty="0"/>
              <a:t> a manifold of </a:t>
            </a:r>
            <a:r>
              <a:rPr lang="fr-FR" dirty="0" err="1"/>
              <a:t>diffeomorphisms</a:t>
            </a:r>
            <a:r>
              <a:rPr lang="fr-FR" dirty="0"/>
              <a:t>. </a:t>
            </a:r>
          </a:p>
          <a:p>
            <a:pPr marL="171450" indent="-171450">
              <a:buFontTx/>
              <a:buChar char="-"/>
            </a:pPr>
            <a:r>
              <a:rPr lang="fr-FR" dirty="0" err="1"/>
              <a:t>Choosing</a:t>
            </a:r>
            <a:r>
              <a:rPr lang="fr-FR" dirty="0"/>
              <a:t> </a:t>
            </a:r>
            <a:r>
              <a:rPr lang="fr-FR" dirty="0" err="1"/>
              <a:t>now</a:t>
            </a:r>
            <a:r>
              <a:rPr lang="fr-FR" dirty="0"/>
              <a:t> a </a:t>
            </a:r>
            <a:r>
              <a:rPr lang="fr-FR" dirty="0" err="1"/>
              <a:t>momenta</a:t>
            </a:r>
            <a:r>
              <a:rPr lang="fr-FR" dirty="0"/>
              <a:t> and a time </a:t>
            </a:r>
            <a:r>
              <a:rPr lang="fr-FR" dirty="0" err="1"/>
              <a:t>origin</a:t>
            </a:r>
            <a:r>
              <a:rPr lang="fr-FR" dirty="0"/>
              <a:t> </a:t>
            </a:r>
            <a:r>
              <a:rPr lang="fr-FR" dirty="0" err="1"/>
              <a:t>finally</a:t>
            </a:r>
            <a:r>
              <a:rPr lang="fr-FR" dirty="0"/>
              <a:t> </a:t>
            </a:r>
            <a:r>
              <a:rPr lang="fr-FR" dirty="0" err="1"/>
              <a:t>defines</a:t>
            </a:r>
            <a:r>
              <a:rPr lang="fr-FR" dirty="0"/>
              <a:t> a time-</a:t>
            </a:r>
            <a:r>
              <a:rPr lang="fr-FR" dirty="0" err="1"/>
              <a:t>indexed</a:t>
            </a:r>
            <a:r>
              <a:rPr lang="fr-FR" dirty="0"/>
              <a:t> </a:t>
            </a:r>
            <a:r>
              <a:rPr lang="fr-FR" dirty="0" err="1"/>
              <a:t>geodesic</a:t>
            </a:r>
            <a:r>
              <a:rPr lang="fr-FR" dirty="0"/>
              <a:t> on </a:t>
            </a:r>
            <a:r>
              <a:rPr lang="fr-FR" dirty="0" err="1"/>
              <a:t>this</a:t>
            </a:r>
            <a:r>
              <a:rPr lang="fr-FR" dirty="0"/>
              <a:t> manifold. </a:t>
            </a:r>
          </a:p>
          <a:p>
            <a:pPr marL="171450" indent="-171450">
              <a:buFontTx/>
              <a:buChar char="-"/>
            </a:pPr>
            <a:r>
              <a:rPr lang="fr-FR" dirty="0"/>
              <a:t>This </a:t>
            </a:r>
            <a:r>
              <a:rPr lang="fr-FR" dirty="0" err="1"/>
              <a:t>geodesic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represent</a:t>
            </a:r>
            <a:r>
              <a:rPr lang="fr-FR" dirty="0"/>
              <a:t> the </a:t>
            </a:r>
            <a:r>
              <a:rPr lang="fr-FR" dirty="0" err="1"/>
              <a:t>average</a:t>
            </a:r>
            <a:r>
              <a:rPr lang="fr-FR" dirty="0"/>
              <a:t> main progression pattern of </a:t>
            </a:r>
            <a:r>
              <a:rPr lang="fr-FR" dirty="0" err="1"/>
              <a:t>our</a:t>
            </a:r>
            <a:r>
              <a:rPr lang="fr-FR" dirty="0"/>
              <a:t> population, for instance </a:t>
            </a:r>
            <a:r>
              <a:rPr lang="fr-FR" dirty="0" err="1"/>
              <a:t>raising</a:t>
            </a:r>
            <a:r>
              <a:rPr lang="fr-FR" dirty="0"/>
              <a:t> the </a:t>
            </a:r>
            <a:r>
              <a:rPr lang="fr-FR" dirty="0" err="1"/>
              <a:t>left</a:t>
            </a:r>
            <a:r>
              <a:rPr lang="fr-FR" dirty="0"/>
              <a:t> arm. </a:t>
            </a:r>
          </a:p>
          <a:p>
            <a:pPr marL="171450" indent="-171450">
              <a:buFontTx/>
              <a:buChar char="-"/>
            </a:pP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now</a:t>
            </a:r>
            <a:r>
              <a:rPr lang="fr-FR" dirty="0"/>
              <a:t> </a:t>
            </a:r>
            <a:r>
              <a:rPr lang="fr-FR" dirty="0" err="1"/>
              <a:t>define</a:t>
            </a:r>
            <a:r>
              <a:rPr lang="fr-FR" dirty="0"/>
              <a:t> </a:t>
            </a:r>
            <a:r>
              <a:rPr lang="fr-FR" dirty="0" err="1"/>
              <a:t>individual</a:t>
            </a:r>
            <a:r>
              <a:rPr lang="fr-FR" dirty="0"/>
              <a:t> </a:t>
            </a:r>
            <a:r>
              <a:rPr lang="fr-FR" dirty="0" err="1"/>
              <a:t>spatio-temporal</a:t>
            </a:r>
            <a:r>
              <a:rPr lang="fr-FR" dirty="0"/>
              <a:t> </a:t>
            </a:r>
            <a:r>
              <a:rPr lang="fr-FR" dirty="0" err="1"/>
              <a:t>transforms</a:t>
            </a:r>
            <a:r>
              <a:rPr lang="fr-FR" dirty="0"/>
              <a:t> of </a:t>
            </a:r>
            <a:r>
              <a:rPr lang="fr-FR" dirty="0" err="1"/>
              <a:t>this</a:t>
            </a:r>
            <a:r>
              <a:rPr lang="fr-FR" dirty="0"/>
              <a:t> population </a:t>
            </a:r>
            <a:r>
              <a:rPr lang="fr-FR" dirty="0" err="1"/>
              <a:t>geodesic</a:t>
            </a:r>
            <a:r>
              <a:rPr lang="fr-FR" dirty="0"/>
              <a:t>, in </a:t>
            </a:r>
            <a:r>
              <a:rPr lang="fr-FR" dirty="0" err="1"/>
              <a:t>order</a:t>
            </a:r>
            <a:r>
              <a:rPr lang="fr-FR" dirty="0"/>
              <a:t> to fit the </a:t>
            </a:r>
            <a:r>
              <a:rPr lang="fr-FR" dirty="0" err="1"/>
              <a:t>indivudal</a:t>
            </a:r>
            <a:r>
              <a:rPr lang="fr-FR" dirty="0"/>
              <a:t> observations. </a:t>
            </a:r>
          </a:p>
          <a:p>
            <a:pPr marL="171450" indent="-171450">
              <a:buFontTx/>
              <a:buChar char="-"/>
            </a:pPr>
            <a:r>
              <a:rPr lang="fr-FR" dirty="0" err="1"/>
              <a:t>Starting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the temporal part,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define</a:t>
            </a:r>
            <a:r>
              <a:rPr lang="fr-FR" dirty="0"/>
              <a:t> </a:t>
            </a:r>
            <a:r>
              <a:rPr lang="fr-FR" dirty="0" err="1"/>
              <a:t>individual</a:t>
            </a:r>
            <a:r>
              <a:rPr lang="fr-FR" dirty="0"/>
              <a:t> time-</a:t>
            </a:r>
            <a:r>
              <a:rPr lang="fr-FR" dirty="0" err="1"/>
              <a:t>reparametrizing</a:t>
            </a:r>
            <a:r>
              <a:rPr lang="fr-FR" dirty="0"/>
              <a:t> </a:t>
            </a:r>
            <a:r>
              <a:rPr lang="fr-FR" dirty="0" err="1"/>
              <a:t>functions</a:t>
            </a:r>
            <a:r>
              <a:rPr lang="fr-FR" dirty="0"/>
              <a:t> </a:t>
            </a:r>
            <a:r>
              <a:rPr lang="fr-FR" dirty="0" err="1"/>
              <a:t>under</a:t>
            </a:r>
            <a:r>
              <a:rPr lang="fr-FR" dirty="0"/>
              <a:t> the </a:t>
            </a:r>
            <a:r>
              <a:rPr lang="fr-FR" dirty="0" err="1"/>
              <a:t>form</a:t>
            </a:r>
            <a:r>
              <a:rPr lang="fr-FR" dirty="0"/>
              <a:t> of affine </a:t>
            </a:r>
            <a:r>
              <a:rPr lang="fr-FR" dirty="0" err="1"/>
              <a:t>functions</a:t>
            </a:r>
            <a:r>
              <a:rPr lang="fr-FR" dirty="0"/>
              <a:t>, </a:t>
            </a:r>
            <a:r>
              <a:rPr lang="fr-FR" dirty="0" err="1"/>
              <a:t>where</a:t>
            </a:r>
            <a:r>
              <a:rPr lang="fr-FR" dirty="0"/>
              <a:t> the pace and </a:t>
            </a:r>
            <a:r>
              <a:rPr lang="fr-FR" dirty="0" err="1"/>
              <a:t>delay</a:t>
            </a:r>
            <a:r>
              <a:rPr lang="fr-FR" dirty="0"/>
              <a:t> </a:t>
            </a:r>
            <a:r>
              <a:rPr lang="fr-FR" dirty="0" err="1"/>
              <a:t>parameters</a:t>
            </a:r>
            <a:r>
              <a:rPr lang="fr-FR" dirty="0"/>
              <a:t> are </a:t>
            </a:r>
            <a:r>
              <a:rPr lang="fr-FR" dirty="0" err="1"/>
              <a:t>assumed</a:t>
            </a:r>
            <a:r>
              <a:rPr lang="fr-FR" dirty="0"/>
              <a:t> </a:t>
            </a:r>
            <a:r>
              <a:rPr lang="fr-FR" dirty="0" err="1"/>
              <a:t>normally</a:t>
            </a:r>
            <a:r>
              <a:rPr lang="fr-FR" dirty="0"/>
              <a:t> </a:t>
            </a:r>
            <a:r>
              <a:rPr lang="fr-FR" dirty="0" err="1"/>
              <a:t>distributed</a:t>
            </a:r>
            <a:r>
              <a:rPr lang="fr-FR" dirty="0"/>
              <a:t>. </a:t>
            </a:r>
          </a:p>
          <a:p>
            <a:pPr marL="171450" indent="-171450">
              <a:buFontTx/>
              <a:buChar char="-"/>
            </a:pPr>
            <a:r>
              <a:rPr lang="fr-FR" dirty="0" err="1"/>
              <a:t>Continuing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the spatial part of the transformation,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draw</a:t>
            </a:r>
            <a:r>
              <a:rPr lang="fr-FR" dirty="0"/>
              <a:t> </a:t>
            </a:r>
            <a:r>
              <a:rPr lang="fr-FR" dirty="0" err="1"/>
              <a:t>space</a:t>
            </a:r>
            <a:r>
              <a:rPr lang="fr-FR" dirty="0"/>
              <a:t>-shift </a:t>
            </a:r>
            <a:r>
              <a:rPr lang="fr-FR" dirty="0" err="1"/>
              <a:t>parameter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a normal distribution, </a:t>
            </a:r>
            <a:r>
              <a:rPr lang="fr-FR" dirty="0" err="1"/>
              <a:t>with</a:t>
            </a:r>
            <a:r>
              <a:rPr lang="fr-FR" dirty="0"/>
              <a:t> a PCA-</a:t>
            </a:r>
            <a:r>
              <a:rPr lang="fr-FR" dirty="0" err="1"/>
              <a:t>like</a:t>
            </a:r>
            <a:r>
              <a:rPr lang="fr-FR" dirty="0"/>
              <a:t> </a:t>
            </a:r>
            <a:r>
              <a:rPr lang="fr-FR" dirty="0" err="1"/>
              <a:t>method</a:t>
            </a:r>
            <a:r>
              <a:rPr lang="fr-FR" dirty="0"/>
              <a:t> to </a:t>
            </a:r>
            <a:r>
              <a:rPr lang="fr-FR" dirty="0" err="1"/>
              <a:t>reduce</a:t>
            </a:r>
            <a:r>
              <a:rPr lang="fr-FR" dirty="0"/>
              <a:t> the dimension. </a:t>
            </a:r>
            <a:r>
              <a:rPr lang="fr-FR" dirty="0" err="1"/>
              <a:t>Some</a:t>
            </a:r>
            <a:r>
              <a:rPr lang="fr-FR" dirty="0"/>
              <a:t> </a:t>
            </a:r>
            <a:r>
              <a:rPr lang="fr-FR" dirty="0" err="1"/>
              <a:t>special</a:t>
            </a:r>
            <a:r>
              <a:rPr lang="fr-FR" dirty="0"/>
              <a:t> care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taken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space</a:t>
            </a:r>
            <a:r>
              <a:rPr lang="fr-FR" dirty="0"/>
              <a:t>-shift </a:t>
            </a:r>
            <a:r>
              <a:rPr lang="fr-FR" dirty="0" err="1"/>
              <a:t>is</a:t>
            </a:r>
            <a:r>
              <a:rPr lang="fr-FR" dirty="0"/>
              <a:t> orthogonal to the </a:t>
            </a:r>
            <a:r>
              <a:rPr lang="fr-FR" dirty="0" err="1"/>
              <a:t>momenta</a:t>
            </a:r>
            <a:r>
              <a:rPr lang="fr-FR" dirty="0"/>
              <a:t> m, for </a:t>
            </a:r>
            <a:r>
              <a:rPr lang="fr-FR" dirty="0" err="1"/>
              <a:t>identifiability</a:t>
            </a:r>
            <a:r>
              <a:rPr lang="fr-FR" dirty="0"/>
              <a:t> </a:t>
            </a:r>
            <a:r>
              <a:rPr lang="fr-FR" dirty="0" err="1"/>
              <a:t>reasons</a:t>
            </a:r>
            <a:r>
              <a:rPr lang="fr-FR" dirty="0"/>
              <a:t>. </a:t>
            </a:r>
          </a:p>
          <a:p>
            <a:pPr marL="171450" indent="-171450">
              <a:buFontTx/>
              <a:buChar char="-"/>
            </a:pP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finally</a:t>
            </a:r>
            <a:r>
              <a:rPr lang="fr-FR" dirty="0"/>
              <a:t> shift the time-</a:t>
            </a:r>
            <a:r>
              <a:rPr lang="fr-FR" dirty="0" err="1"/>
              <a:t>reparametrized</a:t>
            </a:r>
            <a:r>
              <a:rPr lang="fr-FR" dirty="0"/>
              <a:t> </a:t>
            </a:r>
            <a:r>
              <a:rPr lang="fr-FR" dirty="0" err="1"/>
              <a:t>geodesic</a:t>
            </a:r>
            <a:r>
              <a:rPr lang="fr-FR" dirty="0"/>
              <a:t> onto the </a:t>
            </a:r>
            <a:r>
              <a:rPr lang="fr-FR" dirty="0" err="1"/>
              <a:t>exp-parallel</a:t>
            </a:r>
            <a:r>
              <a:rPr lang="fr-FR" dirty="0"/>
              <a:t> </a:t>
            </a:r>
            <a:r>
              <a:rPr lang="fr-FR" dirty="0" err="1"/>
              <a:t>curve</a:t>
            </a:r>
            <a:r>
              <a:rPr lang="fr-FR" dirty="0"/>
              <a:t> </a:t>
            </a:r>
            <a:r>
              <a:rPr lang="fr-FR" dirty="0" err="1"/>
              <a:t>eta</a:t>
            </a:r>
            <a:r>
              <a:rPr lang="fr-FR" dirty="0"/>
              <a:t>,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expected</a:t>
            </a:r>
            <a:r>
              <a:rPr lang="fr-FR" dirty="0"/>
              <a:t> to fit the observations. 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F99A241-A242-BC48-915B-8B97D487F7C7}" type="datetime1">
              <a:rPr lang="fr-FR" smtClean="0"/>
              <a:t>21/11/2019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60522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- This </a:t>
            </a:r>
            <a:r>
              <a:rPr lang="fr-FR" dirty="0" err="1"/>
              <a:t>graphical</a:t>
            </a:r>
            <a:r>
              <a:rPr lang="fr-FR" dirty="0"/>
              <a:t> model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interpreted</a:t>
            </a:r>
            <a:r>
              <a:rPr lang="fr-FR" dirty="0"/>
              <a:t> as a </a:t>
            </a:r>
            <a:r>
              <a:rPr lang="fr-FR" dirty="0" err="1"/>
              <a:t>Bayesian</a:t>
            </a:r>
            <a:r>
              <a:rPr lang="fr-FR" dirty="0"/>
              <a:t> </a:t>
            </a:r>
            <a:r>
              <a:rPr lang="fr-FR" dirty="0" err="1"/>
              <a:t>probabilistic</a:t>
            </a:r>
            <a:r>
              <a:rPr lang="fr-FR" dirty="0"/>
              <a:t> model, </a:t>
            </a:r>
            <a:r>
              <a:rPr lang="fr-FR" dirty="0" err="1"/>
              <a:t>containing</a:t>
            </a:r>
            <a:r>
              <a:rPr lang="fr-FR" dirty="0"/>
              <a:t> </a:t>
            </a:r>
            <a:r>
              <a:rPr lang="fr-FR" dirty="0" err="1"/>
              <a:t>both</a:t>
            </a:r>
            <a:r>
              <a:rPr lang="fr-FR" dirty="0"/>
              <a:t> </a:t>
            </a:r>
            <a:r>
              <a:rPr lang="fr-FR" dirty="0" err="1"/>
              <a:t>fixed-effects</a:t>
            </a:r>
            <a:r>
              <a:rPr lang="fr-FR" dirty="0"/>
              <a:t> and </a:t>
            </a:r>
            <a:r>
              <a:rPr lang="fr-FR" dirty="0" err="1"/>
              <a:t>random-effects</a:t>
            </a:r>
            <a:r>
              <a:rPr lang="fr-FR" dirty="0"/>
              <a:t>. 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F99A241-A242-BC48-915B-8B97D487F7C7}" type="datetime1">
              <a:rPr lang="fr-FR" smtClean="0"/>
              <a:t>21/11/2019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03029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err="1"/>
              <a:t>Because</a:t>
            </a:r>
            <a:r>
              <a:rPr lang="fr-FR" dirty="0"/>
              <a:t> of </a:t>
            </a:r>
            <a:r>
              <a:rPr lang="fr-FR" dirty="0" err="1"/>
              <a:t>this</a:t>
            </a:r>
            <a:r>
              <a:rPr lang="fr-FR" dirty="0"/>
              <a:t> mixed-</a:t>
            </a:r>
            <a:r>
              <a:rPr lang="fr-FR" dirty="0" err="1"/>
              <a:t>effect</a:t>
            </a:r>
            <a:r>
              <a:rPr lang="fr-FR" dirty="0"/>
              <a:t> nature, the maximum </a:t>
            </a:r>
            <a:r>
              <a:rPr lang="fr-FR" dirty="0" err="1"/>
              <a:t>likelihood</a:t>
            </a:r>
            <a:r>
              <a:rPr lang="fr-FR" dirty="0"/>
              <a:t> of </a:t>
            </a:r>
            <a:r>
              <a:rPr lang="fr-FR" dirty="0" err="1"/>
              <a:t>this</a:t>
            </a:r>
            <a:r>
              <a:rPr lang="fr-FR" dirty="0"/>
              <a:t> model </a:t>
            </a:r>
            <a:r>
              <a:rPr lang="fr-FR" dirty="0" err="1"/>
              <a:t>cannot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simply</a:t>
            </a:r>
            <a:r>
              <a:rPr lang="fr-FR" dirty="0"/>
              <a:t> </a:t>
            </a:r>
            <a:r>
              <a:rPr lang="fr-FR" dirty="0" err="1"/>
              <a:t>computed</a:t>
            </a:r>
            <a:r>
              <a:rPr lang="fr-FR" dirty="0"/>
              <a:t> by gradient </a:t>
            </a:r>
            <a:r>
              <a:rPr lang="fr-FR" dirty="0" err="1"/>
              <a:t>descent</a:t>
            </a:r>
            <a:r>
              <a:rPr lang="fr-FR" dirty="0"/>
              <a:t>. </a:t>
            </a:r>
          </a:p>
          <a:p>
            <a:pPr marL="171450" indent="-171450">
              <a:buFontTx/>
              <a:buChar char="-"/>
            </a:pP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devised</a:t>
            </a:r>
            <a:r>
              <a:rPr lang="fr-FR" dirty="0"/>
              <a:t> a efficient variant of the SAEM </a:t>
            </a:r>
            <a:r>
              <a:rPr lang="fr-FR" dirty="0" err="1"/>
              <a:t>algorithm</a:t>
            </a:r>
            <a:r>
              <a:rPr lang="fr-FR" dirty="0"/>
              <a:t>, </a:t>
            </a:r>
            <a:r>
              <a:rPr lang="fr-FR" dirty="0" err="1"/>
              <a:t>itself</a:t>
            </a:r>
            <a:r>
              <a:rPr lang="fr-FR" dirty="0"/>
              <a:t> a variant of the EM </a:t>
            </a:r>
            <a:r>
              <a:rPr lang="fr-FR" dirty="0" err="1"/>
              <a:t>algorithm</a:t>
            </a:r>
            <a:r>
              <a:rPr lang="fr-FR" dirty="0"/>
              <a:t>. </a:t>
            </a:r>
            <a:r>
              <a:rPr lang="fr-FR" dirty="0" err="1"/>
              <a:t>Many</a:t>
            </a:r>
            <a:r>
              <a:rPr lang="fr-FR" dirty="0"/>
              <a:t> tricks are </a:t>
            </a:r>
            <a:r>
              <a:rPr lang="fr-FR" dirty="0" err="1"/>
              <a:t>used</a:t>
            </a:r>
            <a:r>
              <a:rPr lang="fr-FR" dirty="0"/>
              <a:t> to </a:t>
            </a:r>
            <a:r>
              <a:rPr lang="fr-FR" dirty="0" err="1"/>
              <a:t>make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algorithm</a:t>
            </a:r>
            <a:r>
              <a:rPr lang="fr-FR" dirty="0"/>
              <a:t> as efficient as possible, and the </a:t>
            </a:r>
            <a:r>
              <a:rPr lang="fr-FR" dirty="0" err="1"/>
              <a:t>resulting</a:t>
            </a:r>
            <a:r>
              <a:rPr lang="fr-FR" dirty="0"/>
              <a:t> estimation </a:t>
            </a:r>
            <a:r>
              <a:rPr lang="fr-FR" dirty="0" err="1"/>
              <a:t>algorithm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publicly</a:t>
            </a:r>
            <a:r>
              <a:rPr lang="fr-FR" dirty="0"/>
              <a:t> </a:t>
            </a:r>
            <a:r>
              <a:rPr lang="fr-FR" dirty="0" err="1"/>
              <a:t>available</a:t>
            </a:r>
            <a:r>
              <a:rPr lang="fr-FR" dirty="0"/>
              <a:t> in the </a:t>
            </a:r>
            <a:r>
              <a:rPr lang="fr-FR" dirty="0" err="1"/>
              <a:t>Deformetrica</a:t>
            </a:r>
            <a:r>
              <a:rPr lang="fr-FR" dirty="0"/>
              <a:t> software. </a:t>
            </a:r>
          </a:p>
          <a:p>
            <a:pPr marL="171450" indent="-171450">
              <a:buFontTx/>
              <a:buChar char="-"/>
            </a:pPr>
            <a:r>
              <a:rPr lang="fr-FR" dirty="0" err="1"/>
              <a:t>Initially</a:t>
            </a:r>
            <a:r>
              <a:rPr lang="fr-FR" dirty="0"/>
              <a:t> C++ code, </a:t>
            </a:r>
            <a:r>
              <a:rPr lang="fr-FR" dirty="0" err="1"/>
              <a:t>completely</a:t>
            </a:r>
            <a:r>
              <a:rPr lang="fr-FR" dirty="0"/>
              <a:t> </a:t>
            </a:r>
            <a:r>
              <a:rPr lang="fr-FR" dirty="0" err="1"/>
              <a:t>re-coded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Pytorch</a:t>
            </a:r>
            <a:r>
              <a:rPr lang="fr-FR" dirty="0"/>
              <a:t> to </a:t>
            </a:r>
            <a:r>
              <a:rPr lang="fr-FR" dirty="0" err="1"/>
              <a:t>benefit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the auto-</a:t>
            </a:r>
            <a:r>
              <a:rPr lang="fr-FR" dirty="0" err="1"/>
              <a:t>differentiating</a:t>
            </a:r>
            <a:r>
              <a:rPr lang="fr-FR" dirty="0"/>
              <a:t> </a:t>
            </a:r>
            <a:r>
              <a:rPr lang="fr-FR" dirty="0" err="1"/>
              <a:t>librairy</a:t>
            </a:r>
            <a:r>
              <a:rPr lang="fr-FR" dirty="0"/>
              <a:t>. </a:t>
            </a:r>
          </a:p>
          <a:p>
            <a:pPr marL="171450" indent="-171450">
              <a:buFontTx/>
              <a:buChar char="-"/>
            </a:pPr>
            <a:r>
              <a:rPr lang="fr-FR" dirty="0" err="1"/>
              <a:t>Parallel</a:t>
            </a:r>
            <a:r>
              <a:rPr lang="fr-FR" dirty="0"/>
              <a:t> code, able to </a:t>
            </a:r>
            <a:r>
              <a:rPr lang="fr-FR" dirty="0" err="1"/>
              <a:t>run</a:t>
            </a:r>
            <a:r>
              <a:rPr lang="fr-FR" dirty="0"/>
              <a:t> on multiple CPU/</a:t>
            </a:r>
            <a:r>
              <a:rPr lang="fr-FR" dirty="0" err="1"/>
              <a:t>GPUs</a:t>
            </a:r>
            <a:r>
              <a:rPr lang="fr-FR" dirty="0"/>
              <a:t> </a:t>
            </a:r>
          </a:p>
          <a:p>
            <a:pPr marL="171450" indent="-171450">
              <a:buFontTx/>
              <a:buChar char="-"/>
            </a:pPr>
            <a:r>
              <a:rPr lang="fr-FR" dirty="0"/>
              <a:t>Critical convolution </a:t>
            </a:r>
            <a:r>
              <a:rPr lang="fr-FR" dirty="0" err="1"/>
              <a:t>operations</a:t>
            </a:r>
            <a:r>
              <a:rPr lang="fr-FR" dirty="0"/>
              <a:t> are </a:t>
            </a:r>
            <a:r>
              <a:rPr lang="fr-FR" dirty="0" err="1"/>
              <a:t>coded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a </a:t>
            </a:r>
            <a:r>
              <a:rPr lang="fr-FR" dirty="0" err="1"/>
              <a:t>specific</a:t>
            </a:r>
            <a:r>
              <a:rPr lang="fr-FR" dirty="0"/>
              <a:t>  memory-efficient CUDA </a:t>
            </a:r>
            <a:r>
              <a:rPr lang="fr-FR" dirty="0" err="1"/>
              <a:t>library</a:t>
            </a:r>
            <a:r>
              <a:rPr lang="fr-FR" dirty="0"/>
              <a:t>, compatible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autodiff</a:t>
            </a:r>
            <a:r>
              <a:rPr lang="fr-FR" dirty="0"/>
              <a:t> 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F99A241-A242-BC48-915B-8B97D487F7C7}" type="datetime1">
              <a:rPr lang="fr-FR" smtClean="0"/>
              <a:t>21/11/2019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6768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F99A241-A242-BC48-915B-8B97D487F7C7}" type="datetime1">
              <a:rPr lang="fr-FR" smtClean="0"/>
              <a:t>21/11/2019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96804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F99A241-A242-BC48-915B-8B97D487F7C7}" type="datetime1">
              <a:rPr lang="fr-FR" smtClean="0"/>
              <a:t>21/11/2019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4914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dirty="0" err="1"/>
              <a:t>Let’s</a:t>
            </a:r>
            <a:r>
              <a:rPr lang="fr-FR" dirty="0"/>
              <a:t> dive </a:t>
            </a:r>
            <a:r>
              <a:rPr lang="fr-FR" dirty="0" err="1"/>
              <a:t>now</a:t>
            </a:r>
            <a:r>
              <a:rPr lang="fr-FR" dirty="0"/>
              <a:t> in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own</a:t>
            </a:r>
            <a:r>
              <a:rPr lang="fr-FR" dirty="0"/>
              <a:t> </a:t>
            </a:r>
            <a:r>
              <a:rPr lang="fr-FR" dirty="0" err="1"/>
              <a:t>personal</a:t>
            </a:r>
            <a:r>
              <a:rPr lang="fr-FR" dirty="0"/>
              <a:t> </a:t>
            </a:r>
            <a:r>
              <a:rPr lang="fr-FR" dirty="0" err="1"/>
              <a:t>work</a:t>
            </a:r>
            <a:r>
              <a:rPr lang="fr-FR" dirty="0"/>
              <a:t>. I </a:t>
            </a:r>
            <a:r>
              <a:rPr lang="fr-FR" dirty="0" err="1"/>
              <a:t>mainly</a:t>
            </a:r>
            <a:r>
              <a:rPr lang="fr-FR" dirty="0"/>
              <a:t> </a:t>
            </a:r>
            <a:r>
              <a:rPr lang="fr-FR" dirty="0" err="1"/>
              <a:t>develop</a:t>
            </a:r>
            <a:r>
              <a:rPr lang="fr-FR" dirty="0"/>
              <a:t> </a:t>
            </a:r>
            <a:r>
              <a:rPr lang="fr-FR" dirty="0" err="1"/>
              <a:t>methods</a:t>
            </a:r>
            <a:r>
              <a:rPr lang="fr-FR" dirty="0"/>
              <a:t>,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means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90% of </a:t>
            </a:r>
            <a:r>
              <a:rPr lang="fr-FR" dirty="0" err="1"/>
              <a:t>my</a:t>
            </a:r>
            <a:r>
              <a:rPr lang="fr-FR" dirty="0"/>
              <a:t> time I </a:t>
            </a:r>
            <a:r>
              <a:rPr lang="fr-FR" dirty="0" err="1"/>
              <a:t>am</a:t>
            </a:r>
            <a:r>
              <a:rPr lang="fr-FR" dirty="0"/>
              <a:t> </a:t>
            </a:r>
            <a:r>
              <a:rPr lang="fr-FR" dirty="0" err="1"/>
              <a:t>dealing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toy</a:t>
            </a:r>
            <a:r>
              <a:rPr lang="fr-FR" dirty="0"/>
              <a:t>, </a:t>
            </a:r>
            <a:r>
              <a:rPr lang="fr-FR" dirty="0" err="1"/>
              <a:t>simulated</a:t>
            </a:r>
            <a:r>
              <a:rPr lang="fr-FR" dirty="0"/>
              <a:t> data sets </a:t>
            </a:r>
            <a:r>
              <a:rPr lang="fr-FR" dirty="0" err="1"/>
              <a:t>specifically</a:t>
            </a:r>
            <a:r>
              <a:rPr lang="fr-FR" dirty="0"/>
              <a:t> </a:t>
            </a:r>
            <a:r>
              <a:rPr lang="fr-FR" dirty="0" err="1"/>
              <a:t>designed</a:t>
            </a:r>
            <a:r>
              <a:rPr lang="fr-FR" dirty="0"/>
              <a:t> to </a:t>
            </a:r>
            <a:r>
              <a:rPr lang="fr-FR" dirty="0" err="1"/>
              <a:t>illustrate</a:t>
            </a:r>
            <a:r>
              <a:rPr lang="fr-FR" dirty="0"/>
              <a:t> or test the </a:t>
            </a:r>
            <a:r>
              <a:rPr lang="fr-FR" dirty="0" err="1"/>
              <a:t>limits</a:t>
            </a:r>
            <a:r>
              <a:rPr lang="fr-FR" dirty="0"/>
              <a:t> of the </a:t>
            </a:r>
            <a:r>
              <a:rPr lang="fr-FR" dirty="0" err="1"/>
              <a:t>developed</a:t>
            </a:r>
            <a:r>
              <a:rPr lang="fr-FR" dirty="0"/>
              <a:t> </a:t>
            </a:r>
            <a:r>
              <a:rPr lang="fr-FR" dirty="0" err="1"/>
              <a:t>methods</a:t>
            </a:r>
            <a:r>
              <a:rPr lang="fr-FR" dirty="0"/>
              <a:t>. </a:t>
            </a:r>
          </a:p>
          <a:p>
            <a:pPr marL="171450" indent="-171450">
              <a:buFontTx/>
              <a:buChar char="-"/>
            </a:pPr>
            <a:r>
              <a:rPr lang="fr-FR" dirty="0" err="1"/>
              <a:t>However</a:t>
            </a:r>
            <a:r>
              <a:rPr lang="fr-FR" dirty="0"/>
              <a:t>, the applicative horizon of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work</a:t>
            </a:r>
            <a:r>
              <a:rPr lang="fr-FR" dirty="0"/>
              <a:t> </a:t>
            </a:r>
            <a:r>
              <a:rPr lang="fr-FR" dirty="0" err="1"/>
              <a:t>remains</a:t>
            </a:r>
            <a:r>
              <a:rPr lang="fr-FR" dirty="0"/>
              <a:t> the </a:t>
            </a:r>
            <a:r>
              <a:rPr lang="fr-FR" dirty="0" err="1"/>
              <a:t>processing</a:t>
            </a:r>
            <a:r>
              <a:rPr lang="fr-FR" dirty="0"/>
              <a:t> of </a:t>
            </a:r>
            <a:r>
              <a:rPr lang="fr-FR" dirty="0" err="1"/>
              <a:t>anatomical</a:t>
            </a:r>
            <a:r>
              <a:rPr lang="fr-FR" dirty="0"/>
              <a:t> images of the </a:t>
            </a:r>
            <a:r>
              <a:rPr lang="fr-FR" dirty="0" err="1"/>
              <a:t>brain</a:t>
            </a:r>
            <a:r>
              <a:rPr lang="fr-FR" dirty="0"/>
              <a:t>, </a:t>
            </a:r>
            <a:r>
              <a:rPr lang="fr-FR" dirty="0" err="1"/>
              <a:t>with</a:t>
            </a:r>
            <a:r>
              <a:rPr lang="fr-FR" dirty="0"/>
              <a:t> a focus on neuro-</a:t>
            </a:r>
            <a:r>
              <a:rPr lang="fr-FR" dirty="0" err="1"/>
              <a:t>degenerative</a:t>
            </a:r>
            <a:r>
              <a:rPr lang="fr-FR" dirty="0"/>
              <a:t> </a:t>
            </a:r>
            <a:r>
              <a:rPr lang="fr-FR" dirty="0" err="1"/>
              <a:t>diseases</a:t>
            </a:r>
            <a:r>
              <a:rPr lang="fr-FR" dirty="0"/>
              <a:t> and more </a:t>
            </a:r>
            <a:r>
              <a:rPr lang="fr-FR" dirty="0" err="1"/>
              <a:t>specifically</a:t>
            </a:r>
            <a:r>
              <a:rPr lang="fr-FR" dirty="0"/>
              <a:t> </a:t>
            </a:r>
            <a:r>
              <a:rPr lang="fr-FR" dirty="0" err="1"/>
              <a:t>Alzheimer’s</a:t>
            </a:r>
            <a:r>
              <a:rPr lang="fr-FR" dirty="0"/>
              <a:t> </a:t>
            </a:r>
            <a:r>
              <a:rPr lang="fr-FR" dirty="0" err="1"/>
              <a:t>disease</a:t>
            </a:r>
            <a:r>
              <a:rPr lang="fr-FR" dirty="0"/>
              <a:t>. </a:t>
            </a:r>
          </a:p>
          <a:p>
            <a:pPr marL="171450" indent="-171450">
              <a:buFontTx/>
              <a:buChar char="-"/>
            </a:pPr>
            <a:r>
              <a:rPr lang="fr-FR" dirty="0"/>
              <a:t>I </a:t>
            </a:r>
            <a:r>
              <a:rPr lang="fr-FR" dirty="0" err="1"/>
              <a:t>spent</a:t>
            </a:r>
            <a:r>
              <a:rPr lang="fr-FR" dirty="0"/>
              <a:t> the </a:t>
            </a:r>
            <a:r>
              <a:rPr lang="fr-FR" dirty="0" err="1"/>
              <a:t>remaining</a:t>
            </a:r>
            <a:r>
              <a:rPr lang="fr-FR" dirty="0"/>
              <a:t> 10% of </a:t>
            </a:r>
            <a:r>
              <a:rPr lang="fr-FR" dirty="0" err="1"/>
              <a:t>my</a:t>
            </a:r>
            <a:r>
              <a:rPr lang="fr-FR" dirty="0"/>
              <a:t> time to </a:t>
            </a:r>
            <a:r>
              <a:rPr lang="fr-FR" dirty="0" err="1"/>
              <a:t>apply</a:t>
            </a:r>
            <a:r>
              <a:rPr lang="fr-FR" dirty="0"/>
              <a:t>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methods</a:t>
            </a:r>
            <a:r>
              <a:rPr lang="fr-FR" dirty="0"/>
              <a:t> on the ADNI data sets,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publicly</a:t>
            </a:r>
            <a:r>
              <a:rPr lang="fr-FR" dirty="0"/>
              <a:t> </a:t>
            </a:r>
            <a:r>
              <a:rPr lang="fr-FR" dirty="0" err="1"/>
              <a:t>gathers</a:t>
            </a:r>
            <a:r>
              <a:rPr lang="fr-FR" dirty="0"/>
              <a:t> multimodal data about </a:t>
            </a:r>
            <a:r>
              <a:rPr lang="fr-FR" dirty="0" err="1"/>
              <a:t>controls</a:t>
            </a:r>
            <a:r>
              <a:rPr lang="fr-FR" dirty="0"/>
              <a:t> and patients </a:t>
            </a:r>
            <a:r>
              <a:rPr lang="fr-FR" dirty="0" err="1"/>
              <a:t>progressing</a:t>
            </a:r>
            <a:r>
              <a:rPr lang="fr-FR" dirty="0"/>
              <a:t> to </a:t>
            </a:r>
            <a:r>
              <a:rPr lang="fr-FR" dirty="0" err="1"/>
              <a:t>Alzheimer’s</a:t>
            </a:r>
            <a:r>
              <a:rPr lang="fr-FR" dirty="0"/>
              <a:t> </a:t>
            </a:r>
            <a:r>
              <a:rPr lang="fr-FR" dirty="0" err="1"/>
              <a:t>disease</a:t>
            </a:r>
            <a:r>
              <a:rPr lang="fr-FR" dirty="0"/>
              <a:t>. </a:t>
            </a:r>
          </a:p>
          <a:p>
            <a:pPr marL="171450" indent="-171450">
              <a:buFontTx/>
              <a:buChar char="-"/>
            </a:pPr>
            <a:r>
              <a:rPr lang="fr-FR" dirty="0" err="1"/>
              <a:t>When</a:t>
            </a:r>
            <a:r>
              <a:rPr lang="fr-FR" dirty="0"/>
              <a:t> </a:t>
            </a:r>
            <a:r>
              <a:rPr lang="fr-FR" dirty="0" err="1"/>
              <a:t>dealing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anatomical</a:t>
            </a:r>
            <a:r>
              <a:rPr lang="fr-FR" dirty="0"/>
              <a:t> images of the </a:t>
            </a:r>
            <a:r>
              <a:rPr lang="fr-FR" dirty="0" err="1"/>
              <a:t>brain</a:t>
            </a:r>
            <a:r>
              <a:rPr lang="fr-FR" dirty="0"/>
              <a:t>,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common</a:t>
            </a:r>
            <a:r>
              <a:rPr lang="fr-FR" dirty="0"/>
              <a:t> to </a:t>
            </a:r>
            <a:r>
              <a:rPr lang="fr-FR" dirty="0" err="1"/>
              <a:t>rather</a:t>
            </a:r>
            <a:r>
              <a:rPr lang="fr-FR" dirty="0"/>
              <a:t> </a:t>
            </a:r>
            <a:r>
              <a:rPr lang="fr-FR" dirty="0" err="1"/>
              <a:t>extract</a:t>
            </a:r>
            <a:r>
              <a:rPr lang="fr-FR" dirty="0"/>
              <a:t> by segmentation </a:t>
            </a:r>
            <a:r>
              <a:rPr lang="fr-FR" dirty="0" err="1"/>
              <a:t>mesh</a:t>
            </a:r>
            <a:r>
              <a:rPr lang="fr-FR" dirty="0"/>
              <a:t> </a:t>
            </a:r>
            <a:r>
              <a:rPr lang="fr-FR" dirty="0" err="1"/>
              <a:t>representations</a:t>
            </a:r>
            <a:r>
              <a:rPr lang="fr-FR" dirty="0"/>
              <a:t> of </a:t>
            </a:r>
            <a:r>
              <a:rPr lang="fr-FR" dirty="0" err="1"/>
              <a:t>sub</a:t>
            </a:r>
            <a:r>
              <a:rPr lang="fr-FR" dirty="0"/>
              <a:t>-cortical structures </a:t>
            </a:r>
            <a:r>
              <a:rPr lang="fr-FR" dirty="0" err="1"/>
              <a:t>such</a:t>
            </a:r>
            <a:r>
              <a:rPr lang="fr-FR" dirty="0"/>
              <a:t> as the </a:t>
            </a:r>
            <a:r>
              <a:rPr lang="fr-FR" dirty="0" err="1"/>
              <a:t>hippocampus</a:t>
            </a:r>
            <a:r>
              <a:rPr lang="fr-FR" dirty="0"/>
              <a:t> </a:t>
            </a:r>
            <a:r>
              <a:rPr lang="fr-FR" dirty="0" err="1"/>
              <a:t>illustrated</a:t>
            </a:r>
            <a:r>
              <a:rPr lang="fr-FR" dirty="0"/>
              <a:t> </a:t>
            </a:r>
            <a:r>
              <a:rPr lang="fr-FR" dirty="0" err="1"/>
              <a:t>here</a:t>
            </a:r>
            <a:r>
              <a:rPr lang="fr-FR" dirty="0"/>
              <a:t>. The </a:t>
            </a:r>
            <a:r>
              <a:rPr lang="fr-FR" dirty="0" err="1"/>
              <a:t>methods</a:t>
            </a:r>
            <a:r>
              <a:rPr lang="fr-FR" dirty="0"/>
              <a:t> I </a:t>
            </a:r>
            <a:r>
              <a:rPr lang="fr-FR" dirty="0" err="1"/>
              <a:t>develop</a:t>
            </a:r>
            <a:r>
              <a:rPr lang="fr-FR" dirty="0"/>
              <a:t>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applied</a:t>
            </a:r>
            <a:r>
              <a:rPr lang="fr-FR" dirty="0"/>
              <a:t> to </a:t>
            </a:r>
            <a:r>
              <a:rPr lang="fr-FR" dirty="0" err="1"/>
              <a:t>either</a:t>
            </a:r>
            <a:r>
              <a:rPr lang="fr-FR" dirty="0"/>
              <a:t> </a:t>
            </a:r>
            <a:r>
              <a:rPr lang="fr-FR" dirty="0" err="1"/>
              <a:t>preferred</a:t>
            </a:r>
            <a:r>
              <a:rPr lang="fr-FR" dirty="0"/>
              <a:t> </a:t>
            </a:r>
            <a:r>
              <a:rPr lang="fr-FR" dirty="0" err="1"/>
              <a:t>representation</a:t>
            </a:r>
            <a:r>
              <a:rPr lang="fr-FR" dirty="0"/>
              <a:t>, </a:t>
            </a:r>
            <a:r>
              <a:rPr lang="fr-FR" dirty="0" err="1"/>
              <a:t>wether</a:t>
            </a:r>
            <a:r>
              <a:rPr lang="fr-FR" dirty="0"/>
              <a:t> </a:t>
            </a:r>
            <a:r>
              <a:rPr lang="fr-FR" dirty="0" err="1"/>
              <a:t>meshes</a:t>
            </a:r>
            <a:r>
              <a:rPr lang="fr-FR" dirty="0"/>
              <a:t> or images. </a:t>
            </a:r>
          </a:p>
          <a:p>
            <a:pPr marL="171450" indent="-171450">
              <a:buFontTx/>
              <a:buChar char="-"/>
            </a:pPr>
            <a:r>
              <a:rPr lang="fr-FR" dirty="0"/>
              <a:t>In </a:t>
            </a:r>
            <a:r>
              <a:rPr lang="fr-FR" dirty="0" err="1"/>
              <a:t>both</a:t>
            </a:r>
            <a:r>
              <a:rPr lang="fr-FR" dirty="0"/>
              <a:t> cases,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geometry</a:t>
            </a:r>
            <a:r>
              <a:rPr lang="fr-FR" dirty="0"/>
              <a:t> of the </a:t>
            </a:r>
            <a:r>
              <a:rPr lang="fr-FR" dirty="0" err="1"/>
              <a:t>imaged</a:t>
            </a:r>
            <a:r>
              <a:rPr lang="fr-FR" dirty="0"/>
              <a:t> </a:t>
            </a:r>
            <a:r>
              <a:rPr lang="fr-FR" dirty="0" err="1"/>
              <a:t>organs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forms</a:t>
            </a:r>
            <a:r>
              <a:rPr lang="fr-FR" dirty="0"/>
              <a:t> the signal I </a:t>
            </a:r>
            <a:r>
              <a:rPr lang="fr-FR" dirty="0" err="1"/>
              <a:t>want</a:t>
            </a:r>
            <a:r>
              <a:rPr lang="fr-FR" dirty="0"/>
              <a:t> to capture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F99A241-A242-BC48-915B-8B97D487F7C7}" type="datetime1">
              <a:rPr lang="fr-FR" smtClean="0"/>
              <a:t>21/11/2019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06579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F99A241-A242-BC48-915B-8B97D487F7C7}" type="datetime1">
              <a:rPr lang="fr-FR" smtClean="0"/>
              <a:t>21/11/2019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10759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F99A241-A242-BC48-915B-8B97D487F7C7}" type="datetime1">
              <a:rPr lang="fr-FR" smtClean="0"/>
              <a:t>21/11/2019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19064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F99A241-A242-BC48-915B-8B97D487F7C7}" type="datetime1">
              <a:rPr lang="fr-FR" smtClean="0"/>
              <a:t>21/11/2019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20531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F99A241-A242-BC48-915B-8B97D487F7C7}" type="datetime1">
              <a:rPr lang="fr-FR" smtClean="0"/>
              <a:t>21/11/2019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97696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F99A241-A242-BC48-915B-8B97D487F7C7}" type="datetime1">
              <a:rPr lang="fr-FR" smtClean="0"/>
              <a:t>21/11/2019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26529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F99A241-A242-BC48-915B-8B97D487F7C7}" type="datetime1">
              <a:rPr lang="fr-FR" smtClean="0"/>
              <a:t>21/11/2019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70345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F99A241-A242-BC48-915B-8B97D487F7C7}" type="datetime1">
              <a:rPr lang="fr-FR" smtClean="0"/>
              <a:t>21/11/2019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88862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F99A241-A242-BC48-915B-8B97D487F7C7}" type="datetime1">
              <a:rPr lang="fr-FR" smtClean="0"/>
              <a:t>21/11/2019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24889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F99A241-A242-BC48-915B-8B97D487F7C7}" type="datetime1">
              <a:rPr lang="fr-FR" smtClean="0"/>
              <a:t>21/11/2019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25248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- Marital </a:t>
            </a:r>
            <a:r>
              <a:rPr lang="fr-FR" dirty="0" err="1"/>
              <a:t>status</a:t>
            </a:r>
            <a:r>
              <a:rPr lang="fr-FR" dirty="0"/>
              <a:t> </a:t>
            </a:r>
            <a:r>
              <a:rPr lang="fr-FR" dirty="0" err="1"/>
              <a:t>linked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social </a:t>
            </a:r>
            <a:r>
              <a:rPr lang="fr-FR" dirty="0" err="1"/>
              <a:t>activity</a:t>
            </a:r>
            <a:r>
              <a:rPr lang="fr-FR" dirty="0"/>
              <a:t>? </a:t>
            </a:r>
          </a:p>
          <a:p>
            <a:r>
              <a:rPr lang="fr-FR" dirty="0"/>
              <a:t>- </a:t>
            </a:r>
            <a:r>
              <a:rPr lang="fr-FR" dirty="0" err="1"/>
              <a:t>Educated</a:t>
            </a:r>
            <a:r>
              <a:rPr lang="fr-FR" dirty="0"/>
              <a:t> </a:t>
            </a:r>
            <a:r>
              <a:rPr lang="fr-FR" dirty="0" err="1"/>
              <a:t>persons</a:t>
            </a:r>
            <a:r>
              <a:rPr lang="fr-FR" dirty="0"/>
              <a:t> </a:t>
            </a:r>
            <a:r>
              <a:rPr lang="fr-FR" dirty="0" err="1"/>
              <a:t>better</a:t>
            </a:r>
            <a:r>
              <a:rPr lang="fr-FR" dirty="0"/>
              <a:t> </a:t>
            </a:r>
            <a:r>
              <a:rPr lang="fr-FR" dirty="0" err="1"/>
              <a:t>compensate</a:t>
            </a:r>
            <a:r>
              <a:rPr lang="fr-FR" dirty="0"/>
              <a:t> the </a:t>
            </a:r>
            <a:r>
              <a:rPr lang="fr-FR" dirty="0" err="1"/>
              <a:t>anatomical</a:t>
            </a:r>
            <a:r>
              <a:rPr lang="fr-FR" dirty="0"/>
              <a:t> </a:t>
            </a:r>
            <a:r>
              <a:rPr lang="fr-FR" dirty="0" err="1"/>
              <a:t>decay</a:t>
            </a:r>
            <a:r>
              <a:rPr lang="fr-FR" dirty="0"/>
              <a:t> of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brain</a:t>
            </a:r>
            <a:r>
              <a:rPr lang="fr-FR" dirty="0"/>
              <a:t>; </a:t>
            </a:r>
            <a:r>
              <a:rPr lang="fr-FR" dirty="0" err="1"/>
              <a:t>when</a:t>
            </a:r>
            <a:r>
              <a:rPr lang="fr-FR" dirty="0"/>
              <a:t> </a:t>
            </a:r>
            <a:r>
              <a:rPr lang="fr-FR" dirty="0" err="1"/>
              <a:t>detected</a:t>
            </a:r>
            <a:r>
              <a:rPr lang="fr-FR" dirty="0"/>
              <a:t> and </a:t>
            </a:r>
            <a:r>
              <a:rPr lang="fr-FR" dirty="0" err="1"/>
              <a:t>added</a:t>
            </a:r>
            <a:r>
              <a:rPr lang="fr-FR" dirty="0"/>
              <a:t> to the </a:t>
            </a:r>
            <a:r>
              <a:rPr lang="fr-FR" dirty="0" err="1"/>
              <a:t>study</a:t>
            </a:r>
            <a:r>
              <a:rPr lang="fr-FR" dirty="0"/>
              <a:t>, the </a:t>
            </a:r>
            <a:r>
              <a:rPr lang="fr-FR" dirty="0" err="1"/>
              <a:t>atrophy</a:t>
            </a:r>
            <a:r>
              <a:rPr lang="fr-FR" dirty="0"/>
              <a:t> has </a:t>
            </a:r>
            <a:r>
              <a:rPr lang="fr-FR" dirty="0" err="1"/>
              <a:t>started</a:t>
            </a:r>
            <a:r>
              <a:rPr lang="fr-FR" dirty="0"/>
              <a:t> </a:t>
            </a:r>
            <a:r>
              <a:rPr lang="fr-FR" dirty="0" err="1"/>
              <a:t>earlier</a:t>
            </a:r>
            <a:r>
              <a:rPr lang="fr-FR" dirty="0"/>
              <a:t> </a:t>
            </a:r>
            <a:r>
              <a:rPr lang="fr-FR" dirty="0" err="1"/>
              <a:t>than</a:t>
            </a:r>
            <a:r>
              <a:rPr lang="fr-FR" dirty="0"/>
              <a:t> for </a:t>
            </a:r>
            <a:r>
              <a:rPr lang="fr-FR" dirty="0" err="1"/>
              <a:t>less</a:t>
            </a:r>
            <a:r>
              <a:rPr lang="fr-FR" dirty="0"/>
              <a:t> </a:t>
            </a:r>
            <a:r>
              <a:rPr lang="fr-FR" dirty="0" err="1"/>
              <a:t>educated</a:t>
            </a:r>
            <a:r>
              <a:rPr lang="fr-FR" dirty="0"/>
              <a:t> patients 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F99A241-A242-BC48-915B-8B97D487F7C7}" type="datetime1">
              <a:rPr lang="fr-FR" smtClean="0"/>
              <a:t>21/11/2019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318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/>
              <a:t>To capture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geometrical</a:t>
            </a:r>
            <a:r>
              <a:rPr lang="fr-FR" dirty="0"/>
              <a:t> signal, I </a:t>
            </a:r>
            <a:r>
              <a:rPr lang="fr-FR" dirty="0" err="1"/>
              <a:t>heavily</a:t>
            </a:r>
            <a:r>
              <a:rPr lang="fr-FR" dirty="0"/>
              <a:t> </a:t>
            </a:r>
            <a:r>
              <a:rPr lang="fr-FR" dirty="0" err="1"/>
              <a:t>rely</a:t>
            </a:r>
            <a:r>
              <a:rPr lang="fr-FR" dirty="0"/>
              <a:t> on </a:t>
            </a:r>
            <a:r>
              <a:rPr lang="fr-FR" dirty="0" err="1"/>
              <a:t>shape</a:t>
            </a:r>
            <a:r>
              <a:rPr lang="fr-FR" dirty="0"/>
              <a:t> </a:t>
            </a:r>
            <a:r>
              <a:rPr lang="fr-FR" dirty="0" err="1"/>
              <a:t>analysis</a:t>
            </a:r>
            <a:r>
              <a:rPr lang="fr-FR" dirty="0"/>
              <a:t> </a:t>
            </a:r>
            <a:r>
              <a:rPr lang="fr-FR" dirty="0" err="1"/>
              <a:t>methods</a:t>
            </a:r>
            <a:r>
              <a:rPr lang="fr-FR" dirty="0"/>
              <a:t>. </a:t>
            </a:r>
          </a:p>
          <a:p>
            <a:pPr marL="171450" indent="-171450">
              <a:buFontTx/>
              <a:buChar char="-"/>
            </a:pPr>
            <a:r>
              <a:rPr lang="fr-FR" dirty="0" err="1"/>
              <a:t>Pioneered</a:t>
            </a:r>
            <a:r>
              <a:rPr lang="fr-FR" dirty="0"/>
              <a:t> over a </a:t>
            </a:r>
            <a:r>
              <a:rPr lang="fr-FR" dirty="0" err="1"/>
              <a:t>century</a:t>
            </a:r>
            <a:r>
              <a:rPr lang="fr-FR" dirty="0"/>
              <a:t> </a:t>
            </a:r>
            <a:r>
              <a:rPr lang="fr-FR" dirty="0" err="1"/>
              <a:t>ago</a:t>
            </a:r>
            <a:r>
              <a:rPr lang="fr-FR" dirty="0"/>
              <a:t> by </a:t>
            </a:r>
            <a:r>
              <a:rPr lang="fr-FR" dirty="0" err="1"/>
              <a:t>D’Arcy</a:t>
            </a:r>
            <a:r>
              <a:rPr lang="fr-FR" dirty="0"/>
              <a:t> Thomson, the main </a:t>
            </a:r>
            <a:r>
              <a:rPr lang="fr-FR" dirty="0" err="1"/>
              <a:t>idea</a:t>
            </a:r>
            <a:r>
              <a:rPr lang="fr-FR" dirty="0"/>
              <a:t> </a:t>
            </a:r>
            <a:r>
              <a:rPr lang="fr-FR" dirty="0" err="1"/>
              <a:t>behind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theoretical</a:t>
            </a:r>
            <a:r>
              <a:rPr lang="fr-FR" dirty="0"/>
              <a:t> </a:t>
            </a:r>
            <a:r>
              <a:rPr lang="fr-FR" dirty="0" err="1"/>
              <a:t>framework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to analyse </a:t>
            </a:r>
            <a:r>
              <a:rPr lang="fr-FR" dirty="0" err="1"/>
              <a:t>shapes</a:t>
            </a:r>
            <a:r>
              <a:rPr lang="fr-FR" dirty="0"/>
              <a:t> </a:t>
            </a:r>
            <a:r>
              <a:rPr lang="fr-FR" dirty="0" err="1"/>
              <a:t>though</a:t>
            </a:r>
            <a:r>
              <a:rPr lang="fr-FR" dirty="0"/>
              <a:t> </a:t>
            </a:r>
            <a:r>
              <a:rPr lang="fr-FR" dirty="0" err="1"/>
              <a:t>deformations</a:t>
            </a:r>
            <a:r>
              <a:rPr lang="fr-FR" dirty="0"/>
              <a:t> of the ambient-</a:t>
            </a:r>
            <a:r>
              <a:rPr lang="fr-FR" dirty="0" err="1"/>
              <a:t>space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warp</a:t>
            </a:r>
            <a:r>
              <a:rPr lang="fr-FR" dirty="0"/>
              <a:t> </a:t>
            </a:r>
            <a:r>
              <a:rPr lang="fr-FR" dirty="0" err="1"/>
              <a:t>them</a:t>
            </a:r>
            <a:r>
              <a:rPr lang="fr-FR" dirty="0"/>
              <a:t> </a:t>
            </a:r>
            <a:r>
              <a:rPr lang="fr-FR" dirty="0" err="1"/>
              <a:t>into</a:t>
            </a:r>
            <a:r>
              <a:rPr lang="fr-FR" dirty="0"/>
              <a:t> </a:t>
            </a:r>
            <a:r>
              <a:rPr lang="fr-FR" dirty="0" err="1"/>
              <a:t>each</a:t>
            </a:r>
            <a:r>
              <a:rPr lang="fr-FR" dirty="0"/>
              <a:t> </a:t>
            </a:r>
            <a:r>
              <a:rPr lang="fr-FR" dirty="0" err="1"/>
              <a:t>other</a:t>
            </a:r>
            <a:r>
              <a:rPr lang="fr-FR" dirty="0"/>
              <a:t>. </a:t>
            </a:r>
          </a:p>
          <a:p>
            <a:pPr marL="171450" indent="-171450">
              <a:buFontTx/>
              <a:buChar char="-"/>
            </a:pPr>
            <a:r>
              <a:rPr lang="fr-FR" dirty="0"/>
              <a:t>To compare the </a:t>
            </a:r>
            <a:r>
              <a:rPr lang="fr-FR" dirty="0" err="1"/>
              <a:t>geometrical</a:t>
            </a:r>
            <a:r>
              <a:rPr lang="fr-FR" dirty="0"/>
              <a:t> </a:t>
            </a:r>
            <a:r>
              <a:rPr lang="fr-FR" dirty="0" err="1"/>
              <a:t>differences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dirty="0" err="1"/>
              <a:t>two</a:t>
            </a:r>
            <a:r>
              <a:rPr lang="fr-FR" dirty="0"/>
              <a:t> </a:t>
            </a:r>
            <a:r>
              <a:rPr lang="fr-FR" dirty="0" err="1"/>
              <a:t>objects</a:t>
            </a:r>
            <a:r>
              <a:rPr lang="fr-FR" dirty="0"/>
              <a:t>, for </a:t>
            </a:r>
            <a:r>
              <a:rPr lang="fr-FR" dirty="0" err="1"/>
              <a:t>example</a:t>
            </a:r>
            <a:r>
              <a:rPr lang="fr-FR" dirty="0"/>
              <a:t> </a:t>
            </a:r>
            <a:r>
              <a:rPr lang="fr-FR" dirty="0" err="1"/>
              <a:t>those</a:t>
            </a:r>
            <a:r>
              <a:rPr lang="fr-FR" dirty="0"/>
              <a:t> </a:t>
            </a:r>
            <a:r>
              <a:rPr lang="fr-FR" dirty="0" err="1"/>
              <a:t>two</a:t>
            </a:r>
            <a:r>
              <a:rPr lang="fr-FR" dirty="0"/>
              <a:t> </a:t>
            </a:r>
            <a:r>
              <a:rPr lang="fr-FR" dirty="0" err="1"/>
              <a:t>fishes</a:t>
            </a:r>
            <a:r>
              <a:rPr lang="fr-FR" dirty="0"/>
              <a:t>, the </a:t>
            </a:r>
            <a:r>
              <a:rPr lang="fr-FR" dirty="0" err="1"/>
              <a:t>contemporary</a:t>
            </a:r>
            <a:r>
              <a:rPr lang="fr-FR" dirty="0"/>
              <a:t> instanciation of </a:t>
            </a:r>
            <a:r>
              <a:rPr lang="fr-FR" dirty="0" err="1"/>
              <a:t>this</a:t>
            </a:r>
            <a:r>
              <a:rPr lang="fr-FR" dirty="0"/>
              <a:t> key </a:t>
            </a:r>
            <a:r>
              <a:rPr lang="fr-FR" dirty="0" err="1"/>
              <a:t>idea</a:t>
            </a:r>
            <a:r>
              <a:rPr lang="fr-FR" dirty="0"/>
              <a:t> </a:t>
            </a:r>
            <a:r>
              <a:rPr lang="fr-FR" dirty="0" err="1"/>
              <a:t>comes</a:t>
            </a:r>
            <a:r>
              <a:rPr lang="fr-FR" dirty="0"/>
              <a:t> down to </a:t>
            </a:r>
            <a:r>
              <a:rPr lang="fr-FR" dirty="0" err="1"/>
              <a:t>compute</a:t>
            </a:r>
            <a:r>
              <a:rPr lang="fr-FR" dirty="0"/>
              <a:t> a </a:t>
            </a:r>
            <a:r>
              <a:rPr lang="fr-FR" dirty="0" err="1"/>
              <a:t>diffeomorphism</a:t>
            </a:r>
            <a:r>
              <a:rPr lang="fr-FR" dirty="0"/>
              <a:t> of the ambient </a:t>
            </a:r>
            <a:r>
              <a:rPr lang="fr-FR" dirty="0" err="1"/>
              <a:t>space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deforms</a:t>
            </a:r>
            <a:r>
              <a:rPr lang="fr-FR" dirty="0"/>
              <a:t> one </a:t>
            </a:r>
            <a:r>
              <a:rPr lang="fr-FR" dirty="0" err="1"/>
              <a:t>fish</a:t>
            </a:r>
            <a:r>
              <a:rPr lang="fr-FR" dirty="0"/>
              <a:t> </a:t>
            </a:r>
            <a:r>
              <a:rPr lang="fr-FR" dirty="0" err="1"/>
              <a:t>into</a:t>
            </a:r>
            <a:r>
              <a:rPr lang="fr-FR" dirty="0"/>
              <a:t> the </a:t>
            </a:r>
            <a:r>
              <a:rPr lang="fr-FR" dirty="0" err="1"/>
              <a:t>other</a:t>
            </a:r>
            <a:r>
              <a:rPr lang="fr-FR" dirty="0"/>
              <a:t>. </a:t>
            </a:r>
          </a:p>
          <a:p>
            <a:pPr marL="171450" indent="-171450">
              <a:buFontTx/>
              <a:buChar char="-"/>
            </a:pP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approach</a:t>
            </a:r>
            <a:r>
              <a:rPr lang="fr-FR" dirty="0"/>
              <a:t>, the </a:t>
            </a:r>
            <a:r>
              <a:rPr lang="fr-FR" dirty="0" err="1"/>
              <a:t>analysis</a:t>
            </a:r>
            <a:r>
              <a:rPr lang="fr-FR" dirty="0"/>
              <a:t> of </a:t>
            </a:r>
            <a:r>
              <a:rPr lang="fr-FR" dirty="0" err="1"/>
              <a:t>shapes</a:t>
            </a:r>
            <a:r>
              <a:rPr lang="fr-FR" dirty="0"/>
              <a:t>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advantageously</a:t>
            </a:r>
            <a:r>
              <a:rPr lang="fr-FR" dirty="0"/>
              <a:t> </a:t>
            </a:r>
            <a:r>
              <a:rPr lang="fr-FR" dirty="0" err="1"/>
              <a:t>decoupled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the nature of the </a:t>
            </a:r>
            <a:r>
              <a:rPr lang="fr-FR" dirty="0" err="1"/>
              <a:t>shapes</a:t>
            </a:r>
            <a:r>
              <a:rPr lang="fr-FR" dirty="0"/>
              <a:t>: if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can</a:t>
            </a:r>
            <a:r>
              <a:rPr lang="fr-FR" dirty="0"/>
              <a:t> analyse </a:t>
            </a:r>
            <a:r>
              <a:rPr lang="fr-FR" dirty="0" err="1"/>
              <a:t>fishes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also</a:t>
            </a:r>
            <a:r>
              <a:rPr lang="fr-FR" dirty="0"/>
              <a:t> analyse the </a:t>
            </a:r>
            <a:r>
              <a:rPr lang="fr-FR" dirty="0" err="1"/>
              <a:t>anatomy</a:t>
            </a:r>
            <a:r>
              <a:rPr lang="fr-FR" dirty="0"/>
              <a:t> of the </a:t>
            </a:r>
            <a:r>
              <a:rPr lang="fr-FR" dirty="0" err="1"/>
              <a:t>brain</a:t>
            </a:r>
            <a:r>
              <a:rPr lang="fr-FR" dirty="0"/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dirty="0"/>
              <a:t>In the </a:t>
            </a:r>
            <a:r>
              <a:rPr lang="fr-FR" dirty="0" err="1"/>
              <a:t>rest</a:t>
            </a:r>
            <a:r>
              <a:rPr lang="fr-FR" dirty="0"/>
              <a:t> of </a:t>
            </a:r>
            <a:r>
              <a:rPr lang="fr-FR" dirty="0" err="1"/>
              <a:t>this</a:t>
            </a:r>
            <a:r>
              <a:rPr lang="fr-FR" dirty="0"/>
              <a:t> talk, the </a:t>
            </a:r>
            <a:r>
              <a:rPr lang="fr-FR" dirty="0" err="1"/>
              <a:t>word</a:t>
            </a:r>
            <a:r>
              <a:rPr lang="fr-FR" dirty="0"/>
              <a:t> </a:t>
            </a:r>
            <a:r>
              <a:rPr lang="fr-FR" dirty="0" err="1"/>
              <a:t>shape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refer</a:t>
            </a:r>
            <a:r>
              <a:rPr lang="fr-FR" dirty="0"/>
              <a:t> to the </a:t>
            </a:r>
            <a:r>
              <a:rPr lang="fr-FR" dirty="0" err="1"/>
              <a:t>geometrical</a:t>
            </a:r>
            <a:r>
              <a:rPr lang="fr-FR" dirty="0"/>
              <a:t> signal </a:t>
            </a:r>
            <a:r>
              <a:rPr lang="fr-FR" dirty="0" err="1"/>
              <a:t>contained</a:t>
            </a:r>
            <a:r>
              <a:rPr lang="fr-FR" dirty="0"/>
              <a:t> in </a:t>
            </a:r>
            <a:r>
              <a:rPr lang="fr-FR" dirty="0" err="1"/>
              <a:t>mesh</a:t>
            </a:r>
            <a:r>
              <a:rPr lang="fr-FR" dirty="0"/>
              <a:t> or image </a:t>
            </a:r>
            <a:r>
              <a:rPr lang="fr-FR" dirty="0" err="1"/>
              <a:t>objects</a:t>
            </a:r>
            <a:r>
              <a:rPr lang="fr-FR" dirty="0"/>
              <a:t>. </a:t>
            </a:r>
          </a:p>
          <a:p>
            <a:pPr marL="171450" indent="-171450">
              <a:buFontTx/>
              <a:buChar char="-"/>
            </a:pP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F99A241-A242-BC48-915B-8B97D487F7C7}" type="datetime1">
              <a:rPr lang="fr-FR" smtClean="0"/>
              <a:t>21/11/2019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1939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/>
              <a:t>Noise </a:t>
            </a:r>
            <a:r>
              <a:rPr lang="fr-FR" dirty="0" err="1"/>
              <a:t>evaluated</a:t>
            </a:r>
            <a:r>
              <a:rPr lang="fr-FR" dirty="0"/>
              <a:t> by </a:t>
            </a:r>
            <a:r>
              <a:rPr lang="fr-FR" dirty="0" err="1"/>
              <a:t>comparing</a:t>
            </a:r>
            <a:r>
              <a:rPr lang="fr-FR" dirty="0"/>
              <a:t> the </a:t>
            </a:r>
            <a:r>
              <a:rPr lang="fr-FR" dirty="0" err="1"/>
              <a:t>considered</a:t>
            </a:r>
            <a:r>
              <a:rPr lang="fr-FR" dirty="0"/>
              <a:t> </a:t>
            </a:r>
            <a:r>
              <a:rPr lang="fr-FR" dirty="0" err="1"/>
              <a:t>measurement</a:t>
            </a:r>
            <a:r>
              <a:rPr lang="fr-FR" dirty="0"/>
              <a:t> to the </a:t>
            </a:r>
            <a:r>
              <a:rPr lang="fr-FR" dirty="0" err="1"/>
              <a:t>available</a:t>
            </a:r>
            <a:r>
              <a:rPr lang="fr-FR" dirty="0"/>
              <a:t> « </a:t>
            </a:r>
            <a:r>
              <a:rPr lang="fr-FR" dirty="0" err="1"/>
              <a:t>re-test</a:t>
            </a:r>
            <a:r>
              <a:rPr lang="fr-FR" dirty="0"/>
              <a:t> » data, i.e. </a:t>
            </a:r>
            <a:r>
              <a:rPr lang="fr-FR" dirty="0" err="1"/>
              <a:t>Secondary</a:t>
            </a:r>
            <a:r>
              <a:rPr lang="fr-FR" dirty="0"/>
              <a:t> </a:t>
            </a:r>
            <a:r>
              <a:rPr lang="fr-FR" dirty="0" err="1"/>
              <a:t>measurements</a:t>
            </a:r>
            <a:r>
              <a:rPr lang="fr-FR" dirty="0"/>
              <a:t> </a:t>
            </a:r>
            <a:r>
              <a:rPr lang="fr-FR" dirty="0" err="1"/>
              <a:t>performed</a:t>
            </a:r>
            <a:r>
              <a:rPr lang="fr-FR" dirty="0"/>
              <a:t> on the </a:t>
            </a:r>
            <a:r>
              <a:rPr lang="fr-FR" dirty="0" err="1"/>
              <a:t>same</a:t>
            </a:r>
            <a:r>
              <a:rPr lang="fr-FR" dirty="0"/>
              <a:t> </a:t>
            </a:r>
            <a:r>
              <a:rPr lang="fr-FR" dirty="0" err="1"/>
              <a:t>subject</a:t>
            </a:r>
            <a:r>
              <a:rPr lang="fr-FR" dirty="0"/>
              <a:t>, </a:t>
            </a:r>
            <a:r>
              <a:rPr lang="fr-FR" dirty="0" err="1"/>
              <a:t>same</a:t>
            </a:r>
            <a:r>
              <a:rPr lang="fr-FR" dirty="0"/>
              <a:t> </a:t>
            </a:r>
            <a:r>
              <a:rPr lang="fr-FR" dirty="0" err="1"/>
              <a:t>visit</a:t>
            </a:r>
            <a:r>
              <a:rPr lang="fr-FR" dirty="0"/>
              <a:t>. </a:t>
            </a:r>
          </a:p>
          <a:p>
            <a:pPr marL="171450" indent="-171450">
              <a:buFontTx/>
              <a:buChar char="-"/>
            </a:pPr>
            <a:r>
              <a:rPr lang="fr-FR" dirty="0"/>
              <a:t>Natural </a:t>
            </a:r>
            <a:r>
              <a:rPr lang="fr-FR" dirty="0" err="1"/>
              <a:t>baseline</a:t>
            </a:r>
            <a:r>
              <a:rPr lang="fr-FR" dirty="0"/>
              <a:t> for </a:t>
            </a:r>
            <a:r>
              <a:rPr lang="fr-FR" dirty="0" err="1"/>
              <a:t>prediction</a:t>
            </a:r>
            <a:r>
              <a:rPr lang="fr-FR" dirty="0"/>
              <a:t>: </a:t>
            </a:r>
            <a:r>
              <a:rPr lang="fr-FR" dirty="0" err="1"/>
              <a:t>assuming</a:t>
            </a:r>
            <a:r>
              <a:rPr lang="fr-FR" dirty="0"/>
              <a:t> no change i.e. </a:t>
            </a:r>
            <a:r>
              <a:rPr lang="fr-FR" dirty="0" err="1"/>
              <a:t>Keeping</a:t>
            </a:r>
            <a:r>
              <a:rPr lang="fr-FR" dirty="0"/>
              <a:t> the </a:t>
            </a:r>
            <a:r>
              <a:rPr lang="fr-FR" dirty="0" err="1"/>
              <a:t>measurements</a:t>
            </a:r>
            <a:r>
              <a:rPr lang="fr-FR" dirty="0"/>
              <a:t> </a:t>
            </a:r>
            <a:r>
              <a:rPr lang="fr-FR" dirty="0" err="1"/>
              <a:t>unchanged</a:t>
            </a:r>
            <a:r>
              <a:rPr lang="fr-FR" dirty="0"/>
              <a:t>. </a:t>
            </a:r>
          </a:p>
          <a:p>
            <a:pPr marL="171450" indent="-171450">
              <a:buFontTx/>
              <a:buChar char="-"/>
            </a:pPr>
            <a:r>
              <a:rPr lang="fr-FR" dirty="0" err="1"/>
              <a:t>Reduced</a:t>
            </a:r>
            <a:r>
              <a:rPr lang="fr-FR" dirty="0"/>
              <a:t> </a:t>
            </a:r>
            <a:r>
              <a:rPr lang="fr-FR" dirty="0" err="1"/>
              <a:t>window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noise and constant </a:t>
            </a:r>
            <a:r>
              <a:rPr lang="fr-FR" dirty="0" err="1"/>
              <a:t>prediction</a:t>
            </a:r>
            <a:r>
              <a:rPr lang="fr-FR" dirty="0"/>
              <a:t>,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method</a:t>
            </a:r>
            <a:r>
              <a:rPr lang="fr-FR" dirty="0"/>
              <a:t> hits </a:t>
            </a:r>
            <a:r>
              <a:rPr lang="fr-FR" dirty="0" err="1"/>
              <a:t>when</a:t>
            </a:r>
            <a:r>
              <a:rPr lang="fr-FR" dirty="0"/>
              <a:t> </a:t>
            </a:r>
            <a:r>
              <a:rPr lang="fr-FR" dirty="0" err="1"/>
              <a:t>predicting</a:t>
            </a:r>
            <a:r>
              <a:rPr lang="fr-FR" dirty="0"/>
              <a:t> the </a:t>
            </a:r>
            <a:r>
              <a:rPr lang="fr-FR" dirty="0" err="1"/>
              <a:t>evolution</a:t>
            </a:r>
            <a:r>
              <a:rPr lang="fr-FR" dirty="0"/>
              <a:t> of the </a:t>
            </a:r>
            <a:r>
              <a:rPr lang="fr-FR" dirty="0" err="1"/>
              <a:t>measurement</a:t>
            </a:r>
            <a:r>
              <a:rPr lang="fr-FR" dirty="0"/>
              <a:t> in four </a:t>
            </a:r>
            <a:r>
              <a:rPr lang="fr-FR" dirty="0" err="1"/>
              <a:t>years</a:t>
            </a:r>
            <a:r>
              <a:rPr lang="fr-FR" dirty="0"/>
              <a:t> (</a:t>
            </a:r>
            <a:r>
              <a:rPr lang="fr-FR" dirty="0" err="1"/>
              <a:t>here</a:t>
            </a:r>
            <a:r>
              <a:rPr lang="fr-FR" dirty="0"/>
              <a:t> </a:t>
            </a:r>
            <a:r>
              <a:rPr lang="fr-FR" dirty="0" err="1"/>
              <a:t>measurements</a:t>
            </a:r>
            <a:r>
              <a:rPr lang="fr-FR" dirty="0"/>
              <a:t> are the </a:t>
            </a:r>
            <a:r>
              <a:rPr lang="fr-FR" dirty="0" err="1"/>
              <a:t>shape</a:t>
            </a:r>
            <a:r>
              <a:rPr lang="fr-FR" dirty="0"/>
              <a:t> of the </a:t>
            </a:r>
            <a:r>
              <a:rPr lang="fr-FR" dirty="0" err="1"/>
              <a:t>hippocampus</a:t>
            </a:r>
            <a:r>
              <a:rPr lang="fr-FR" dirty="0"/>
              <a:t>)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F99A241-A242-BC48-915B-8B97D487F7C7}" type="datetime1">
              <a:rPr lang="fr-FR" smtClean="0"/>
              <a:t>21/11/2019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46639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584A0-0DCB-224A-BEAA-1112184BE4F1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5041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- </a:t>
            </a:r>
            <a:r>
              <a:rPr lang="fr-FR" dirty="0" err="1"/>
              <a:t>Ventricles</a:t>
            </a:r>
            <a:r>
              <a:rPr lang="fr-FR" dirty="0"/>
              <a:t> size </a:t>
            </a:r>
          </a:p>
          <a:p>
            <a:r>
              <a:rPr lang="fr-FR" dirty="0"/>
              <a:t>- Confirmation of the </a:t>
            </a:r>
            <a:r>
              <a:rPr lang="fr-FR" dirty="0" err="1"/>
              <a:t>correaltion</a:t>
            </a:r>
            <a:r>
              <a:rPr lang="fr-FR" dirty="0"/>
              <a:t> </a:t>
            </a:r>
            <a:r>
              <a:rPr lang="fr-FR" dirty="0" err="1"/>
              <a:t>results</a:t>
            </a:r>
            <a:r>
              <a:rPr lang="fr-FR" dirty="0"/>
              <a:t> 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F99A241-A242-BC48-915B-8B97D487F7C7}" type="datetime1">
              <a:rPr lang="fr-FR" smtClean="0"/>
              <a:t>21/11/2019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95969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- </a:t>
            </a:r>
            <a:r>
              <a:rPr lang="fr-FR" dirty="0" err="1"/>
              <a:t>Many</a:t>
            </a:r>
            <a:r>
              <a:rPr lang="fr-FR" dirty="0"/>
              <a:t> applications are </a:t>
            </a:r>
            <a:r>
              <a:rPr lang="fr-FR" dirty="0" err="1"/>
              <a:t>straightforwarly</a:t>
            </a:r>
            <a:r>
              <a:rPr lang="fr-FR" dirty="0"/>
              <a:t> </a:t>
            </a:r>
            <a:r>
              <a:rPr lang="fr-FR" dirty="0" err="1"/>
              <a:t>defined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approach</a:t>
            </a:r>
            <a:r>
              <a:rPr lang="fr-FR" dirty="0"/>
              <a:t> 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F99A241-A242-BC48-915B-8B97D487F7C7}" type="datetime1">
              <a:rPr lang="fr-FR" smtClean="0"/>
              <a:t>21/11/2019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68927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F99A241-A242-BC48-915B-8B97D487F7C7}" type="datetime1">
              <a:rPr lang="fr-FR" smtClean="0"/>
              <a:t>21/11/2019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6116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F99A241-A242-BC48-915B-8B97D487F7C7}" type="datetime1">
              <a:rPr lang="fr-FR" smtClean="0"/>
              <a:t>21/11/2019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1790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- </a:t>
            </a:r>
            <a:r>
              <a:rPr lang="fr-FR" dirty="0" err="1"/>
              <a:t>Taking</a:t>
            </a:r>
            <a:r>
              <a:rPr lang="fr-FR" dirty="0"/>
              <a:t> </a:t>
            </a:r>
            <a:r>
              <a:rPr lang="fr-FR" dirty="0" err="1"/>
              <a:t>now</a:t>
            </a:r>
            <a:r>
              <a:rPr lang="fr-FR" dirty="0"/>
              <a:t> a converse, </a:t>
            </a:r>
            <a:r>
              <a:rPr lang="fr-FR" dirty="0" err="1"/>
              <a:t>generative</a:t>
            </a:r>
            <a:r>
              <a:rPr lang="fr-FR" dirty="0"/>
              <a:t> </a:t>
            </a:r>
            <a:r>
              <a:rPr lang="fr-FR" dirty="0" err="1"/>
              <a:t>viewpoint</a:t>
            </a:r>
            <a:r>
              <a:rPr lang="fr-FR" dirty="0"/>
              <a:t>: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would</a:t>
            </a:r>
            <a:r>
              <a:rPr lang="fr-FR" dirty="0"/>
              <a:t> </a:t>
            </a:r>
            <a:r>
              <a:rPr lang="fr-FR" dirty="0" err="1"/>
              <a:t>like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able to </a:t>
            </a:r>
            <a:r>
              <a:rPr lang="fr-FR" dirty="0" err="1"/>
              <a:t>personalize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abstract population-</a:t>
            </a:r>
            <a:r>
              <a:rPr lang="fr-FR" dirty="0" err="1"/>
              <a:t>average</a:t>
            </a:r>
            <a:r>
              <a:rPr lang="fr-FR" dirty="0"/>
              <a:t> progression to fit the original observations, </a:t>
            </a:r>
            <a:r>
              <a:rPr lang="fr-FR" dirty="0" err="1"/>
              <a:t>here</a:t>
            </a:r>
            <a:r>
              <a:rPr lang="fr-FR" dirty="0"/>
              <a:t> </a:t>
            </a:r>
            <a:r>
              <a:rPr lang="fr-FR" dirty="0" err="1"/>
              <a:t>indicated</a:t>
            </a:r>
            <a:r>
              <a:rPr lang="fr-FR" dirty="0"/>
              <a:t> in </a:t>
            </a:r>
            <a:r>
              <a:rPr lang="fr-FR" dirty="0" err="1"/>
              <a:t>red</a:t>
            </a:r>
            <a:r>
              <a:rPr lang="fr-FR" dirty="0"/>
              <a:t> 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F99A241-A242-BC48-915B-8B97D487F7C7}" type="datetime1">
              <a:rPr lang="fr-FR" smtClean="0"/>
              <a:t>21/11/2019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4922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F99A241-A242-BC48-915B-8B97D487F7C7}" type="datetime1">
              <a:rPr lang="fr-FR" smtClean="0"/>
              <a:t>21/11/2019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0830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F99A241-A242-BC48-915B-8B97D487F7C7}" type="datetime1">
              <a:rPr lang="fr-FR" smtClean="0"/>
              <a:t>21/11/2019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0001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342891" marR="0" lvl="0" indent="-342891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fr-FR" dirty="0" err="1"/>
                  <a:t>Coming</a:t>
                </a:r>
                <a:r>
                  <a:rPr lang="fr-FR" dirty="0"/>
                  <a:t> back to the </a:t>
                </a:r>
                <a:r>
                  <a:rPr lang="fr-FR" dirty="0" err="1"/>
                  <a:t>foundations</a:t>
                </a:r>
                <a:r>
                  <a:rPr lang="fr-FR" dirty="0"/>
                  <a:t> of </a:t>
                </a:r>
                <a:r>
                  <a:rPr lang="fr-FR" dirty="0" err="1"/>
                  <a:t>shape</a:t>
                </a:r>
                <a:r>
                  <a:rPr lang="fr-FR" dirty="0"/>
                  <a:t> </a:t>
                </a:r>
                <a:r>
                  <a:rPr lang="fr-FR" dirty="0" err="1"/>
                  <a:t>analysis</a:t>
                </a:r>
                <a:r>
                  <a:rPr lang="fr-FR" dirty="0"/>
                  <a:t>: how </a:t>
                </a:r>
                <a:r>
                  <a:rPr lang="fr-FR" dirty="0" err="1"/>
                  <a:t>can</a:t>
                </a:r>
                <a:r>
                  <a:rPr lang="fr-FR" dirty="0"/>
                  <a:t> </a:t>
                </a:r>
                <a:r>
                  <a:rPr lang="fr-FR" dirty="0" err="1"/>
                  <a:t>we</a:t>
                </a:r>
                <a:r>
                  <a:rPr lang="fr-FR" dirty="0"/>
                  <a:t> devise an </a:t>
                </a:r>
                <a:r>
                  <a:rPr lang="fr-FR" dirty="0" err="1"/>
                  <a:t>algorithm</a:t>
                </a:r>
                <a:r>
                  <a:rPr lang="fr-FR" dirty="0"/>
                  <a:t> to </a:t>
                </a:r>
                <a:r>
                  <a:rPr lang="fr-FR" dirty="0" err="1"/>
                  <a:t>deform</a:t>
                </a:r>
                <a:r>
                  <a:rPr lang="fr-FR" dirty="0"/>
                  <a:t> </a:t>
                </a:r>
                <a:r>
                  <a:rPr lang="fr-FR" dirty="0" err="1"/>
                  <a:t>shapes</a:t>
                </a:r>
                <a:r>
                  <a:rPr lang="fr-FR" dirty="0"/>
                  <a:t> ? </a:t>
                </a:r>
              </a:p>
              <a:p>
                <a:pPr marL="342891" marR="0" lvl="0" indent="-342891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fr-FR" dirty="0" err="1"/>
                  <a:t>Let’s</a:t>
                </a:r>
                <a:r>
                  <a:rPr lang="fr-FR" dirty="0"/>
                  <a:t> </a:t>
                </a:r>
                <a:r>
                  <a:rPr lang="fr-FR" dirty="0" err="1"/>
                  <a:t>take</a:t>
                </a:r>
                <a:r>
                  <a:rPr lang="fr-FR" dirty="0"/>
                  <a:t> a </a:t>
                </a:r>
                <a:r>
                  <a:rPr lang="fr-FR" dirty="0" err="1"/>
                  <a:t>finite</a:t>
                </a:r>
                <a:r>
                  <a:rPr lang="fr-FR" dirty="0"/>
                  <a:t> set of points, </a:t>
                </a:r>
                <a:r>
                  <a:rPr lang="fr-FR" dirty="0" err="1"/>
                  <a:t>called</a:t>
                </a:r>
                <a:r>
                  <a:rPr lang="fr-FR" dirty="0"/>
                  <a:t> control points, in the ambient 2D or 3D </a:t>
                </a:r>
                <a:r>
                  <a:rPr lang="fr-FR" dirty="0" err="1"/>
                  <a:t>space</a:t>
                </a:r>
                <a:r>
                  <a:rPr lang="fr-FR" dirty="0"/>
                  <a:t>, and </a:t>
                </a:r>
                <a:r>
                  <a:rPr lang="fr-FR" dirty="0" err="1"/>
                  <a:t>attach</a:t>
                </a:r>
                <a:r>
                  <a:rPr lang="fr-FR" dirty="0"/>
                  <a:t> to </a:t>
                </a:r>
                <a:r>
                  <a:rPr lang="fr-FR" dirty="0" err="1"/>
                  <a:t>them</a:t>
                </a:r>
                <a:r>
                  <a:rPr lang="fr-FR" dirty="0"/>
                  <a:t> </a:t>
                </a:r>
                <a:r>
                  <a:rPr lang="fr-FR" dirty="0" err="1"/>
                  <a:t>vectors</a:t>
                </a:r>
                <a:r>
                  <a:rPr lang="fr-FR" dirty="0"/>
                  <a:t>, </a:t>
                </a:r>
                <a:r>
                  <a:rPr lang="fr-FR" dirty="0" err="1"/>
                  <a:t>called</a:t>
                </a:r>
                <a:r>
                  <a:rPr lang="fr-FR" dirty="0"/>
                  <a:t> </a:t>
                </a:r>
                <a:r>
                  <a:rPr lang="fr-FR" dirty="0" err="1"/>
                  <a:t>momentum</a:t>
                </a:r>
                <a:r>
                  <a:rPr lang="fr-FR" dirty="0"/>
                  <a:t>. </a:t>
                </a:r>
              </a:p>
              <a:p>
                <a:pPr marL="342891" marR="0" lvl="0" indent="-342891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fr-FR" dirty="0" err="1"/>
                  <a:t>We</a:t>
                </a:r>
                <a:r>
                  <a:rPr lang="fr-FR" dirty="0"/>
                  <a:t> </a:t>
                </a:r>
                <a:r>
                  <a:rPr lang="fr-FR" dirty="0" err="1"/>
                  <a:t>define</a:t>
                </a:r>
                <a:r>
                  <a:rPr lang="fr-FR" dirty="0"/>
                  <a:t> a </a:t>
                </a:r>
                <a:r>
                  <a:rPr lang="fr-FR" dirty="0" err="1"/>
                  <a:t>kernel</a:t>
                </a:r>
                <a:r>
                  <a:rPr lang="fr-FR" dirty="0"/>
                  <a:t>-base convolution </a:t>
                </a:r>
                <a:r>
                  <a:rPr lang="fr-FR" dirty="0" err="1"/>
                  <a:t>operator</a:t>
                </a:r>
                <a:r>
                  <a:rPr lang="fr-FR" dirty="0"/>
                  <a:t> </a:t>
                </a:r>
                <a:r>
                  <a:rPr lang="fr-FR" dirty="0" err="1"/>
                  <a:t>that</a:t>
                </a:r>
                <a:r>
                  <a:rPr lang="fr-FR" dirty="0"/>
                  <a:t> </a:t>
                </a:r>
                <a:r>
                  <a:rPr lang="fr-FR" dirty="0" err="1"/>
                  <a:t>defines</a:t>
                </a:r>
                <a:r>
                  <a:rPr lang="fr-FR" dirty="0"/>
                  <a:t> a </a:t>
                </a:r>
                <a:r>
                  <a:rPr lang="fr-FR" dirty="0" err="1"/>
                  <a:t>continuous</a:t>
                </a:r>
                <a:r>
                  <a:rPr lang="fr-FR" dirty="0"/>
                  <a:t> </a:t>
                </a:r>
                <a:r>
                  <a:rPr lang="fr-FR" dirty="0" err="1"/>
                  <a:t>vector</a:t>
                </a:r>
                <a:r>
                  <a:rPr lang="fr-FR" dirty="0"/>
                  <a:t> </a:t>
                </a:r>
                <a:r>
                  <a:rPr lang="fr-FR" dirty="0" err="1"/>
                  <a:t>field</a:t>
                </a:r>
                <a:r>
                  <a:rPr lang="fr-FR" dirty="0"/>
                  <a:t>, </a:t>
                </a:r>
                <a:r>
                  <a:rPr lang="fr-FR" dirty="0" err="1"/>
                  <a:t>called</a:t>
                </a:r>
                <a:r>
                  <a:rPr lang="fr-FR" dirty="0"/>
                  <a:t> </a:t>
                </a:r>
                <a:r>
                  <a:rPr lang="fr-FR" dirty="0" err="1"/>
                  <a:t>velocity</a:t>
                </a:r>
                <a:r>
                  <a:rPr lang="fr-FR" dirty="0"/>
                  <a:t> </a:t>
                </a:r>
                <a:r>
                  <a:rPr lang="fr-FR" dirty="0" err="1"/>
                  <a:t>field</a:t>
                </a:r>
                <a:r>
                  <a:rPr lang="fr-FR" dirty="0"/>
                  <a:t>, </a:t>
                </a:r>
                <a:r>
                  <a:rPr lang="fr-FR" dirty="0" err="1"/>
                  <a:t>computed</a:t>
                </a:r>
                <a:r>
                  <a:rPr lang="fr-FR" dirty="0"/>
                  <a:t> </a:t>
                </a:r>
                <a:r>
                  <a:rPr lang="fr-FR" dirty="0" err="1"/>
                  <a:t>from</a:t>
                </a:r>
                <a:r>
                  <a:rPr lang="fr-FR" dirty="0"/>
                  <a:t> </a:t>
                </a:r>
                <a:r>
                  <a:rPr lang="fr-FR" dirty="0" err="1"/>
                  <a:t>those</a:t>
                </a:r>
                <a:r>
                  <a:rPr lang="fr-FR" dirty="0"/>
                  <a:t> control points and </a:t>
                </a:r>
                <a:r>
                  <a:rPr lang="fr-FR" dirty="0" err="1"/>
                  <a:t>momenta</a:t>
                </a:r>
                <a:endParaRPr lang="fr-FR" dirty="0"/>
              </a:p>
            </p:txBody>
          </p:sp>
        </mc:Choice>
        <mc:Fallback xmlns="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342891" marR="0" lvl="0" indent="-342891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fr-FR" sz="1200" dirty="0">
                    <a:solidFill>
                      <a:schemeClr val="bg1"/>
                    </a:solidFill>
                  </a:rPr>
                  <a:t>LDDMM </a:t>
                </a:r>
                <a:r>
                  <a:rPr lang="fr-FR" sz="1200" dirty="0" err="1">
                    <a:solidFill>
                      <a:schemeClr val="bg1"/>
                    </a:solidFill>
                  </a:rPr>
                  <a:t>is</a:t>
                </a:r>
                <a:r>
                  <a:rPr lang="fr-FR" sz="1200" dirty="0">
                    <a:solidFill>
                      <a:schemeClr val="bg1"/>
                    </a:solidFill>
                  </a:rPr>
                  <a:t> all about building admissible </a:t>
                </a:r>
                <a:r>
                  <a:rPr lang="fr-FR" sz="1200" dirty="0" err="1">
                    <a:solidFill>
                      <a:schemeClr val="bg1"/>
                    </a:solidFill>
                  </a:rPr>
                  <a:t>spaces</a:t>
                </a:r>
                <a:r>
                  <a:rPr lang="fr-FR" sz="1200" dirty="0">
                    <a:solidFill>
                      <a:schemeClr val="bg1"/>
                    </a:solidFill>
                  </a:rPr>
                  <a:t>  </a:t>
                </a:r>
                <a:r>
                  <a:rPr lang="fr-FR" sz="1200" i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𝑣</a:t>
                </a:r>
                <a:r>
                  <a:rPr lang="fr-FR" sz="1200" i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∈𝑉</a:t>
                </a:r>
                <a:endParaRPr lang="en-US" sz="1200" dirty="0">
                  <a:solidFill>
                    <a:schemeClr val="tx1"/>
                  </a:solidFill>
                </a:endParaRPr>
              </a:p>
              <a:p>
                <a:pPr marL="342891" indent="-342891"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chemeClr val="tx1"/>
                    </a:solidFill>
                  </a:rPr>
                  <a:t>Usually reproductive kernel Hilbert (RKHS) spaces</a:t>
                </a:r>
              </a:p>
              <a:p>
                <a:pPr marL="342891" indent="-342891"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chemeClr val="tx1"/>
                    </a:solidFill>
                  </a:rPr>
                  <a:t>From manually-defined differential operators or kernels </a:t>
                </a:r>
              </a:p>
              <a:p>
                <a:pPr marL="342891" indent="-342891"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chemeClr val="tx1"/>
                    </a:solidFill>
                  </a:rPr>
                  <a:t>Related computational methods</a:t>
                </a:r>
              </a:p>
              <a:p>
                <a:endParaRPr lang="fr-FR" dirty="0"/>
              </a:p>
            </p:txBody>
          </p:sp>
        </mc:Fallback>
      </mc:AlternateContent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F99A241-A242-BC48-915B-8B97D487F7C7}" type="datetime1">
              <a:rPr lang="fr-FR" smtClean="0"/>
              <a:t>21/11/2019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4046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342891" marR="0" lvl="0" indent="-342891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lang="fr-FR" dirty="0"/>
              </a:p>
            </p:txBody>
          </p:sp>
        </mc:Choice>
        <mc:Fallback xmlns="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342891" marR="0" lvl="0" indent="-342891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fr-FR" sz="1200" dirty="0">
                    <a:solidFill>
                      <a:schemeClr val="bg1"/>
                    </a:solidFill>
                  </a:rPr>
                  <a:t>LDDMM </a:t>
                </a:r>
                <a:r>
                  <a:rPr lang="fr-FR" sz="1200" dirty="0" err="1">
                    <a:solidFill>
                      <a:schemeClr val="bg1"/>
                    </a:solidFill>
                  </a:rPr>
                  <a:t>is</a:t>
                </a:r>
                <a:r>
                  <a:rPr lang="fr-FR" sz="1200" dirty="0">
                    <a:solidFill>
                      <a:schemeClr val="bg1"/>
                    </a:solidFill>
                  </a:rPr>
                  <a:t> all about building admissible </a:t>
                </a:r>
                <a:r>
                  <a:rPr lang="fr-FR" sz="1200" dirty="0" err="1">
                    <a:solidFill>
                      <a:schemeClr val="bg1"/>
                    </a:solidFill>
                  </a:rPr>
                  <a:t>spaces</a:t>
                </a:r>
                <a:r>
                  <a:rPr lang="fr-FR" sz="1200" dirty="0">
                    <a:solidFill>
                      <a:schemeClr val="bg1"/>
                    </a:solidFill>
                  </a:rPr>
                  <a:t>  </a:t>
                </a:r>
                <a:r>
                  <a:rPr lang="fr-FR" sz="1200" i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𝑣</a:t>
                </a:r>
                <a:r>
                  <a:rPr lang="fr-FR" sz="1200" i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∈𝑉</a:t>
                </a:r>
                <a:endParaRPr lang="en-US" sz="1200" dirty="0">
                  <a:solidFill>
                    <a:schemeClr val="tx1"/>
                  </a:solidFill>
                </a:endParaRPr>
              </a:p>
              <a:p>
                <a:pPr marL="342891" indent="-342891"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chemeClr val="tx1"/>
                    </a:solidFill>
                  </a:rPr>
                  <a:t>Usually reproductive kernel Hilbert (RKHS) spaces</a:t>
                </a:r>
              </a:p>
              <a:p>
                <a:pPr marL="342891" indent="-342891"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chemeClr val="tx1"/>
                    </a:solidFill>
                  </a:rPr>
                  <a:t>From manually-defined differential operators or kernels </a:t>
                </a:r>
              </a:p>
              <a:p>
                <a:pPr marL="342891" indent="-342891"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chemeClr val="tx1"/>
                    </a:solidFill>
                  </a:rPr>
                  <a:t>Related computational methods</a:t>
                </a:r>
              </a:p>
              <a:p>
                <a:endParaRPr lang="fr-FR" dirty="0"/>
              </a:p>
            </p:txBody>
          </p:sp>
        </mc:Fallback>
      </mc:AlternateContent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F99A241-A242-BC48-915B-8B97D487F7C7}" type="datetime1">
              <a:rPr lang="fr-FR" smtClean="0"/>
              <a:t>21/11/2019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5809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342891" marR="0" lvl="0" indent="-342891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fr-FR" dirty="0"/>
                  <a:t>And the </a:t>
                </a:r>
                <a:r>
                  <a:rPr lang="fr-FR" dirty="0" err="1"/>
                  <a:t>flows</a:t>
                </a:r>
                <a:r>
                  <a:rPr lang="fr-FR" dirty="0"/>
                  <a:t> of </a:t>
                </a:r>
                <a:r>
                  <a:rPr lang="fr-FR" dirty="0" err="1"/>
                  <a:t>diffeomorphisms</a:t>
                </a:r>
                <a:r>
                  <a:rPr lang="fr-FR" dirty="0"/>
                  <a:t> </a:t>
                </a:r>
                <a:r>
                  <a:rPr lang="fr-FR" dirty="0" err="1"/>
                  <a:t>here</a:t>
                </a:r>
                <a:r>
                  <a:rPr lang="fr-FR" dirty="0"/>
                  <a:t> </a:t>
                </a:r>
                <a:r>
                  <a:rPr lang="fr-FR" dirty="0" err="1"/>
                  <a:t>defined</a:t>
                </a:r>
                <a:r>
                  <a:rPr lang="fr-FR" dirty="0"/>
                  <a:t> </a:t>
                </a:r>
                <a:r>
                  <a:rPr lang="fr-FR" dirty="0" err="1"/>
                  <a:t>form</a:t>
                </a:r>
                <a:r>
                  <a:rPr lang="fr-FR" dirty="0"/>
                  <a:t> the </a:t>
                </a:r>
                <a:r>
                  <a:rPr lang="fr-FR" dirty="0" err="1"/>
                  <a:t>geodesics</a:t>
                </a:r>
                <a:r>
                  <a:rPr lang="fr-FR" dirty="0"/>
                  <a:t> of </a:t>
                </a:r>
                <a:r>
                  <a:rPr lang="fr-FR" dirty="0" err="1"/>
                  <a:t>this</a:t>
                </a:r>
                <a:r>
                  <a:rPr lang="fr-FR" dirty="0"/>
                  <a:t> </a:t>
                </a:r>
                <a:r>
                  <a:rPr lang="fr-FR" dirty="0" err="1"/>
                  <a:t>Riemannian</a:t>
                </a:r>
                <a:r>
                  <a:rPr lang="fr-FR" dirty="0"/>
                  <a:t> manifold. </a:t>
                </a:r>
              </a:p>
            </p:txBody>
          </p:sp>
        </mc:Choice>
        <mc:Fallback xmlns="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342891" marR="0" lvl="0" indent="-342891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fr-FR" sz="1200" dirty="0">
                    <a:solidFill>
                      <a:schemeClr val="bg1"/>
                    </a:solidFill>
                  </a:rPr>
                  <a:t>LDDMM </a:t>
                </a:r>
                <a:r>
                  <a:rPr lang="fr-FR" sz="1200" dirty="0" err="1">
                    <a:solidFill>
                      <a:schemeClr val="bg1"/>
                    </a:solidFill>
                  </a:rPr>
                  <a:t>is</a:t>
                </a:r>
                <a:r>
                  <a:rPr lang="fr-FR" sz="1200" dirty="0">
                    <a:solidFill>
                      <a:schemeClr val="bg1"/>
                    </a:solidFill>
                  </a:rPr>
                  <a:t> all about building admissible </a:t>
                </a:r>
                <a:r>
                  <a:rPr lang="fr-FR" sz="1200" dirty="0" err="1">
                    <a:solidFill>
                      <a:schemeClr val="bg1"/>
                    </a:solidFill>
                  </a:rPr>
                  <a:t>spaces</a:t>
                </a:r>
                <a:r>
                  <a:rPr lang="fr-FR" sz="1200" dirty="0">
                    <a:solidFill>
                      <a:schemeClr val="bg1"/>
                    </a:solidFill>
                  </a:rPr>
                  <a:t>  </a:t>
                </a:r>
                <a:r>
                  <a:rPr lang="fr-FR" sz="1200" i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𝑣</a:t>
                </a:r>
                <a:r>
                  <a:rPr lang="fr-FR" sz="1200" i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∈𝑉</a:t>
                </a:r>
                <a:endParaRPr lang="en-US" sz="1200" dirty="0">
                  <a:solidFill>
                    <a:schemeClr val="tx1"/>
                  </a:solidFill>
                </a:endParaRPr>
              </a:p>
              <a:p>
                <a:pPr marL="342891" indent="-342891"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chemeClr val="tx1"/>
                    </a:solidFill>
                  </a:rPr>
                  <a:t>Usually reproductive kernel Hilbert (RKHS) spaces</a:t>
                </a:r>
              </a:p>
              <a:p>
                <a:pPr marL="342891" indent="-342891"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chemeClr val="tx1"/>
                    </a:solidFill>
                  </a:rPr>
                  <a:t>From manually-defined differential operators or kernels </a:t>
                </a:r>
              </a:p>
              <a:p>
                <a:pPr marL="342891" indent="-342891"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chemeClr val="tx1"/>
                    </a:solidFill>
                  </a:rPr>
                  <a:t>Related computational methods</a:t>
                </a:r>
              </a:p>
              <a:p>
                <a:endParaRPr lang="fr-FR" dirty="0"/>
              </a:p>
            </p:txBody>
          </p:sp>
        </mc:Fallback>
      </mc:AlternateContent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F99A241-A242-BC48-915B-8B97D487F7C7}" type="datetime1">
              <a:rPr lang="fr-FR" smtClean="0"/>
              <a:t>21/11/2019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9351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_suj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6"/>
          <p:cNvSpPr>
            <a:spLocks noGrp="1"/>
          </p:cNvSpPr>
          <p:nvPr>
            <p:ph type="body" sz="quarter" idx="11" hasCustomPrompt="1"/>
          </p:nvPr>
        </p:nvSpPr>
        <p:spPr>
          <a:xfrm>
            <a:off x="1530901" y="5496120"/>
            <a:ext cx="2024062" cy="3075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latin typeface="Nexa Bold" charset="0"/>
                <a:ea typeface="Nexa Bold" charset="0"/>
                <a:cs typeface="Nexa Bold" charset="0"/>
              </a:defRPr>
            </a:lvl2pPr>
          </a:lstStyle>
          <a:p>
            <a:pPr lvl="0"/>
            <a:r>
              <a:rPr lang="fr-FR" dirty="0" err="1"/>
              <a:t>www.aramislab.com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874" y="1945315"/>
            <a:ext cx="533400" cy="177800"/>
          </a:xfrm>
          <a:prstGeom prst="rect">
            <a:avLst/>
          </a:prstGeom>
        </p:spPr>
      </p:pic>
      <p:sp>
        <p:nvSpPr>
          <p:cNvPr id="13" name="Espace réservé du texte 12"/>
          <p:cNvSpPr>
            <a:spLocks noGrp="1"/>
          </p:cNvSpPr>
          <p:nvPr>
            <p:ph type="body" sz="quarter" idx="12"/>
          </p:nvPr>
        </p:nvSpPr>
        <p:spPr>
          <a:xfrm>
            <a:off x="4745038" y="2943225"/>
            <a:ext cx="5554662" cy="7248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>
                <a:effectLst/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4" name="Espace réservé du texte 12"/>
          <p:cNvSpPr>
            <a:spLocks noGrp="1"/>
          </p:cNvSpPr>
          <p:nvPr>
            <p:ph type="body" sz="quarter" idx="13"/>
          </p:nvPr>
        </p:nvSpPr>
        <p:spPr>
          <a:xfrm>
            <a:off x="4745038" y="5178880"/>
            <a:ext cx="5554662" cy="3075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 b="0">
                <a:solidFill>
                  <a:srgbClr val="00AFD7"/>
                </a:solidFill>
                <a:effectLst/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5" name="Espace réservé du texte 12"/>
          <p:cNvSpPr>
            <a:spLocks noGrp="1"/>
          </p:cNvSpPr>
          <p:nvPr>
            <p:ph type="body" sz="quarter" idx="14"/>
          </p:nvPr>
        </p:nvSpPr>
        <p:spPr>
          <a:xfrm>
            <a:off x="4745038" y="5482890"/>
            <a:ext cx="5554662" cy="560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 b="0" i="0">
                <a:solidFill>
                  <a:schemeClr val="tx1"/>
                </a:solidFill>
                <a:effectLst/>
                <a:latin typeface="DIN-Regular" charset="0"/>
                <a:ea typeface="DIN-Regular" charset="0"/>
                <a:cs typeface="DIN-Regular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8" name="Espace réservé du texte 6"/>
          <p:cNvSpPr>
            <a:spLocks noGrp="1"/>
          </p:cNvSpPr>
          <p:nvPr>
            <p:ph type="body" sz="quarter" idx="10" hasCustomPrompt="1"/>
          </p:nvPr>
        </p:nvSpPr>
        <p:spPr>
          <a:xfrm>
            <a:off x="1530901" y="5178880"/>
            <a:ext cx="1511300" cy="3075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>
                <a:solidFill>
                  <a:srgbClr val="702082"/>
                </a:solidFill>
                <a:latin typeface="Nexa Light" charset="0"/>
                <a:ea typeface="Nexa Light" charset="0"/>
                <a:cs typeface="Nexa Light" charset="0"/>
              </a:defRPr>
            </a:lvl1pPr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latin typeface="Nexa Bold" charset="0"/>
                <a:ea typeface="Nexa Bold" charset="0"/>
                <a:cs typeface="Nexa Bold" charset="0"/>
              </a:defRPr>
            </a:lvl2pPr>
          </a:lstStyle>
          <a:p>
            <a:pPr lvl="0"/>
            <a:fld id="{E7D51270-E8B1-0F4A-A828-D52D23DC52CD}" type="datetime4">
              <a:rPr lang="fr-FR" smtClean="0"/>
              <a:t>14 juin 2017</a:t>
            </a:fld>
            <a:endParaRPr lang="fr-FR" dirty="0"/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_tableau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635000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/>
          </a:p>
        </p:txBody>
      </p:sp>
      <p:sp>
        <p:nvSpPr>
          <p:cNvPr id="16" name="Espace réservé du texte 3"/>
          <p:cNvSpPr>
            <a:spLocks noGrp="1"/>
          </p:cNvSpPr>
          <p:nvPr>
            <p:ph type="body" sz="quarter" idx="12" hasCustomPrompt="1"/>
          </p:nvPr>
        </p:nvSpPr>
        <p:spPr>
          <a:xfrm>
            <a:off x="11188700" y="317500"/>
            <a:ext cx="381000" cy="38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702082"/>
                </a:solidFill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r>
              <a:rPr lang="fr-FR"/>
              <a:t>3</a:t>
            </a:r>
            <a:endParaRPr lang="fr-FR" dirty="0"/>
          </a:p>
        </p:txBody>
      </p:sp>
      <p:grpSp>
        <p:nvGrpSpPr>
          <p:cNvPr id="9" name="Grouper 8"/>
          <p:cNvGrpSpPr/>
          <p:nvPr userDrawn="1"/>
        </p:nvGrpSpPr>
        <p:grpSpPr>
          <a:xfrm>
            <a:off x="635001" y="1496290"/>
            <a:ext cx="1805388" cy="1758538"/>
            <a:chOff x="635000" y="1626919"/>
            <a:chExt cx="2466287" cy="2790702"/>
          </a:xfrm>
        </p:grpSpPr>
        <p:sp>
          <p:nvSpPr>
            <p:cNvPr id="7" name="Rectangle 6"/>
            <p:cNvSpPr/>
            <p:nvPr userDrawn="1"/>
          </p:nvSpPr>
          <p:spPr>
            <a:xfrm>
              <a:off x="635000" y="1626919"/>
              <a:ext cx="2466287" cy="2790702"/>
            </a:xfrm>
            <a:prstGeom prst="rect">
              <a:avLst/>
            </a:prstGeom>
            <a:solidFill>
              <a:srgbClr val="7020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703386" y="2359022"/>
              <a:ext cx="2327562" cy="1989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v</a:t>
              </a:r>
            </a:p>
          </p:txBody>
        </p:sp>
      </p:grpSp>
      <p:sp>
        <p:nvSpPr>
          <p:cNvPr id="36" name="Rectangle 35"/>
          <p:cNvSpPr/>
          <p:nvPr userDrawn="1"/>
        </p:nvSpPr>
        <p:spPr>
          <a:xfrm>
            <a:off x="9549884" y="1273629"/>
            <a:ext cx="1805388" cy="4996542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/>
          <p:cNvSpPr/>
          <p:nvPr userDrawn="1"/>
        </p:nvSpPr>
        <p:spPr>
          <a:xfrm>
            <a:off x="9599944" y="1736289"/>
            <a:ext cx="1703838" cy="4457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v</a:t>
            </a:r>
          </a:p>
        </p:txBody>
      </p:sp>
      <p:grpSp>
        <p:nvGrpSpPr>
          <p:cNvPr id="38" name="Grouper 37"/>
          <p:cNvGrpSpPr/>
          <p:nvPr userDrawn="1"/>
        </p:nvGrpSpPr>
        <p:grpSpPr>
          <a:xfrm>
            <a:off x="3491561" y="1496290"/>
            <a:ext cx="1805388" cy="1758538"/>
            <a:chOff x="635000" y="1626919"/>
            <a:chExt cx="2466287" cy="2790702"/>
          </a:xfrm>
        </p:grpSpPr>
        <p:sp>
          <p:nvSpPr>
            <p:cNvPr id="39" name="Rectangle 38"/>
            <p:cNvSpPr/>
            <p:nvPr userDrawn="1"/>
          </p:nvSpPr>
          <p:spPr>
            <a:xfrm>
              <a:off x="635000" y="1626919"/>
              <a:ext cx="2466287" cy="279070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Rectangle 39"/>
            <p:cNvSpPr/>
            <p:nvPr userDrawn="1"/>
          </p:nvSpPr>
          <p:spPr>
            <a:xfrm>
              <a:off x="703386" y="2359022"/>
              <a:ext cx="2327562" cy="1989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v</a:t>
              </a:r>
            </a:p>
          </p:txBody>
        </p:sp>
      </p:grpSp>
      <p:grpSp>
        <p:nvGrpSpPr>
          <p:cNvPr id="41" name="Grouper 40"/>
          <p:cNvGrpSpPr/>
          <p:nvPr userDrawn="1"/>
        </p:nvGrpSpPr>
        <p:grpSpPr>
          <a:xfrm>
            <a:off x="635001" y="4000004"/>
            <a:ext cx="1805388" cy="1758538"/>
            <a:chOff x="635000" y="1626919"/>
            <a:chExt cx="2466287" cy="2790702"/>
          </a:xfrm>
        </p:grpSpPr>
        <p:sp>
          <p:nvSpPr>
            <p:cNvPr id="42" name="Rectangle 41"/>
            <p:cNvSpPr/>
            <p:nvPr userDrawn="1"/>
          </p:nvSpPr>
          <p:spPr>
            <a:xfrm>
              <a:off x="635000" y="1626919"/>
              <a:ext cx="2466287" cy="2790702"/>
            </a:xfrm>
            <a:prstGeom prst="rect">
              <a:avLst/>
            </a:prstGeom>
            <a:solidFill>
              <a:srgbClr val="7020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Rectangle 42"/>
            <p:cNvSpPr/>
            <p:nvPr userDrawn="1"/>
          </p:nvSpPr>
          <p:spPr>
            <a:xfrm>
              <a:off x="703386" y="2359022"/>
              <a:ext cx="2327562" cy="1989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v</a:t>
              </a:r>
            </a:p>
          </p:txBody>
        </p:sp>
      </p:grpSp>
      <p:grpSp>
        <p:nvGrpSpPr>
          <p:cNvPr id="54" name="Grouper 53"/>
          <p:cNvGrpSpPr/>
          <p:nvPr userDrawn="1"/>
        </p:nvGrpSpPr>
        <p:grpSpPr>
          <a:xfrm>
            <a:off x="3491561" y="3949756"/>
            <a:ext cx="1805388" cy="1758538"/>
            <a:chOff x="635000" y="1626919"/>
            <a:chExt cx="2466287" cy="2790702"/>
          </a:xfrm>
        </p:grpSpPr>
        <p:sp>
          <p:nvSpPr>
            <p:cNvPr id="57" name="Rectangle 56"/>
            <p:cNvSpPr/>
            <p:nvPr userDrawn="1"/>
          </p:nvSpPr>
          <p:spPr>
            <a:xfrm>
              <a:off x="635000" y="1626919"/>
              <a:ext cx="2466287" cy="279070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" name="Rectangle 66"/>
            <p:cNvSpPr/>
            <p:nvPr userDrawn="1"/>
          </p:nvSpPr>
          <p:spPr>
            <a:xfrm>
              <a:off x="703386" y="2359022"/>
              <a:ext cx="2327562" cy="1989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v</a:t>
              </a:r>
            </a:p>
          </p:txBody>
        </p:sp>
      </p:grpSp>
      <p:grpSp>
        <p:nvGrpSpPr>
          <p:cNvPr id="68" name="Grouper 67"/>
          <p:cNvGrpSpPr/>
          <p:nvPr userDrawn="1"/>
        </p:nvGrpSpPr>
        <p:grpSpPr>
          <a:xfrm>
            <a:off x="6403789" y="1038030"/>
            <a:ext cx="1805388" cy="1758538"/>
            <a:chOff x="635000" y="1626919"/>
            <a:chExt cx="2466287" cy="2790702"/>
          </a:xfrm>
        </p:grpSpPr>
        <p:sp>
          <p:nvSpPr>
            <p:cNvPr id="69" name="Rectangle 68"/>
            <p:cNvSpPr/>
            <p:nvPr userDrawn="1"/>
          </p:nvSpPr>
          <p:spPr>
            <a:xfrm>
              <a:off x="635000" y="1626919"/>
              <a:ext cx="2466287" cy="2790702"/>
            </a:xfrm>
            <a:prstGeom prst="rect">
              <a:avLst/>
            </a:prstGeom>
            <a:solidFill>
              <a:srgbClr val="7020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Rectangle 69"/>
            <p:cNvSpPr/>
            <p:nvPr userDrawn="1"/>
          </p:nvSpPr>
          <p:spPr>
            <a:xfrm>
              <a:off x="703386" y="2359022"/>
              <a:ext cx="2327562" cy="1989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v</a:t>
              </a:r>
            </a:p>
          </p:txBody>
        </p:sp>
      </p:grpSp>
      <p:grpSp>
        <p:nvGrpSpPr>
          <p:cNvPr id="71" name="Grouper 70"/>
          <p:cNvGrpSpPr/>
          <p:nvPr userDrawn="1"/>
        </p:nvGrpSpPr>
        <p:grpSpPr>
          <a:xfrm>
            <a:off x="6402968" y="2943534"/>
            <a:ext cx="1805388" cy="1758538"/>
            <a:chOff x="635000" y="1626919"/>
            <a:chExt cx="2466287" cy="2790702"/>
          </a:xfrm>
        </p:grpSpPr>
        <p:sp>
          <p:nvSpPr>
            <p:cNvPr id="72" name="Rectangle 71"/>
            <p:cNvSpPr/>
            <p:nvPr userDrawn="1"/>
          </p:nvSpPr>
          <p:spPr>
            <a:xfrm>
              <a:off x="635000" y="1626919"/>
              <a:ext cx="2466287" cy="279070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Rectangle 72"/>
            <p:cNvSpPr/>
            <p:nvPr userDrawn="1"/>
          </p:nvSpPr>
          <p:spPr>
            <a:xfrm>
              <a:off x="703386" y="2359022"/>
              <a:ext cx="2327562" cy="1989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v</a:t>
              </a:r>
            </a:p>
          </p:txBody>
        </p:sp>
      </p:grpSp>
      <p:grpSp>
        <p:nvGrpSpPr>
          <p:cNvPr id="74" name="Grouper 73"/>
          <p:cNvGrpSpPr/>
          <p:nvPr userDrawn="1"/>
        </p:nvGrpSpPr>
        <p:grpSpPr>
          <a:xfrm>
            <a:off x="6403789" y="4859924"/>
            <a:ext cx="1805388" cy="1758538"/>
            <a:chOff x="635000" y="1626919"/>
            <a:chExt cx="2466287" cy="2790702"/>
          </a:xfrm>
        </p:grpSpPr>
        <p:sp>
          <p:nvSpPr>
            <p:cNvPr id="75" name="Rectangle 74"/>
            <p:cNvSpPr/>
            <p:nvPr userDrawn="1"/>
          </p:nvSpPr>
          <p:spPr>
            <a:xfrm>
              <a:off x="635000" y="1626919"/>
              <a:ext cx="2466287" cy="2790702"/>
            </a:xfrm>
            <a:prstGeom prst="rect">
              <a:avLst/>
            </a:prstGeom>
            <a:solidFill>
              <a:srgbClr val="7020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" name="Rectangle 75"/>
            <p:cNvSpPr/>
            <p:nvPr userDrawn="1"/>
          </p:nvSpPr>
          <p:spPr>
            <a:xfrm>
              <a:off x="703386" y="2359022"/>
              <a:ext cx="2327562" cy="1989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v</a:t>
              </a:r>
            </a:p>
          </p:txBody>
        </p:sp>
      </p:grpSp>
      <p:sp>
        <p:nvSpPr>
          <p:cNvPr id="13" name="Espace réservé du texte 12"/>
          <p:cNvSpPr>
            <a:spLocks noGrp="1"/>
          </p:cNvSpPr>
          <p:nvPr>
            <p:ph type="body" sz="quarter" idx="13"/>
          </p:nvPr>
        </p:nvSpPr>
        <p:spPr>
          <a:xfrm>
            <a:off x="685061" y="1562709"/>
            <a:ext cx="1701144" cy="33195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>
                <a:solidFill>
                  <a:schemeClr val="bg1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77" name="Espace réservé du texte 12"/>
          <p:cNvSpPr>
            <a:spLocks noGrp="1"/>
          </p:cNvSpPr>
          <p:nvPr>
            <p:ph type="body" sz="quarter" idx="14"/>
          </p:nvPr>
        </p:nvSpPr>
        <p:spPr>
          <a:xfrm>
            <a:off x="685061" y="4052618"/>
            <a:ext cx="1701144" cy="33195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>
                <a:solidFill>
                  <a:schemeClr val="bg1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78" name="Espace réservé du texte 12"/>
          <p:cNvSpPr>
            <a:spLocks noGrp="1"/>
          </p:cNvSpPr>
          <p:nvPr>
            <p:ph type="body" sz="quarter" idx="15"/>
          </p:nvPr>
        </p:nvSpPr>
        <p:spPr>
          <a:xfrm>
            <a:off x="3544315" y="1562709"/>
            <a:ext cx="1701144" cy="33195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>
                <a:solidFill>
                  <a:schemeClr val="bg1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79" name="Espace réservé du texte 12"/>
          <p:cNvSpPr>
            <a:spLocks noGrp="1"/>
          </p:cNvSpPr>
          <p:nvPr>
            <p:ph type="body" sz="quarter" idx="16"/>
          </p:nvPr>
        </p:nvSpPr>
        <p:spPr>
          <a:xfrm>
            <a:off x="3544315" y="4009629"/>
            <a:ext cx="1701144" cy="33195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>
                <a:solidFill>
                  <a:schemeClr val="bg1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80" name="Espace réservé du texte 12"/>
          <p:cNvSpPr>
            <a:spLocks noGrp="1"/>
          </p:cNvSpPr>
          <p:nvPr>
            <p:ph type="body" sz="quarter" idx="17"/>
          </p:nvPr>
        </p:nvSpPr>
        <p:spPr>
          <a:xfrm>
            <a:off x="6453028" y="1098250"/>
            <a:ext cx="1701144" cy="33195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>
                <a:solidFill>
                  <a:schemeClr val="bg1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81" name="Espace réservé du texte 12"/>
          <p:cNvSpPr>
            <a:spLocks noGrp="1"/>
          </p:cNvSpPr>
          <p:nvPr>
            <p:ph type="body" sz="quarter" idx="18"/>
          </p:nvPr>
        </p:nvSpPr>
        <p:spPr>
          <a:xfrm>
            <a:off x="9602638" y="1338983"/>
            <a:ext cx="1701144" cy="33195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>
                <a:solidFill>
                  <a:schemeClr val="bg1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82" name="Espace réservé du texte 12"/>
          <p:cNvSpPr>
            <a:spLocks noGrp="1"/>
          </p:cNvSpPr>
          <p:nvPr>
            <p:ph type="body" sz="quarter" idx="19"/>
          </p:nvPr>
        </p:nvSpPr>
        <p:spPr>
          <a:xfrm>
            <a:off x="6453028" y="3009913"/>
            <a:ext cx="1701144" cy="33195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>
                <a:solidFill>
                  <a:schemeClr val="bg1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83" name="Espace réservé du texte 12"/>
          <p:cNvSpPr>
            <a:spLocks noGrp="1"/>
          </p:cNvSpPr>
          <p:nvPr>
            <p:ph type="body" sz="quarter" idx="20"/>
          </p:nvPr>
        </p:nvSpPr>
        <p:spPr>
          <a:xfrm>
            <a:off x="6453028" y="4916678"/>
            <a:ext cx="1701144" cy="33195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>
                <a:solidFill>
                  <a:schemeClr val="bg1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1"/>
          </p:nvPr>
        </p:nvSpPr>
        <p:spPr>
          <a:xfrm>
            <a:off x="9669276" y="1819176"/>
            <a:ext cx="1573212" cy="43106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900"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8" name="Espace réservé pour une image  17"/>
          <p:cNvSpPr>
            <a:spLocks noGrp="1"/>
          </p:cNvSpPr>
          <p:nvPr>
            <p:ph type="pic" sz="quarter" idx="22"/>
          </p:nvPr>
        </p:nvSpPr>
        <p:spPr>
          <a:xfrm>
            <a:off x="736092" y="2029969"/>
            <a:ext cx="1604772" cy="1115568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4" name="Espace réservé pour une image  17"/>
          <p:cNvSpPr>
            <a:spLocks noGrp="1"/>
          </p:cNvSpPr>
          <p:nvPr>
            <p:ph type="pic" sz="quarter" idx="23"/>
          </p:nvPr>
        </p:nvSpPr>
        <p:spPr>
          <a:xfrm>
            <a:off x="736092" y="4548978"/>
            <a:ext cx="1604772" cy="1115568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5" name="Espace réservé pour une image  17"/>
          <p:cNvSpPr>
            <a:spLocks noGrp="1"/>
          </p:cNvSpPr>
          <p:nvPr>
            <p:ph type="pic" sz="quarter" idx="24"/>
          </p:nvPr>
        </p:nvSpPr>
        <p:spPr>
          <a:xfrm>
            <a:off x="3596523" y="2029969"/>
            <a:ext cx="1604772" cy="1115568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6" name="Espace réservé pour une image  17"/>
          <p:cNvSpPr>
            <a:spLocks noGrp="1"/>
          </p:cNvSpPr>
          <p:nvPr>
            <p:ph type="pic" sz="quarter" idx="25"/>
          </p:nvPr>
        </p:nvSpPr>
        <p:spPr>
          <a:xfrm>
            <a:off x="3596523" y="4495201"/>
            <a:ext cx="1604772" cy="1115568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7" name="Espace réservé pour une image  17"/>
          <p:cNvSpPr>
            <a:spLocks noGrp="1"/>
          </p:cNvSpPr>
          <p:nvPr>
            <p:ph type="pic" sz="quarter" idx="26"/>
          </p:nvPr>
        </p:nvSpPr>
        <p:spPr>
          <a:xfrm>
            <a:off x="6503830" y="1564301"/>
            <a:ext cx="1604772" cy="1115568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8" name="Espace réservé pour une image  17"/>
          <p:cNvSpPr>
            <a:spLocks noGrp="1"/>
          </p:cNvSpPr>
          <p:nvPr>
            <p:ph type="pic" sz="quarter" idx="27"/>
          </p:nvPr>
        </p:nvSpPr>
        <p:spPr>
          <a:xfrm>
            <a:off x="6503830" y="3477246"/>
            <a:ext cx="1604772" cy="1115568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9" name="Espace réservé pour une image  17"/>
          <p:cNvSpPr>
            <a:spLocks noGrp="1"/>
          </p:cNvSpPr>
          <p:nvPr>
            <p:ph type="pic" sz="quarter" idx="28"/>
          </p:nvPr>
        </p:nvSpPr>
        <p:spPr>
          <a:xfrm>
            <a:off x="6503830" y="5384208"/>
            <a:ext cx="1604772" cy="1115568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cxnSp>
        <p:nvCxnSpPr>
          <p:cNvPr id="20" name="Connecteur droit avec flèche 19"/>
          <p:cNvCxnSpPr/>
          <p:nvPr userDrawn="1"/>
        </p:nvCxnSpPr>
        <p:spPr>
          <a:xfrm>
            <a:off x="2440389" y="1738103"/>
            <a:ext cx="879008" cy="0"/>
          </a:xfrm>
          <a:prstGeom prst="straightConnector1">
            <a:avLst/>
          </a:prstGeom>
          <a:ln w="19050">
            <a:solidFill>
              <a:srgbClr val="575756"/>
            </a:solidFill>
            <a:headEnd w="sm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avec flèche 89"/>
          <p:cNvCxnSpPr/>
          <p:nvPr userDrawn="1"/>
        </p:nvCxnSpPr>
        <p:spPr>
          <a:xfrm>
            <a:off x="5296949" y="1738103"/>
            <a:ext cx="936771" cy="0"/>
          </a:xfrm>
          <a:prstGeom prst="straightConnector1">
            <a:avLst/>
          </a:prstGeom>
          <a:ln w="19050">
            <a:solidFill>
              <a:srgbClr val="575756"/>
            </a:solidFill>
            <a:headEnd w="sm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avec flèche 90"/>
          <p:cNvCxnSpPr/>
          <p:nvPr userDrawn="1"/>
        </p:nvCxnSpPr>
        <p:spPr>
          <a:xfrm>
            <a:off x="2440389" y="4862856"/>
            <a:ext cx="879008" cy="0"/>
          </a:xfrm>
          <a:prstGeom prst="straightConnector1">
            <a:avLst/>
          </a:prstGeom>
          <a:ln w="19050">
            <a:solidFill>
              <a:srgbClr val="575756"/>
            </a:solidFill>
            <a:headEnd w="sm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avec flèche 91"/>
          <p:cNvCxnSpPr/>
          <p:nvPr userDrawn="1"/>
        </p:nvCxnSpPr>
        <p:spPr>
          <a:xfrm>
            <a:off x="5296949" y="1736289"/>
            <a:ext cx="863706" cy="1409248"/>
          </a:xfrm>
          <a:prstGeom prst="straightConnector1">
            <a:avLst/>
          </a:prstGeom>
          <a:ln w="19050">
            <a:solidFill>
              <a:srgbClr val="575756"/>
            </a:solidFill>
            <a:headEnd w="sm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avec flèche 92"/>
          <p:cNvCxnSpPr/>
          <p:nvPr userDrawn="1"/>
        </p:nvCxnSpPr>
        <p:spPr>
          <a:xfrm>
            <a:off x="5296949" y="4862856"/>
            <a:ext cx="936771" cy="226380"/>
          </a:xfrm>
          <a:prstGeom prst="straightConnector1">
            <a:avLst/>
          </a:prstGeom>
          <a:ln w="19050">
            <a:solidFill>
              <a:srgbClr val="575756"/>
            </a:solidFill>
            <a:headEnd w="sm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avec flèche 93"/>
          <p:cNvCxnSpPr/>
          <p:nvPr userDrawn="1"/>
        </p:nvCxnSpPr>
        <p:spPr>
          <a:xfrm flipV="1">
            <a:off x="8232484" y="3145537"/>
            <a:ext cx="1127085" cy="1667"/>
          </a:xfrm>
          <a:prstGeom prst="straightConnector1">
            <a:avLst/>
          </a:prstGeom>
          <a:ln w="19050">
            <a:solidFill>
              <a:srgbClr val="575756"/>
            </a:solidFill>
            <a:headEnd w="sm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avec flèche 94"/>
          <p:cNvCxnSpPr/>
          <p:nvPr userDrawn="1"/>
        </p:nvCxnSpPr>
        <p:spPr>
          <a:xfrm>
            <a:off x="8209538" y="1658456"/>
            <a:ext cx="1150031" cy="1274995"/>
          </a:xfrm>
          <a:prstGeom prst="straightConnector1">
            <a:avLst/>
          </a:prstGeom>
          <a:ln w="19050">
            <a:solidFill>
              <a:srgbClr val="575756"/>
            </a:solidFill>
            <a:headEnd w="sm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avec flèche 95"/>
          <p:cNvCxnSpPr/>
          <p:nvPr userDrawn="1"/>
        </p:nvCxnSpPr>
        <p:spPr>
          <a:xfrm flipV="1">
            <a:off x="8213345" y="3404864"/>
            <a:ext cx="1169170" cy="1648121"/>
          </a:xfrm>
          <a:prstGeom prst="straightConnector1">
            <a:avLst/>
          </a:prstGeom>
          <a:ln w="19050">
            <a:solidFill>
              <a:srgbClr val="575756"/>
            </a:solidFill>
            <a:headEnd w="sm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4422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_tableau_3_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Connecteur droit 32"/>
          <p:cNvCxnSpPr/>
          <p:nvPr userDrawn="1"/>
        </p:nvCxnSpPr>
        <p:spPr>
          <a:xfrm>
            <a:off x="7665849" y="1276925"/>
            <a:ext cx="0" cy="480687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 userDrawn="1"/>
        </p:nvSpPr>
        <p:spPr>
          <a:xfrm>
            <a:off x="1003299" y="3009070"/>
            <a:ext cx="3349331" cy="295232"/>
          </a:xfrm>
          <a:prstGeom prst="rect">
            <a:avLst/>
          </a:prstGeom>
          <a:solidFill>
            <a:srgbClr val="702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2" name="Connecteur droit 31"/>
          <p:cNvCxnSpPr/>
          <p:nvPr userDrawn="1"/>
        </p:nvCxnSpPr>
        <p:spPr>
          <a:xfrm>
            <a:off x="4352633" y="1276925"/>
            <a:ext cx="0" cy="480687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635000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/>
          </a:p>
        </p:txBody>
      </p:sp>
      <p:sp>
        <p:nvSpPr>
          <p:cNvPr id="12" name="Espace réservé du texte 3"/>
          <p:cNvSpPr>
            <a:spLocks noGrp="1"/>
          </p:cNvSpPr>
          <p:nvPr>
            <p:ph type="body" sz="quarter" idx="11"/>
          </p:nvPr>
        </p:nvSpPr>
        <p:spPr>
          <a:xfrm>
            <a:off x="2946400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6" name="Espace réservé du texte 3"/>
          <p:cNvSpPr>
            <a:spLocks noGrp="1"/>
          </p:cNvSpPr>
          <p:nvPr>
            <p:ph type="body" sz="quarter" idx="12" hasCustomPrompt="1"/>
          </p:nvPr>
        </p:nvSpPr>
        <p:spPr>
          <a:xfrm>
            <a:off x="11188700" y="317500"/>
            <a:ext cx="381000" cy="38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702082"/>
                </a:solidFill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r>
              <a:rPr lang="fr-FR"/>
              <a:t>3</a:t>
            </a:r>
            <a:endParaRPr lang="fr-FR" dirty="0"/>
          </a:p>
        </p:txBody>
      </p:sp>
      <p:sp>
        <p:nvSpPr>
          <p:cNvPr id="13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5981700" y="317500"/>
            <a:ext cx="25146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0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5" name="Espace réservé pour une image  14"/>
          <p:cNvSpPr>
            <a:spLocks noGrp="1"/>
          </p:cNvSpPr>
          <p:nvPr>
            <p:ph type="pic" sz="quarter" idx="14" hasCustomPrompt="1"/>
          </p:nvPr>
        </p:nvSpPr>
        <p:spPr>
          <a:xfrm>
            <a:off x="1846548" y="1126509"/>
            <a:ext cx="1435100" cy="1435100"/>
          </a:xfrm>
          <a:prstGeom prst="ellipse">
            <a:avLst/>
          </a:prstGeom>
        </p:spPr>
        <p:txBody>
          <a:bodyPr/>
          <a:lstStyle/>
          <a:p>
            <a:r>
              <a:rPr lang="fr-FR"/>
              <a:t> </a:t>
            </a:r>
          </a:p>
        </p:txBody>
      </p:sp>
      <p:sp>
        <p:nvSpPr>
          <p:cNvPr id="24" name="Espace réservé du texte 23"/>
          <p:cNvSpPr>
            <a:spLocks noGrp="1"/>
          </p:cNvSpPr>
          <p:nvPr>
            <p:ph type="body" sz="quarter" idx="15"/>
          </p:nvPr>
        </p:nvSpPr>
        <p:spPr>
          <a:xfrm>
            <a:off x="1003300" y="3009069"/>
            <a:ext cx="3349330" cy="29170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5" name="Espace réservé pour une image  14"/>
          <p:cNvSpPr>
            <a:spLocks noGrp="1"/>
          </p:cNvSpPr>
          <p:nvPr>
            <p:ph type="pic" sz="quarter" idx="16"/>
          </p:nvPr>
        </p:nvSpPr>
        <p:spPr>
          <a:xfrm>
            <a:off x="5264150" y="1126509"/>
            <a:ext cx="1435100" cy="1435100"/>
          </a:xfrm>
          <a:prstGeom prst="ellipse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26" name="Espace réservé pour une image  14"/>
          <p:cNvSpPr>
            <a:spLocks noGrp="1"/>
          </p:cNvSpPr>
          <p:nvPr>
            <p:ph type="pic" sz="quarter" idx="17"/>
          </p:nvPr>
        </p:nvSpPr>
        <p:spPr>
          <a:xfrm>
            <a:off x="8838048" y="1126509"/>
            <a:ext cx="1435100" cy="1435100"/>
          </a:xfrm>
          <a:prstGeom prst="ellipse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27" name="Rectangle 26"/>
          <p:cNvSpPr/>
          <p:nvPr userDrawn="1"/>
        </p:nvSpPr>
        <p:spPr>
          <a:xfrm>
            <a:off x="1003299" y="3637644"/>
            <a:ext cx="3349331" cy="295232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/>
          <p:cNvSpPr/>
          <p:nvPr userDrawn="1"/>
        </p:nvSpPr>
        <p:spPr>
          <a:xfrm>
            <a:off x="4352632" y="3637644"/>
            <a:ext cx="6836068" cy="295232"/>
          </a:xfrm>
          <a:prstGeom prst="rect">
            <a:avLst/>
          </a:prstGeom>
          <a:solidFill>
            <a:srgbClr val="702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/>
          <p:cNvSpPr/>
          <p:nvPr userDrawn="1"/>
        </p:nvSpPr>
        <p:spPr>
          <a:xfrm>
            <a:off x="1003299" y="4269743"/>
            <a:ext cx="10185401" cy="295232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space réservé pour une image  36"/>
          <p:cNvSpPr>
            <a:spLocks noGrp="1"/>
          </p:cNvSpPr>
          <p:nvPr>
            <p:ph type="pic" sz="quarter" idx="18"/>
          </p:nvPr>
        </p:nvSpPr>
        <p:spPr>
          <a:xfrm>
            <a:off x="1766348" y="4965449"/>
            <a:ext cx="1595499" cy="159681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38" name="Espace réservé pour une image  36"/>
          <p:cNvSpPr>
            <a:spLocks noGrp="1"/>
          </p:cNvSpPr>
          <p:nvPr>
            <p:ph type="pic" sz="quarter" idx="19"/>
          </p:nvPr>
        </p:nvSpPr>
        <p:spPr>
          <a:xfrm>
            <a:off x="5183950" y="4965449"/>
            <a:ext cx="1595499" cy="159681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39" name="Espace réservé pour une image  36"/>
          <p:cNvSpPr>
            <a:spLocks noGrp="1"/>
          </p:cNvSpPr>
          <p:nvPr>
            <p:ph type="pic" sz="quarter" idx="20"/>
          </p:nvPr>
        </p:nvSpPr>
        <p:spPr>
          <a:xfrm>
            <a:off x="8771308" y="4965448"/>
            <a:ext cx="1595499" cy="159681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0" name="Espace réservé du texte 23"/>
          <p:cNvSpPr>
            <a:spLocks noGrp="1"/>
          </p:cNvSpPr>
          <p:nvPr>
            <p:ph type="body" sz="quarter" idx="21"/>
          </p:nvPr>
        </p:nvSpPr>
        <p:spPr>
          <a:xfrm>
            <a:off x="1003300" y="3642153"/>
            <a:ext cx="3349330" cy="29170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41" name="Espace réservé du texte 23"/>
          <p:cNvSpPr>
            <a:spLocks noGrp="1"/>
          </p:cNvSpPr>
          <p:nvPr>
            <p:ph type="body" sz="quarter" idx="22"/>
          </p:nvPr>
        </p:nvSpPr>
        <p:spPr>
          <a:xfrm>
            <a:off x="4352630" y="3642153"/>
            <a:ext cx="6836070" cy="29170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42" name="Espace réservé du texte 23"/>
          <p:cNvSpPr>
            <a:spLocks noGrp="1"/>
          </p:cNvSpPr>
          <p:nvPr>
            <p:ph type="body" sz="quarter" idx="23"/>
          </p:nvPr>
        </p:nvSpPr>
        <p:spPr>
          <a:xfrm>
            <a:off x="1003299" y="4269743"/>
            <a:ext cx="10185401" cy="29170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cxnSp>
        <p:nvCxnSpPr>
          <p:cNvPr id="22" name="Connecteur droit avec flèche 21"/>
          <p:cNvCxnSpPr/>
          <p:nvPr userDrawn="1"/>
        </p:nvCxnSpPr>
        <p:spPr>
          <a:xfrm>
            <a:off x="2564098" y="2719146"/>
            <a:ext cx="0" cy="169558"/>
          </a:xfrm>
          <a:prstGeom prst="straightConnector1">
            <a:avLst/>
          </a:prstGeom>
          <a:ln w="12700">
            <a:solidFill>
              <a:srgbClr val="575756"/>
            </a:solidFill>
            <a:headEnd w="sm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 userDrawn="1"/>
        </p:nvCxnSpPr>
        <p:spPr>
          <a:xfrm>
            <a:off x="2564098" y="3385265"/>
            <a:ext cx="0" cy="169558"/>
          </a:xfrm>
          <a:prstGeom prst="straightConnector1">
            <a:avLst/>
          </a:prstGeom>
          <a:ln w="12700">
            <a:solidFill>
              <a:srgbClr val="575756"/>
            </a:solidFill>
            <a:headEnd w="sm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 userDrawn="1"/>
        </p:nvCxnSpPr>
        <p:spPr>
          <a:xfrm>
            <a:off x="2564098" y="4002939"/>
            <a:ext cx="0" cy="169558"/>
          </a:xfrm>
          <a:prstGeom prst="straightConnector1">
            <a:avLst/>
          </a:prstGeom>
          <a:ln w="12700">
            <a:solidFill>
              <a:srgbClr val="575756"/>
            </a:solidFill>
            <a:headEnd w="sm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 userDrawn="1"/>
        </p:nvCxnSpPr>
        <p:spPr>
          <a:xfrm>
            <a:off x="2564098" y="4641877"/>
            <a:ext cx="0" cy="169558"/>
          </a:xfrm>
          <a:prstGeom prst="straightConnector1">
            <a:avLst/>
          </a:prstGeom>
          <a:ln w="12700">
            <a:solidFill>
              <a:srgbClr val="575756"/>
            </a:solidFill>
            <a:headEnd w="sm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/>
          <p:nvPr userDrawn="1"/>
        </p:nvCxnSpPr>
        <p:spPr>
          <a:xfrm>
            <a:off x="5981700" y="2719146"/>
            <a:ext cx="0" cy="835677"/>
          </a:xfrm>
          <a:prstGeom prst="straightConnector1">
            <a:avLst/>
          </a:prstGeom>
          <a:ln w="12700">
            <a:solidFill>
              <a:srgbClr val="575756"/>
            </a:solidFill>
            <a:headEnd w="sm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 userDrawn="1"/>
        </p:nvCxnSpPr>
        <p:spPr>
          <a:xfrm>
            <a:off x="5981700" y="4005729"/>
            <a:ext cx="0" cy="169558"/>
          </a:xfrm>
          <a:prstGeom prst="straightConnector1">
            <a:avLst/>
          </a:prstGeom>
          <a:ln w="12700">
            <a:solidFill>
              <a:srgbClr val="575756"/>
            </a:solidFill>
            <a:headEnd w="sm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/>
          <p:nvPr userDrawn="1"/>
        </p:nvCxnSpPr>
        <p:spPr>
          <a:xfrm>
            <a:off x="5981700" y="4646981"/>
            <a:ext cx="0" cy="169558"/>
          </a:xfrm>
          <a:prstGeom prst="straightConnector1">
            <a:avLst/>
          </a:prstGeom>
          <a:ln w="12700">
            <a:solidFill>
              <a:srgbClr val="575756"/>
            </a:solidFill>
            <a:headEnd w="sm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/>
          <p:nvPr userDrawn="1"/>
        </p:nvCxnSpPr>
        <p:spPr>
          <a:xfrm>
            <a:off x="9555598" y="2719146"/>
            <a:ext cx="0" cy="835677"/>
          </a:xfrm>
          <a:prstGeom prst="straightConnector1">
            <a:avLst/>
          </a:prstGeom>
          <a:ln w="12700">
            <a:solidFill>
              <a:srgbClr val="575756"/>
            </a:solidFill>
            <a:headEnd w="sm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/>
          <p:cNvCxnSpPr/>
          <p:nvPr userDrawn="1"/>
        </p:nvCxnSpPr>
        <p:spPr>
          <a:xfrm>
            <a:off x="9558108" y="4005729"/>
            <a:ext cx="0" cy="169558"/>
          </a:xfrm>
          <a:prstGeom prst="straightConnector1">
            <a:avLst/>
          </a:prstGeom>
          <a:ln w="12700">
            <a:solidFill>
              <a:srgbClr val="575756"/>
            </a:solidFill>
            <a:headEnd w="sm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/>
          <p:cNvCxnSpPr/>
          <p:nvPr userDrawn="1"/>
        </p:nvCxnSpPr>
        <p:spPr>
          <a:xfrm>
            <a:off x="9569058" y="4646981"/>
            <a:ext cx="0" cy="169558"/>
          </a:xfrm>
          <a:prstGeom prst="straightConnector1">
            <a:avLst/>
          </a:prstGeom>
          <a:ln w="12700">
            <a:solidFill>
              <a:srgbClr val="575756"/>
            </a:solidFill>
            <a:headEnd w="sm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texte 9"/>
          <p:cNvSpPr>
            <a:spLocks noGrp="1"/>
          </p:cNvSpPr>
          <p:nvPr>
            <p:ph type="body" sz="quarter" idx="24"/>
          </p:nvPr>
        </p:nvSpPr>
        <p:spPr>
          <a:xfrm>
            <a:off x="1003299" y="1676400"/>
            <a:ext cx="1210536" cy="5842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48" name="Espace réservé du texte 9"/>
          <p:cNvSpPr>
            <a:spLocks noGrp="1"/>
          </p:cNvSpPr>
          <p:nvPr>
            <p:ph type="body" sz="quarter" idx="25"/>
          </p:nvPr>
        </p:nvSpPr>
        <p:spPr>
          <a:xfrm>
            <a:off x="4552105" y="1676400"/>
            <a:ext cx="1210536" cy="5842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49" name="Espace réservé du texte 9"/>
          <p:cNvSpPr>
            <a:spLocks noGrp="1"/>
          </p:cNvSpPr>
          <p:nvPr>
            <p:ph type="body" sz="quarter" idx="26"/>
          </p:nvPr>
        </p:nvSpPr>
        <p:spPr>
          <a:xfrm>
            <a:off x="7891032" y="1676400"/>
            <a:ext cx="1210536" cy="5842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7146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635000" y="182880"/>
            <a:ext cx="9156700" cy="52324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_Txt+im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635000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/>
          </a:p>
        </p:txBody>
      </p:sp>
      <p:sp>
        <p:nvSpPr>
          <p:cNvPr id="12" name="Espace réservé du texte 3"/>
          <p:cNvSpPr>
            <a:spLocks noGrp="1"/>
          </p:cNvSpPr>
          <p:nvPr>
            <p:ph type="body" sz="quarter" idx="11"/>
          </p:nvPr>
        </p:nvSpPr>
        <p:spPr>
          <a:xfrm>
            <a:off x="2946400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6" name="Espace réservé du texte 3"/>
          <p:cNvSpPr>
            <a:spLocks noGrp="1"/>
          </p:cNvSpPr>
          <p:nvPr>
            <p:ph type="body" sz="quarter" idx="12" hasCustomPrompt="1"/>
          </p:nvPr>
        </p:nvSpPr>
        <p:spPr>
          <a:xfrm>
            <a:off x="11188700" y="317500"/>
            <a:ext cx="381000" cy="38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702082"/>
                </a:solidFill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r>
              <a:rPr lang="fr-FR"/>
              <a:t>3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1028700" y="1549400"/>
            <a:ext cx="5003800" cy="3517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  <a:lvl2pPr marL="457200" indent="0">
              <a:lnSpc>
                <a:spcPct val="80000"/>
              </a:lnSpc>
              <a:buFontTx/>
              <a:buNone/>
              <a:defRPr sz="1500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1"/>
            <a:endParaRPr lang="fr-FR" dirty="0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sz="quarter" idx="14"/>
          </p:nvPr>
        </p:nvSpPr>
        <p:spPr>
          <a:xfrm>
            <a:off x="6388100" y="1549400"/>
            <a:ext cx="4800600" cy="35179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5"/>
          </p:nvPr>
        </p:nvSpPr>
        <p:spPr>
          <a:xfrm>
            <a:off x="6388100" y="5324475"/>
            <a:ext cx="4800600" cy="28294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4" name="Espace réservé du texte 10"/>
          <p:cNvSpPr>
            <a:spLocks noGrp="1"/>
          </p:cNvSpPr>
          <p:nvPr>
            <p:ph type="body" sz="quarter" idx="16"/>
          </p:nvPr>
        </p:nvSpPr>
        <p:spPr>
          <a:xfrm>
            <a:off x="6388100" y="5609105"/>
            <a:ext cx="4800600" cy="3905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+ Conten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635000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/>
          </a:p>
        </p:txBody>
      </p:sp>
      <p:sp>
        <p:nvSpPr>
          <p:cNvPr id="12" name="Espace réservé du texte 3"/>
          <p:cNvSpPr>
            <a:spLocks noGrp="1"/>
          </p:cNvSpPr>
          <p:nvPr>
            <p:ph type="body" sz="quarter" idx="11"/>
          </p:nvPr>
        </p:nvSpPr>
        <p:spPr>
          <a:xfrm>
            <a:off x="2946400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6" name="Espace réservé du texte 3"/>
          <p:cNvSpPr>
            <a:spLocks noGrp="1"/>
          </p:cNvSpPr>
          <p:nvPr>
            <p:ph type="body" sz="quarter" idx="12" hasCustomPrompt="1"/>
          </p:nvPr>
        </p:nvSpPr>
        <p:spPr>
          <a:xfrm>
            <a:off x="11188700" y="317500"/>
            <a:ext cx="381000" cy="38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702082"/>
                </a:solidFill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r>
              <a:rPr lang="fr-FR"/>
              <a:t>3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1028700" y="1549400"/>
            <a:ext cx="5245100" cy="15367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  <a:lvl2pPr marL="457200" indent="0">
              <a:lnSpc>
                <a:spcPct val="80000"/>
              </a:lnSpc>
              <a:buFontTx/>
              <a:buNone/>
              <a:defRPr sz="1500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1"/>
            <a:endParaRPr lang="fr-FR" dirty="0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sz="quarter" idx="14"/>
          </p:nvPr>
        </p:nvSpPr>
        <p:spPr>
          <a:xfrm>
            <a:off x="1028700" y="3390900"/>
            <a:ext cx="10160000" cy="238125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5"/>
          </p:nvPr>
        </p:nvSpPr>
        <p:spPr>
          <a:xfrm>
            <a:off x="1028700" y="6083300"/>
            <a:ext cx="2120900" cy="2667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300"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9" name="Espace réservé du texte 5"/>
          <p:cNvSpPr>
            <a:spLocks noGrp="1"/>
          </p:cNvSpPr>
          <p:nvPr>
            <p:ph type="body" sz="quarter" idx="16"/>
          </p:nvPr>
        </p:nvSpPr>
        <p:spPr>
          <a:xfrm>
            <a:off x="5213350" y="6083300"/>
            <a:ext cx="2120900" cy="2667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300"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0" name="Espace réservé du texte 5"/>
          <p:cNvSpPr>
            <a:spLocks noGrp="1"/>
          </p:cNvSpPr>
          <p:nvPr>
            <p:ph type="body" sz="quarter" idx="17"/>
          </p:nvPr>
        </p:nvSpPr>
        <p:spPr>
          <a:xfrm>
            <a:off x="9067800" y="6083300"/>
            <a:ext cx="2120900" cy="2667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300"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_Texte+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635000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/>
          </a:p>
        </p:txBody>
      </p:sp>
      <p:sp>
        <p:nvSpPr>
          <p:cNvPr id="16" name="Espace réservé du texte 3"/>
          <p:cNvSpPr>
            <a:spLocks noGrp="1"/>
          </p:cNvSpPr>
          <p:nvPr>
            <p:ph type="body" sz="quarter" idx="12" hasCustomPrompt="1"/>
          </p:nvPr>
        </p:nvSpPr>
        <p:spPr>
          <a:xfrm>
            <a:off x="11188700" y="317500"/>
            <a:ext cx="381000" cy="38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702082"/>
                </a:solidFill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r>
              <a:rPr lang="fr-FR"/>
              <a:t>3</a:t>
            </a:r>
            <a:endParaRPr lang="fr-FR" dirty="0"/>
          </a:p>
        </p:txBody>
      </p:sp>
      <p:sp>
        <p:nvSpPr>
          <p:cNvPr id="22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1028700" y="1110017"/>
            <a:ext cx="6987144" cy="607896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buFont typeface="Arial" charset="0"/>
              <a:buChar char="•"/>
              <a:defRPr sz="1300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1pPr>
            <a:lvl2pPr marL="742950" indent="-285750">
              <a:lnSpc>
                <a:spcPct val="80000"/>
              </a:lnSpc>
              <a:buFont typeface="Arial" charset="0"/>
              <a:buChar char="•"/>
              <a:defRPr sz="1500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2pPr>
          </a:lstStyle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Texte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635000" y="1982686"/>
            <a:ext cx="10934700" cy="295232"/>
          </a:xfrm>
          <a:prstGeom prst="rect">
            <a:avLst/>
          </a:prstGeom>
          <a:solidFill>
            <a:srgbClr val="702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space réservé du texte 23"/>
          <p:cNvSpPr>
            <a:spLocks noGrp="1"/>
          </p:cNvSpPr>
          <p:nvPr>
            <p:ph type="body" sz="quarter" idx="23"/>
          </p:nvPr>
        </p:nvSpPr>
        <p:spPr>
          <a:xfrm>
            <a:off x="1028700" y="1984448"/>
            <a:ext cx="10541000" cy="291707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1200">
                <a:solidFill>
                  <a:schemeClr val="bg1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45" name="Espace réservé pour une image  36"/>
          <p:cNvSpPr>
            <a:spLocks noGrp="1"/>
          </p:cNvSpPr>
          <p:nvPr>
            <p:ph type="pic" sz="quarter" idx="18"/>
          </p:nvPr>
        </p:nvSpPr>
        <p:spPr>
          <a:xfrm>
            <a:off x="1028700" y="2501286"/>
            <a:ext cx="3436422" cy="128695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6" name="Rectangle 45"/>
          <p:cNvSpPr/>
          <p:nvPr userDrawn="1"/>
        </p:nvSpPr>
        <p:spPr>
          <a:xfrm>
            <a:off x="635000" y="4310253"/>
            <a:ext cx="10934700" cy="295232"/>
          </a:xfrm>
          <a:prstGeom prst="rect">
            <a:avLst/>
          </a:prstGeom>
          <a:solidFill>
            <a:srgbClr val="702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space réservé du texte 23"/>
          <p:cNvSpPr>
            <a:spLocks noGrp="1"/>
          </p:cNvSpPr>
          <p:nvPr>
            <p:ph type="body" sz="quarter" idx="24"/>
          </p:nvPr>
        </p:nvSpPr>
        <p:spPr>
          <a:xfrm>
            <a:off x="1028700" y="4312015"/>
            <a:ext cx="10541000" cy="291707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1200">
                <a:solidFill>
                  <a:schemeClr val="bg1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cxnSp>
        <p:nvCxnSpPr>
          <p:cNvPr id="3" name="Connecteur droit 2"/>
          <p:cNvCxnSpPr/>
          <p:nvPr userDrawn="1"/>
        </p:nvCxnSpPr>
        <p:spPr>
          <a:xfrm>
            <a:off x="6032658" y="2385834"/>
            <a:ext cx="0" cy="1426156"/>
          </a:xfrm>
          <a:prstGeom prst="line">
            <a:avLst/>
          </a:prstGeom>
          <a:ln w="12700">
            <a:solidFill>
              <a:srgbClr val="7020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 userDrawn="1"/>
        </p:nvCxnSpPr>
        <p:spPr>
          <a:xfrm>
            <a:off x="7410196" y="2385834"/>
            <a:ext cx="0" cy="1426156"/>
          </a:xfrm>
          <a:prstGeom prst="line">
            <a:avLst/>
          </a:prstGeom>
          <a:ln w="12700">
            <a:solidFill>
              <a:srgbClr val="7020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 userDrawn="1"/>
        </p:nvCxnSpPr>
        <p:spPr>
          <a:xfrm flipH="1">
            <a:off x="4750850" y="3038419"/>
            <a:ext cx="4048764" cy="0"/>
          </a:xfrm>
          <a:prstGeom prst="line">
            <a:avLst/>
          </a:prstGeom>
          <a:ln w="12700">
            <a:solidFill>
              <a:srgbClr val="7020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texte 9"/>
          <p:cNvSpPr>
            <a:spLocks noGrp="1"/>
          </p:cNvSpPr>
          <p:nvPr>
            <p:ph type="body" sz="quarter" idx="25"/>
          </p:nvPr>
        </p:nvSpPr>
        <p:spPr>
          <a:xfrm>
            <a:off x="6140263" y="2501286"/>
            <a:ext cx="1163637" cy="4198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0" name="Espace réservé du texte 9"/>
          <p:cNvSpPr>
            <a:spLocks noGrp="1"/>
          </p:cNvSpPr>
          <p:nvPr>
            <p:ph type="body" sz="quarter" idx="26"/>
          </p:nvPr>
        </p:nvSpPr>
        <p:spPr>
          <a:xfrm>
            <a:off x="7505275" y="2501286"/>
            <a:ext cx="1163637" cy="4198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1" name="Espace réservé du texte 9"/>
          <p:cNvSpPr>
            <a:spLocks noGrp="1"/>
          </p:cNvSpPr>
          <p:nvPr>
            <p:ph type="body" sz="quarter" idx="27"/>
          </p:nvPr>
        </p:nvSpPr>
        <p:spPr>
          <a:xfrm>
            <a:off x="7505275" y="3227356"/>
            <a:ext cx="1163637" cy="4198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2" name="Espace réservé du texte 9"/>
          <p:cNvSpPr>
            <a:spLocks noGrp="1"/>
          </p:cNvSpPr>
          <p:nvPr>
            <p:ph type="body" sz="quarter" idx="28"/>
          </p:nvPr>
        </p:nvSpPr>
        <p:spPr>
          <a:xfrm>
            <a:off x="6140263" y="3227356"/>
            <a:ext cx="1163637" cy="4198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3" name="Espace réservé du texte 9"/>
          <p:cNvSpPr>
            <a:spLocks noGrp="1"/>
          </p:cNvSpPr>
          <p:nvPr>
            <p:ph type="body" sz="quarter" idx="29"/>
          </p:nvPr>
        </p:nvSpPr>
        <p:spPr>
          <a:xfrm>
            <a:off x="4750850" y="3227356"/>
            <a:ext cx="1163637" cy="4198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5" name="Espace réservé du texte 9"/>
          <p:cNvSpPr>
            <a:spLocks noGrp="1"/>
          </p:cNvSpPr>
          <p:nvPr>
            <p:ph type="body" sz="quarter" idx="30"/>
          </p:nvPr>
        </p:nvSpPr>
        <p:spPr>
          <a:xfrm>
            <a:off x="9167820" y="2515932"/>
            <a:ext cx="2125614" cy="113123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300"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6" name="Espace réservé du texte 9"/>
          <p:cNvSpPr>
            <a:spLocks noGrp="1"/>
          </p:cNvSpPr>
          <p:nvPr>
            <p:ph type="body" sz="quarter" idx="31"/>
          </p:nvPr>
        </p:nvSpPr>
        <p:spPr>
          <a:xfrm>
            <a:off x="1028700" y="3846607"/>
            <a:ext cx="1625600" cy="24812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800"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8" name="Espace réservé pour une image  36"/>
          <p:cNvSpPr>
            <a:spLocks noGrp="1"/>
          </p:cNvSpPr>
          <p:nvPr>
            <p:ph type="pic" sz="quarter" idx="32"/>
          </p:nvPr>
        </p:nvSpPr>
        <p:spPr>
          <a:xfrm>
            <a:off x="1028700" y="4899226"/>
            <a:ext cx="3436422" cy="128695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cxnSp>
        <p:nvCxnSpPr>
          <p:cNvPr id="59" name="Connecteur droit 58"/>
          <p:cNvCxnSpPr/>
          <p:nvPr userDrawn="1"/>
        </p:nvCxnSpPr>
        <p:spPr>
          <a:xfrm flipH="1">
            <a:off x="4750850" y="5436359"/>
            <a:ext cx="4048764" cy="0"/>
          </a:xfrm>
          <a:prstGeom prst="line">
            <a:avLst/>
          </a:prstGeom>
          <a:ln w="12700">
            <a:solidFill>
              <a:srgbClr val="7020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Espace réservé du texte 9"/>
          <p:cNvSpPr>
            <a:spLocks noGrp="1"/>
          </p:cNvSpPr>
          <p:nvPr>
            <p:ph type="body" sz="quarter" idx="33"/>
          </p:nvPr>
        </p:nvSpPr>
        <p:spPr>
          <a:xfrm>
            <a:off x="6140263" y="4899226"/>
            <a:ext cx="1163637" cy="4198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61" name="Espace réservé du texte 9"/>
          <p:cNvSpPr>
            <a:spLocks noGrp="1"/>
          </p:cNvSpPr>
          <p:nvPr>
            <p:ph type="body" sz="quarter" idx="34"/>
          </p:nvPr>
        </p:nvSpPr>
        <p:spPr>
          <a:xfrm>
            <a:off x="7505275" y="4899226"/>
            <a:ext cx="1163637" cy="4198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62" name="Espace réservé du texte 9"/>
          <p:cNvSpPr>
            <a:spLocks noGrp="1"/>
          </p:cNvSpPr>
          <p:nvPr>
            <p:ph type="body" sz="quarter" idx="35"/>
          </p:nvPr>
        </p:nvSpPr>
        <p:spPr>
          <a:xfrm>
            <a:off x="7505275" y="5625296"/>
            <a:ext cx="1163637" cy="4198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63" name="Espace réservé du texte 9"/>
          <p:cNvSpPr>
            <a:spLocks noGrp="1"/>
          </p:cNvSpPr>
          <p:nvPr>
            <p:ph type="body" sz="quarter" idx="36"/>
          </p:nvPr>
        </p:nvSpPr>
        <p:spPr>
          <a:xfrm>
            <a:off x="6140263" y="5625296"/>
            <a:ext cx="1163637" cy="4198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64" name="Espace réservé du texte 9"/>
          <p:cNvSpPr>
            <a:spLocks noGrp="1"/>
          </p:cNvSpPr>
          <p:nvPr>
            <p:ph type="body" sz="quarter" idx="37"/>
          </p:nvPr>
        </p:nvSpPr>
        <p:spPr>
          <a:xfrm>
            <a:off x="4750850" y="5625296"/>
            <a:ext cx="1163637" cy="4198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65" name="Espace réservé du texte 9"/>
          <p:cNvSpPr>
            <a:spLocks noGrp="1"/>
          </p:cNvSpPr>
          <p:nvPr>
            <p:ph type="body" sz="quarter" idx="38"/>
          </p:nvPr>
        </p:nvSpPr>
        <p:spPr>
          <a:xfrm>
            <a:off x="9167820" y="4913872"/>
            <a:ext cx="2125614" cy="113123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300"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66" name="Espace réservé du texte 9"/>
          <p:cNvSpPr>
            <a:spLocks noGrp="1"/>
          </p:cNvSpPr>
          <p:nvPr>
            <p:ph type="body" sz="quarter" idx="39"/>
          </p:nvPr>
        </p:nvSpPr>
        <p:spPr>
          <a:xfrm>
            <a:off x="1028700" y="6244547"/>
            <a:ext cx="1625600" cy="24812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800"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_tableau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635000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/>
          </a:p>
        </p:txBody>
      </p:sp>
      <p:sp>
        <p:nvSpPr>
          <p:cNvPr id="16" name="Espace réservé du texte 3"/>
          <p:cNvSpPr>
            <a:spLocks noGrp="1"/>
          </p:cNvSpPr>
          <p:nvPr>
            <p:ph type="body" sz="quarter" idx="12" hasCustomPrompt="1"/>
          </p:nvPr>
        </p:nvSpPr>
        <p:spPr>
          <a:xfrm>
            <a:off x="11188700" y="317500"/>
            <a:ext cx="381000" cy="38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702082"/>
                </a:solidFill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r>
              <a:rPr lang="fr-FR"/>
              <a:t>3</a:t>
            </a:r>
            <a:endParaRPr lang="fr-FR" dirty="0"/>
          </a:p>
        </p:txBody>
      </p:sp>
      <p:grpSp>
        <p:nvGrpSpPr>
          <p:cNvPr id="9" name="Grouper 8"/>
          <p:cNvGrpSpPr/>
          <p:nvPr userDrawn="1"/>
        </p:nvGrpSpPr>
        <p:grpSpPr>
          <a:xfrm>
            <a:off x="635001" y="1496290"/>
            <a:ext cx="1805388" cy="1758538"/>
            <a:chOff x="635000" y="1626919"/>
            <a:chExt cx="2466287" cy="2790702"/>
          </a:xfrm>
        </p:grpSpPr>
        <p:sp>
          <p:nvSpPr>
            <p:cNvPr id="7" name="Rectangle 6"/>
            <p:cNvSpPr/>
            <p:nvPr userDrawn="1"/>
          </p:nvSpPr>
          <p:spPr>
            <a:xfrm>
              <a:off x="635000" y="1626919"/>
              <a:ext cx="2466287" cy="2790702"/>
            </a:xfrm>
            <a:prstGeom prst="rect">
              <a:avLst/>
            </a:prstGeom>
            <a:solidFill>
              <a:srgbClr val="7020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703386" y="2359022"/>
              <a:ext cx="2327562" cy="1989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v</a:t>
              </a:r>
            </a:p>
          </p:txBody>
        </p:sp>
      </p:grpSp>
      <p:sp>
        <p:nvSpPr>
          <p:cNvPr id="36" name="Rectangle 35"/>
          <p:cNvSpPr/>
          <p:nvPr userDrawn="1"/>
        </p:nvSpPr>
        <p:spPr>
          <a:xfrm>
            <a:off x="9549884" y="1273629"/>
            <a:ext cx="1805388" cy="4996542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/>
          <p:cNvSpPr/>
          <p:nvPr userDrawn="1"/>
        </p:nvSpPr>
        <p:spPr>
          <a:xfrm>
            <a:off x="9599944" y="1736289"/>
            <a:ext cx="1703838" cy="4457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v</a:t>
            </a:r>
          </a:p>
        </p:txBody>
      </p:sp>
      <p:grpSp>
        <p:nvGrpSpPr>
          <p:cNvPr id="38" name="Grouper 37"/>
          <p:cNvGrpSpPr/>
          <p:nvPr userDrawn="1"/>
        </p:nvGrpSpPr>
        <p:grpSpPr>
          <a:xfrm>
            <a:off x="3491561" y="1496290"/>
            <a:ext cx="1805388" cy="1758538"/>
            <a:chOff x="635000" y="1626919"/>
            <a:chExt cx="2466287" cy="2790702"/>
          </a:xfrm>
        </p:grpSpPr>
        <p:sp>
          <p:nvSpPr>
            <p:cNvPr id="39" name="Rectangle 38"/>
            <p:cNvSpPr/>
            <p:nvPr userDrawn="1"/>
          </p:nvSpPr>
          <p:spPr>
            <a:xfrm>
              <a:off x="635000" y="1626919"/>
              <a:ext cx="2466287" cy="279070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Rectangle 39"/>
            <p:cNvSpPr/>
            <p:nvPr userDrawn="1"/>
          </p:nvSpPr>
          <p:spPr>
            <a:xfrm>
              <a:off x="703386" y="2359022"/>
              <a:ext cx="2327562" cy="1989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v</a:t>
              </a:r>
            </a:p>
          </p:txBody>
        </p:sp>
      </p:grpSp>
      <p:grpSp>
        <p:nvGrpSpPr>
          <p:cNvPr id="41" name="Grouper 40"/>
          <p:cNvGrpSpPr/>
          <p:nvPr userDrawn="1"/>
        </p:nvGrpSpPr>
        <p:grpSpPr>
          <a:xfrm>
            <a:off x="635001" y="4000004"/>
            <a:ext cx="1805388" cy="1758538"/>
            <a:chOff x="635000" y="1626919"/>
            <a:chExt cx="2466287" cy="2790702"/>
          </a:xfrm>
        </p:grpSpPr>
        <p:sp>
          <p:nvSpPr>
            <p:cNvPr id="42" name="Rectangle 41"/>
            <p:cNvSpPr/>
            <p:nvPr userDrawn="1"/>
          </p:nvSpPr>
          <p:spPr>
            <a:xfrm>
              <a:off x="635000" y="1626919"/>
              <a:ext cx="2466287" cy="2790702"/>
            </a:xfrm>
            <a:prstGeom prst="rect">
              <a:avLst/>
            </a:prstGeom>
            <a:solidFill>
              <a:srgbClr val="7020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Rectangle 42"/>
            <p:cNvSpPr/>
            <p:nvPr userDrawn="1"/>
          </p:nvSpPr>
          <p:spPr>
            <a:xfrm>
              <a:off x="703386" y="2359022"/>
              <a:ext cx="2327562" cy="1989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v</a:t>
              </a:r>
            </a:p>
          </p:txBody>
        </p:sp>
      </p:grpSp>
      <p:grpSp>
        <p:nvGrpSpPr>
          <p:cNvPr id="54" name="Grouper 53"/>
          <p:cNvGrpSpPr/>
          <p:nvPr userDrawn="1"/>
        </p:nvGrpSpPr>
        <p:grpSpPr>
          <a:xfrm>
            <a:off x="3491561" y="3949756"/>
            <a:ext cx="1805388" cy="1758538"/>
            <a:chOff x="635000" y="1626919"/>
            <a:chExt cx="2466287" cy="2790702"/>
          </a:xfrm>
        </p:grpSpPr>
        <p:sp>
          <p:nvSpPr>
            <p:cNvPr id="57" name="Rectangle 56"/>
            <p:cNvSpPr/>
            <p:nvPr userDrawn="1"/>
          </p:nvSpPr>
          <p:spPr>
            <a:xfrm>
              <a:off x="635000" y="1626919"/>
              <a:ext cx="2466287" cy="279070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" name="Rectangle 66"/>
            <p:cNvSpPr/>
            <p:nvPr userDrawn="1"/>
          </p:nvSpPr>
          <p:spPr>
            <a:xfrm>
              <a:off x="703386" y="2359022"/>
              <a:ext cx="2327562" cy="1989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v</a:t>
              </a:r>
            </a:p>
          </p:txBody>
        </p:sp>
      </p:grpSp>
      <p:grpSp>
        <p:nvGrpSpPr>
          <p:cNvPr id="68" name="Grouper 67"/>
          <p:cNvGrpSpPr/>
          <p:nvPr userDrawn="1"/>
        </p:nvGrpSpPr>
        <p:grpSpPr>
          <a:xfrm>
            <a:off x="6403789" y="1038030"/>
            <a:ext cx="1805388" cy="1758538"/>
            <a:chOff x="635000" y="1626919"/>
            <a:chExt cx="2466287" cy="2790702"/>
          </a:xfrm>
        </p:grpSpPr>
        <p:sp>
          <p:nvSpPr>
            <p:cNvPr id="69" name="Rectangle 68"/>
            <p:cNvSpPr/>
            <p:nvPr userDrawn="1"/>
          </p:nvSpPr>
          <p:spPr>
            <a:xfrm>
              <a:off x="635000" y="1626919"/>
              <a:ext cx="2466287" cy="2790702"/>
            </a:xfrm>
            <a:prstGeom prst="rect">
              <a:avLst/>
            </a:prstGeom>
            <a:solidFill>
              <a:srgbClr val="7020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Rectangle 69"/>
            <p:cNvSpPr/>
            <p:nvPr userDrawn="1"/>
          </p:nvSpPr>
          <p:spPr>
            <a:xfrm>
              <a:off x="703386" y="2359022"/>
              <a:ext cx="2327562" cy="1989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v</a:t>
              </a:r>
            </a:p>
          </p:txBody>
        </p:sp>
      </p:grpSp>
      <p:grpSp>
        <p:nvGrpSpPr>
          <p:cNvPr id="71" name="Grouper 70"/>
          <p:cNvGrpSpPr/>
          <p:nvPr userDrawn="1"/>
        </p:nvGrpSpPr>
        <p:grpSpPr>
          <a:xfrm>
            <a:off x="6402968" y="2943534"/>
            <a:ext cx="1805388" cy="1758538"/>
            <a:chOff x="635000" y="1626919"/>
            <a:chExt cx="2466287" cy="2790702"/>
          </a:xfrm>
        </p:grpSpPr>
        <p:sp>
          <p:nvSpPr>
            <p:cNvPr id="72" name="Rectangle 71"/>
            <p:cNvSpPr/>
            <p:nvPr userDrawn="1"/>
          </p:nvSpPr>
          <p:spPr>
            <a:xfrm>
              <a:off x="635000" y="1626919"/>
              <a:ext cx="2466287" cy="279070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Rectangle 72"/>
            <p:cNvSpPr/>
            <p:nvPr userDrawn="1"/>
          </p:nvSpPr>
          <p:spPr>
            <a:xfrm>
              <a:off x="703386" y="2359022"/>
              <a:ext cx="2327562" cy="1989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v</a:t>
              </a:r>
            </a:p>
          </p:txBody>
        </p:sp>
      </p:grpSp>
      <p:grpSp>
        <p:nvGrpSpPr>
          <p:cNvPr id="74" name="Grouper 73"/>
          <p:cNvGrpSpPr/>
          <p:nvPr userDrawn="1"/>
        </p:nvGrpSpPr>
        <p:grpSpPr>
          <a:xfrm>
            <a:off x="6403789" y="4859924"/>
            <a:ext cx="1805388" cy="1758538"/>
            <a:chOff x="635000" y="1626919"/>
            <a:chExt cx="2466287" cy="2790702"/>
          </a:xfrm>
        </p:grpSpPr>
        <p:sp>
          <p:nvSpPr>
            <p:cNvPr id="75" name="Rectangle 74"/>
            <p:cNvSpPr/>
            <p:nvPr userDrawn="1"/>
          </p:nvSpPr>
          <p:spPr>
            <a:xfrm>
              <a:off x="635000" y="1626919"/>
              <a:ext cx="2466287" cy="2790702"/>
            </a:xfrm>
            <a:prstGeom prst="rect">
              <a:avLst/>
            </a:prstGeom>
            <a:solidFill>
              <a:srgbClr val="7020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" name="Rectangle 75"/>
            <p:cNvSpPr/>
            <p:nvPr userDrawn="1"/>
          </p:nvSpPr>
          <p:spPr>
            <a:xfrm>
              <a:off x="703386" y="2359022"/>
              <a:ext cx="2327562" cy="1989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v</a:t>
              </a:r>
            </a:p>
          </p:txBody>
        </p:sp>
      </p:grpSp>
      <p:sp>
        <p:nvSpPr>
          <p:cNvPr id="13" name="Espace réservé du texte 12"/>
          <p:cNvSpPr>
            <a:spLocks noGrp="1"/>
          </p:cNvSpPr>
          <p:nvPr>
            <p:ph type="body" sz="quarter" idx="13"/>
          </p:nvPr>
        </p:nvSpPr>
        <p:spPr>
          <a:xfrm>
            <a:off x="685061" y="1562709"/>
            <a:ext cx="1701144" cy="33195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>
                <a:solidFill>
                  <a:schemeClr val="bg1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77" name="Espace réservé du texte 12"/>
          <p:cNvSpPr>
            <a:spLocks noGrp="1"/>
          </p:cNvSpPr>
          <p:nvPr>
            <p:ph type="body" sz="quarter" idx="14"/>
          </p:nvPr>
        </p:nvSpPr>
        <p:spPr>
          <a:xfrm>
            <a:off x="685061" y="4052618"/>
            <a:ext cx="1701144" cy="33195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>
                <a:solidFill>
                  <a:schemeClr val="bg1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78" name="Espace réservé du texte 12"/>
          <p:cNvSpPr>
            <a:spLocks noGrp="1"/>
          </p:cNvSpPr>
          <p:nvPr>
            <p:ph type="body" sz="quarter" idx="15"/>
          </p:nvPr>
        </p:nvSpPr>
        <p:spPr>
          <a:xfrm>
            <a:off x="3544315" y="1562709"/>
            <a:ext cx="1701144" cy="33195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>
                <a:solidFill>
                  <a:schemeClr val="bg1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79" name="Espace réservé du texte 12"/>
          <p:cNvSpPr>
            <a:spLocks noGrp="1"/>
          </p:cNvSpPr>
          <p:nvPr>
            <p:ph type="body" sz="quarter" idx="16"/>
          </p:nvPr>
        </p:nvSpPr>
        <p:spPr>
          <a:xfrm>
            <a:off x="3544315" y="4009629"/>
            <a:ext cx="1701144" cy="33195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>
                <a:solidFill>
                  <a:schemeClr val="bg1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80" name="Espace réservé du texte 12"/>
          <p:cNvSpPr>
            <a:spLocks noGrp="1"/>
          </p:cNvSpPr>
          <p:nvPr>
            <p:ph type="body" sz="quarter" idx="17"/>
          </p:nvPr>
        </p:nvSpPr>
        <p:spPr>
          <a:xfrm>
            <a:off x="6453028" y="1098250"/>
            <a:ext cx="1701144" cy="33195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>
                <a:solidFill>
                  <a:schemeClr val="bg1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81" name="Espace réservé du texte 12"/>
          <p:cNvSpPr>
            <a:spLocks noGrp="1"/>
          </p:cNvSpPr>
          <p:nvPr>
            <p:ph type="body" sz="quarter" idx="18"/>
          </p:nvPr>
        </p:nvSpPr>
        <p:spPr>
          <a:xfrm>
            <a:off x="9602638" y="1338983"/>
            <a:ext cx="1701144" cy="33195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>
                <a:solidFill>
                  <a:schemeClr val="bg1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82" name="Espace réservé du texte 12"/>
          <p:cNvSpPr>
            <a:spLocks noGrp="1"/>
          </p:cNvSpPr>
          <p:nvPr>
            <p:ph type="body" sz="quarter" idx="19"/>
          </p:nvPr>
        </p:nvSpPr>
        <p:spPr>
          <a:xfrm>
            <a:off x="6453028" y="3009913"/>
            <a:ext cx="1701144" cy="33195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>
                <a:solidFill>
                  <a:schemeClr val="bg1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83" name="Espace réservé du texte 12"/>
          <p:cNvSpPr>
            <a:spLocks noGrp="1"/>
          </p:cNvSpPr>
          <p:nvPr>
            <p:ph type="body" sz="quarter" idx="20"/>
          </p:nvPr>
        </p:nvSpPr>
        <p:spPr>
          <a:xfrm>
            <a:off x="6453028" y="4916678"/>
            <a:ext cx="1701144" cy="33195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>
                <a:solidFill>
                  <a:schemeClr val="bg1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1"/>
          </p:nvPr>
        </p:nvSpPr>
        <p:spPr>
          <a:xfrm>
            <a:off x="9669276" y="1819176"/>
            <a:ext cx="1573212" cy="43106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900"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8" name="Espace réservé pour une image  17"/>
          <p:cNvSpPr>
            <a:spLocks noGrp="1"/>
          </p:cNvSpPr>
          <p:nvPr>
            <p:ph type="pic" sz="quarter" idx="22"/>
          </p:nvPr>
        </p:nvSpPr>
        <p:spPr>
          <a:xfrm>
            <a:off x="736092" y="2029969"/>
            <a:ext cx="1604772" cy="1115568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4" name="Espace réservé pour une image  17"/>
          <p:cNvSpPr>
            <a:spLocks noGrp="1"/>
          </p:cNvSpPr>
          <p:nvPr>
            <p:ph type="pic" sz="quarter" idx="23"/>
          </p:nvPr>
        </p:nvSpPr>
        <p:spPr>
          <a:xfrm>
            <a:off x="736092" y="4548978"/>
            <a:ext cx="1604772" cy="1115568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5" name="Espace réservé pour une image  17"/>
          <p:cNvSpPr>
            <a:spLocks noGrp="1"/>
          </p:cNvSpPr>
          <p:nvPr>
            <p:ph type="pic" sz="quarter" idx="24"/>
          </p:nvPr>
        </p:nvSpPr>
        <p:spPr>
          <a:xfrm>
            <a:off x="3596523" y="2029969"/>
            <a:ext cx="1604772" cy="1115568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6" name="Espace réservé pour une image  17"/>
          <p:cNvSpPr>
            <a:spLocks noGrp="1"/>
          </p:cNvSpPr>
          <p:nvPr>
            <p:ph type="pic" sz="quarter" idx="25"/>
          </p:nvPr>
        </p:nvSpPr>
        <p:spPr>
          <a:xfrm>
            <a:off x="3596523" y="4495201"/>
            <a:ext cx="1604772" cy="1115568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7" name="Espace réservé pour une image  17"/>
          <p:cNvSpPr>
            <a:spLocks noGrp="1"/>
          </p:cNvSpPr>
          <p:nvPr>
            <p:ph type="pic" sz="quarter" idx="26"/>
          </p:nvPr>
        </p:nvSpPr>
        <p:spPr>
          <a:xfrm>
            <a:off x="6503830" y="1564301"/>
            <a:ext cx="1604772" cy="1115568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8" name="Espace réservé pour une image  17"/>
          <p:cNvSpPr>
            <a:spLocks noGrp="1"/>
          </p:cNvSpPr>
          <p:nvPr>
            <p:ph type="pic" sz="quarter" idx="27"/>
          </p:nvPr>
        </p:nvSpPr>
        <p:spPr>
          <a:xfrm>
            <a:off x="6503830" y="3477246"/>
            <a:ext cx="1604772" cy="1115568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9" name="Espace réservé pour une image  17"/>
          <p:cNvSpPr>
            <a:spLocks noGrp="1"/>
          </p:cNvSpPr>
          <p:nvPr>
            <p:ph type="pic" sz="quarter" idx="28"/>
          </p:nvPr>
        </p:nvSpPr>
        <p:spPr>
          <a:xfrm>
            <a:off x="6503830" y="5384208"/>
            <a:ext cx="1604772" cy="1115568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cxnSp>
        <p:nvCxnSpPr>
          <p:cNvPr id="20" name="Connecteur droit avec flèche 19"/>
          <p:cNvCxnSpPr/>
          <p:nvPr userDrawn="1"/>
        </p:nvCxnSpPr>
        <p:spPr>
          <a:xfrm>
            <a:off x="2440389" y="1738103"/>
            <a:ext cx="879008" cy="0"/>
          </a:xfrm>
          <a:prstGeom prst="straightConnector1">
            <a:avLst/>
          </a:prstGeom>
          <a:ln w="19050">
            <a:solidFill>
              <a:srgbClr val="575756"/>
            </a:solidFill>
            <a:headEnd w="sm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avec flèche 89"/>
          <p:cNvCxnSpPr/>
          <p:nvPr userDrawn="1"/>
        </p:nvCxnSpPr>
        <p:spPr>
          <a:xfrm>
            <a:off x="5296949" y="1738103"/>
            <a:ext cx="936771" cy="0"/>
          </a:xfrm>
          <a:prstGeom prst="straightConnector1">
            <a:avLst/>
          </a:prstGeom>
          <a:ln w="19050">
            <a:solidFill>
              <a:srgbClr val="575756"/>
            </a:solidFill>
            <a:headEnd w="sm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avec flèche 90"/>
          <p:cNvCxnSpPr/>
          <p:nvPr userDrawn="1"/>
        </p:nvCxnSpPr>
        <p:spPr>
          <a:xfrm>
            <a:off x="2440389" y="4862856"/>
            <a:ext cx="879008" cy="0"/>
          </a:xfrm>
          <a:prstGeom prst="straightConnector1">
            <a:avLst/>
          </a:prstGeom>
          <a:ln w="19050">
            <a:solidFill>
              <a:srgbClr val="575756"/>
            </a:solidFill>
            <a:headEnd w="sm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avec flèche 91"/>
          <p:cNvCxnSpPr/>
          <p:nvPr userDrawn="1"/>
        </p:nvCxnSpPr>
        <p:spPr>
          <a:xfrm>
            <a:off x="5296949" y="1736289"/>
            <a:ext cx="863706" cy="1409248"/>
          </a:xfrm>
          <a:prstGeom prst="straightConnector1">
            <a:avLst/>
          </a:prstGeom>
          <a:ln w="19050">
            <a:solidFill>
              <a:srgbClr val="575756"/>
            </a:solidFill>
            <a:headEnd w="sm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avec flèche 92"/>
          <p:cNvCxnSpPr/>
          <p:nvPr userDrawn="1"/>
        </p:nvCxnSpPr>
        <p:spPr>
          <a:xfrm>
            <a:off x="5296949" y="4862856"/>
            <a:ext cx="936771" cy="226380"/>
          </a:xfrm>
          <a:prstGeom prst="straightConnector1">
            <a:avLst/>
          </a:prstGeom>
          <a:ln w="19050">
            <a:solidFill>
              <a:srgbClr val="575756"/>
            </a:solidFill>
            <a:headEnd w="sm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avec flèche 93"/>
          <p:cNvCxnSpPr/>
          <p:nvPr userDrawn="1"/>
        </p:nvCxnSpPr>
        <p:spPr>
          <a:xfrm flipV="1">
            <a:off x="8232484" y="3145537"/>
            <a:ext cx="1127085" cy="1667"/>
          </a:xfrm>
          <a:prstGeom prst="straightConnector1">
            <a:avLst/>
          </a:prstGeom>
          <a:ln w="19050">
            <a:solidFill>
              <a:srgbClr val="575756"/>
            </a:solidFill>
            <a:headEnd w="sm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avec flèche 94"/>
          <p:cNvCxnSpPr/>
          <p:nvPr userDrawn="1"/>
        </p:nvCxnSpPr>
        <p:spPr>
          <a:xfrm>
            <a:off x="8209538" y="1658456"/>
            <a:ext cx="1150031" cy="1274995"/>
          </a:xfrm>
          <a:prstGeom prst="straightConnector1">
            <a:avLst/>
          </a:prstGeom>
          <a:ln w="19050">
            <a:solidFill>
              <a:srgbClr val="575756"/>
            </a:solidFill>
            <a:headEnd w="sm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avec flèche 95"/>
          <p:cNvCxnSpPr/>
          <p:nvPr userDrawn="1"/>
        </p:nvCxnSpPr>
        <p:spPr>
          <a:xfrm flipV="1">
            <a:off x="8213345" y="3404864"/>
            <a:ext cx="1169170" cy="1648121"/>
          </a:xfrm>
          <a:prstGeom prst="straightConnector1">
            <a:avLst/>
          </a:prstGeom>
          <a:ln w="19050">
            <a:solidFill>
              <a:srgbClr val="575756"/>
            </a:solidFill>
            <a:headEnd w="sm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_tableau_3_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Connecteur droit 32"/>
          <p:cNvCxnSpPr/>
          <p:nvPr userDrawn="1"/>
        </p:nvCxnSpPr>
        <p:spPr>
          <a:xfrm>
            <a:off x="7665849" y="1276925"/>
            <a:ext cx="0" cy="480687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 userDrawn="1"/>
        </p:nvSpPr>
        <p:spPr>
          <a:xfrm>
            <a:off x="1003299" y="3009070"/>
            <a:ext cx="3349331" cy="295232"/>
          </a:xfrm>
          <a:prstGeom prst="rect">
            <a:avLst/>
          </a:prstGeom>
          <a:solidFill>
            <a:srgbClr val="702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2" name="Connecteur droit 31"/>
          <p:cNvCxnSpPr/>
          <p:nvPr userDrawn="1"/>
        </p:nvCxnSpPr>
        <p:spPr>
          <a:xfrm>
            <a:off x="4352633" y="1276925"/>
            <a:ext cx="0" cy="480687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635000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/>
          </a:p>
        </p:txBody>
      </p:sp>
      <p:sp>
        <p:nvSpPr>
          <p:cNvPr id="12" name="Espace réservé du texte 3"/>
          <p:cNvSpPr>
            <a:spLocks noGrp="1"/>
          </p:cNvSpPr>
          <p:nvPr>
            <p:ph type="body" sz="quarter" idx="11"/>
          </p:nvPr>
        </p:nvSpPr>
        <p:spPr>
          <a:xfrm>
            <a:off x="2946400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6" name="Espace réservé du texte 3"/>
          <p:cNvSpPr>
            <a:spLocks noGrp="1"/>
          </p:cNvSpPr>
          <p:nvPr>
            <p:ph type="body" sz="quarter" idx="12" hasCustomPrompt="1"/>
          </p:nvPr>
        </p:nvSpPr>
        <p:spPr>
          <a:xfrm>
            <a:off x="11188700" y="317500"/>
            <a:ext cx="381000" cy="38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702082"/>
                </a:solidFill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r>
              <a:rPr lang="fr-FR"/>
              <a:t>3</a:t>
            </a:r>
            <a:endParaRPr lang="fr-FR" dirty="0"/>
          </a:p>
        </p:txBody>
      </p:sp>
      <p:sp>
        <p:nvSpPr>
          <p:cNvPr id="13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5981700" y="317500"/>
            <a:ext cx="25146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0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5" name="Espace réservé pour une image  14"/>
          <p:cNvSpPr>
            <a:spLocks noGrp="1"/>
          </p:cNvSpPr>
          <p:nvPr>
            <p:ph type="pic" sz="quarter" idx="14" hasCustomPrompt="1"/>
          </p:nvPr>
        </p:nvSpPr>
        <p:spPr>
          <a:xfrm>
            <a:off x="1846548" y="1126509"/>
            <a:ext cx="1435100" cy="1435100"/>
          </a:xfrm>
          <a:prstGeom prst="ellipse">
            <a:avLst/>
          </a:prstGeom>
        </p:spPr>
        <p:txBody>
          <a:bodyPr/>
          <a:lstStyle/>
          <a:p>
            <a:r>
              <a:rPr lang="fr-FR"/>
              <a:t> </a:t>
            </a:r>
          </a:p>
        </p:txBody>
      </p:sp>
      <p:sp>
        <p:nvSpPr>
          <p:cNvPr id="24" name="Espace réservé du texte 23"/>
          <p:cNvSpPr>
            <a:spLocks noGrp="1"/>
          </p:cNvSpPr>
          <p:nvPr>
            <p:ph type="body" sz="quarter" idx="15"/>
          </p:nvPr>
        </p:nvSpPr>
        <p:spPr>
          <a:xfrm>
            <a:off x="1003300" y="3009069"/>
            <a:ext cx="3349330" cy="29170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5" name="Espace réservé pour une image  14"/>
          <p:cNvSpPr>
            <a:spLocks noGrp="1"/>
          </p:cNvSpPr>
          <p:nvPr>
            <p:ph type="pic" sz="quarter" idx="16"/>
          </p:nvPr>
        </p:nvSpPr>
        <p:spPr>
          <a:xfrm>
            <a:off x="5264150" y="1126509"/>
            <a:ext cx="1435100" cy="1435100"/>
          </a:xfrm>
          <a:prstGeom prst="ellipse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26" name="Espace réservé pour une image  14"/>
          <p:cNvSpPr>
            <a:spLocks noGrp="1"/>
          </p:cNvSpPr>
          <p:nvPr>
            <p:ph type="pic" sz="quarter" idx="17"/>
          </p:nvPr>
        </p:nvSpPr>
        <p:spPr>
          <a:xfrm>
            <a:off x="8838048" y="1126509"/>
            <a:ext cx="1435100" cy="1435100"/>
          </a:xfrm>
          <a:prstGeom prst="ellipse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27" name="Rectangle 26"/>
          <p:cNvSpPr/>
          <p:nvPr userDrawn="1"/>
        </p:nvSpPr>
        <p:spPr>
          <a:xfrm>
            <a:off x="1003299" y="3637644"/>
            <a:ext cx="3349331" cy="295232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/>
          <p:cNvSpPr/>
          <p:nvPr userDrawn="1"/>
        </p:nvSpPr>
        <p:spPr>
          <a:xfrm>
            <a:off x="4352632" y="3637644"/>
            <a:ext cx="6836068" cy="295232"/>
          </a:xfrm>
          <a:prstGeom prst="rect">
            <a:avLst/>
          </a:prstGeom>
          <a:solidFill>
            <a:srgbClr val="702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/>
          <p:cNvSpPr/>
          <p:nvPr userDrawn="1"/>
        </p:nvSpPr>
        <p:spPr>
          <a:xfrm>
            <a:off x="1003299" y="4269743"/>
            <a:ext cx="10185401" cy="295232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space réservé pour une image  36"/>
          <p:cNvSpPr>
            <a:spLocks noGrp="1"/>
          </p:cNvSpPr>
          <p:nvPr>
            <p:ph type="pic" sz="quarter" idx="18"/>
          </p:nvPr>
        </p:nvSpPr>
        <p:spPr>
          <a:xfrm>
            <a:off x="1766348" y="4965449"/>
            <a:ext cx="1595499" cy="159681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38" name="Espace réservé pour une image  36"/>
          <p:cNvSpPr>
            <a:spLocks noGrp="1"/>
          </p:cNvSpPr>
          <p:nvPr>
            <p:ph type="pic" sz="quarter" idx="19"/>
          </p:nvPr>
        </p:nvSpPr>
        <p:spPr>
          <a:xfrm>
            <a:off x="5183950" y="4965449"/>
            <a:ext cx="1595499" cy="159681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39" name="Espace réservé pour une image  36"/>
          <p:cNvSpPr>
            <a:spLocks noGrp="1"/>
          </p:cNvSpPr>
          <p:nvPr>
            <p:ph type="pic" sz="quarter" idx="20"/>
          </p:nvPr>
        </p:nvSpPr>
        <p:spPr>
          <a:xfrm>
            <a:off x="8771308" y="4965448"/>
            <a:ext cx="1595499" cy="159681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0" name="Espace réservé du texte 23"/>
          <p:cNvSpPr>
            <a:spLocks noGrp="1"/>
          </p:cNvSpPr>
          <p:nvPr>
            <p:ph type="body" sz="quarter" idx="21"/>
          </p:nvPr>
        </p:nvSpPr>
        <p:spPr>
          <a:xfrm>
            <a:off x="1003300" y="3642153"/>
            <a:ext cx="3349330" cy="29170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41" name="Espace réservé du texte 23"/>
          <p:cNvSpPr>
            <a:spLocks noGrp="1"/>
          </p:cNvSpPr>
          <p:nvPr>
            <p:ph type="body" sz="quarter" idx="22"/>
          </p:nvPr>
        </p:nvSpPr>
        <p:spPr>
          <a:xfrm>
            <a:off x="4352630" y="3642153"/>
            <a:ext cx="6836070" cy="29170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42" name="Espace réservé du texte 23"/>
          <p:cNvSpPr>
            <a:spLocks noGrp="1"/>
          </p:cNvSpPr>
          <p:nvPr>
            <p:ph type="body" sz="quarter" idx="23"/>
          </p:nvPr>
        </p:nvSpPr>
        <p:spPr>
          <a:xfrm>
            <a:off x="1003299" y="4269743"/>
            <a:ext cx="10185401" cy="29170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cxnSp>
        <p:nvCxnSpPr>
          <p:cNvPr id="22" name="Connecteur droit avec flèche 21"/>
          <p:cNvCxnSpPr/>
          <p:nvPr userDrawn="1"/>
        </p:nvCxnSpPr>
        <p:spPr>
          <a:xfrm>
            <a:off x="2564098" y="2719146"/>
            <a:ext cx="0" cy="169558"/>
          </a:xfrm>
          <a:prstGeom prst="straightConnector1">
            <a:avLst/>
          </a:prstGeom>
          <a:ln w="12700">
            <a:solidFill>
              <a:srgbClr val="575756"/>
            </a:solidFill>
            <a:headEnd w="sm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 userDrawn="1"/>
        </p:nvCxnSpPr>
        <p:spPr>
          <a:xfrm>
            <a:off x="2564098" y="3385265"/>
            <a:ext cx="0" cy="169558"/>
          </a:xfrm>
          <a:prstGeom prst="straightConnector1">
            <a:avLst/>
          </a:prstGeom>
          <a:ln w="12700">
            <a:solidFill>
              <a:srgbClr val="575756"/>
            </a:solidFill>
            <a:headEnd w="sm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 userDrawn="1"/>
        </p:nvCxnSpPr>
        <p:spPr>
          <a:xfrm>
            <a:off x="2564098" y="4002939"/>
            <a:ext cx="0" cy="169558"/>
          </a:xfrm>
          <a:prstGeom prst="straightConnector1">
            <a:avLst/>
          </a:prstGeom>
          <a:ln w="12700">
            <a:solidFill>
              <a:srgbClr val="575756"/>
            </a:solidFill>
            <a:headEnd w="sm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 userDrawn="1"/>
        </p:nvCxnSpPr>
        <p:spPr>
          <a:xfrm>
            <a:off x="2564098" y="4641877"/>
            <a:ext cx="0" cy="169558"/>
          </a:xfrm>
          <a:prstGeom prst="straightConnector1">
            <a:avLst/>
          </a:prstGeom>
          <a:ln w="12700">
            <a:solidFill>
              <a:srgbClr val="575756"/>
            </a:solidFill>
            <a:headEnd w="sm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/>
          <p:nvPr userDrawn="1"/>
        </p:nvCxnSpPr>
        <p:spPr>
          <a:xfrm>
            <a:off x="5981700" y="2719146"/>
            <a:ext cx="0" cy="835677"/>
          </a:xfrm>
          <a:prstGeom prst="straightConnector1">
            <a:avLst/>
          </a:prstGeom>
          <a:ln w="12700">
            <a:solidFill>
              <a:srgbClr val="575756"/>
            </a:solidFill>
            <a:headEnd w="sm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 userDrawn="1"/>
        </p:nvCxnSpPr>
        <p:spPr>
          <a:xfrm>
            <a:off x="5981700" y="4005729"/>
            <a:ext cx="0" cy="169558"/>
          </a:xfrm>
          <a:prstGeom prst="straightConnector1">
            <a:avLst/>
          </a:prstGeom>
          <a:ln w="12700">
            <a:solidFill>
              <a:srgbClr val="575756"/>
            </a:solidFill>
            <a:headEnd w="sm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/>
          <p:nvPr userDrawn="1"/>
        </p:nvCxnSpPr>
        <p:spPr>
          <a:xfrm>
            <a:off x="5981700" y="4646981"/>
            <a:ext cx="0" cy="169558"/>
          </a:xfrm>
          <a:prstGeom prst="straightConnector1">
            <a:avLst/>
          </a:prstGeom>
          <a:ln w="12700">
            <a:solidFill>
              <a:srgbClr val="575756"/>
            </a:solidFill>
            <a:headEnd w="sm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/>
          <p:nvPr userDrawn="1"/>
        </p:nvCxnSpPr>
        <p:spPr>
          <a:xfrm>
            <a:off x="9555598" y="2719146"/>
            <a:ext cx="0" cy="835677"/>
          </a:xfrm>
          <a:prstGeom prst="straightConnector1">
            <a:avLst/>
          </a:prstGeom>
          <a:ln w="12700">
            <a:solidFill>
              <a:srgbClr val="575756"/>
            </a:solidFill>
            <a:headEnd w="sm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/>
          <p:cNvCxnSpPr/>
          <p:nvPr userDrawn="1"/>
        </p:nvCxnSpPr>
        <p:spPr>
          <a:xfrm>
            <a:off x="9558108" y="4005729"/>
            <a:ext cx="0" cy="169558"/>
          </a:xfrm>
          <a:prstGeom prst="straightConnector1">
            <a:avLst/>
          </a:prstGeom>
          <a:ln w="12700">
            <a:solidFill>
              <a:srgbClr val="575756"/>
            </a:solidFill>
            <a:headEnd w="sm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/>
          <p:cNvCxnSpPr/>
          <p:nvPr userDrawn="1"/>
        </p:nvCxnSpPr>
        <p:spPr>
          <a:xfrm>
            <a:off x="9569058" y="4646981"/>
            <a:ext cx="0" cy="169558"/>
          </a:xfrm>
          <a:prstGeom prst="straightConnector1">
            <a:avLst/>
          </a:prstGeom>
          <a:ln w="12700">
            <a:solidFill>
              <a:srgbClr val="575756"/>
            </a:solidFill>
            <a:headEnd w="sm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texte 9"/>
          <p:cNvSpPr>
            <a:spLocks noGrp="1"/>
          </p:cNvSpPr>
          <p:nvPr>
            <p:ph type="body" sz="quarter" idx="24"/>
          </p:nvPr>
        </p:nvSpPr>
        <p:spPr>
          <a:xfrm>
            <a:off x="1003299" y="1676400"/>
            <a:ext cx="1210536" cy="5842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48" name="Espace réservé du texte 9"/>
          <p:cNvSpPr>
            <a:spLocks noGrp="1"/>
          </p:cNvSpPr>
          <p:nvPr>
            <p:ph type="body" sz="quarter" idx="25"/>
          </p:nvPr>
        </p:nvSpPr>
        <p:spPr>
          <a:xfrm>
            <a:off x="4552105" y="1676400"/>
            <a:ext cx="1210536" cy="5842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49" name="Espace réservé du texte 9"/>
          <p:cNvSpPr>
            <a:spLocks noGrp="1"/>
          </p:cNvSpPr>
          <p:nvPr>
            <p:ph type="body" sz="quarter" idx="26"/>
          </p:nvPr>
        </p:nvSpPr>
        <p:spPr>
          <a:xfrm>
            <a:off x="7891032" y="1676400"/>
            <a:ext cx="1210536" cy="5842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ag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635009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351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/>
          </a:p>
        </p:txBody>
      </p:sp>
      <p:sp>
        <p:nvSpPr>
          <p:cNvPr id="12" name="Espace réservé du texte 3"/>
          <p:cNvSpPr>
            <a:spLocks noGrp="1"/>
          </p:cNvSpPr>
          <p:nvPr>
            <p:ph type="body" sz="quarter" idx="11"/>
          </p:nvPr>
        </p:nvSpPr>
        <p:spPr>
          <a:xfrm>
            <a:off x="2946409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351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1028709" y="1549402"/>
            <a:ext cx="8013700" cy="3517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351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  <a:lvl2pPr marL="342866" indent="0">
              <a:lnSpc>
                <a:spcPct val="80000"/>
              </a:lnSpc>
              <a:buFontTx/>
              <a:buNone/>
              <a:defRPr sz="1125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961778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ag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635003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35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/>
          </a:p>
        </p:txBody>
      </p:sp>
      <p:sp>
        <p:nvSpPr>
          <p:cNvPr id="12" name="Espace réservé du texte 3"/>
          <p:cNvSpPr>
            <a:spLocks noGrp="1"/>
          </p:cNvSpPr>
          <p:nvPr>
            <p:ph type="body" sz="quarter" idx="11"/>
          </p:nvPr>
        </p:nvSpPr>
        <p:spPr>
          <a:xfrm>
            <a:off x="2946403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350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1028703" y="1549400"/>
            <a:ext cx="8013700" cy="3517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35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  <a:lvl2pPr marL="342875" indent="0">
              <a:lnSpc>
                <a:spcPct val="80000"/>
              </a:lnSpc>
              <a:buFontTx/>
              <a:buNone/>
              <a:defRPr sz="1125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1586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ouverture_suj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6"/>
          <p:cNvSpPr>
            <a:spLocks noGrp="1"/>
          </p:cNvSpPr>
          <p:nvPr>
            <p:ph type="body" sz="quarter" idx="11" hasCustomPrompt="1"/>
          </p:nvPr>
        </p:nvSpPr>
        <p:spPr>
          <a:xfrm>
            <a:off x="1530901" y="5496120"/>
            <a:ext cx="2024062" cy="3075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latin typeface="Nexa Bold" charset="0"/>
                <a:ea typeface="Nexa Bold" charset="0"/>
                <a:cs typeface="Nexa Bold" charset="0"/>
              </a:defRPr>
            </a:lvl2pPr>
          </a:lstStyle>
          <a:p>
            <a:pPr lvl="0"/>
            <a:r>
              <a:rPr lang="fr-FR" dirty="0" err="1"/>
              <a:t>www.aramislab.com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874" y="2572848"/>
            <a:ext cx="533400" cy="177800"/>
          </a:xfrm>
          <a:prstGeom prst="rect">
            <a:avLst/>
          </a:prstGeom>
        </p:spPr>
      </p:pic>
      <p:sp>
        <p:nvSpPr>
          <p:cNvPr id="8" name="Espace réservé du texte 12"/>
          <p:cNvSpPr>
            <a:spLocks noGrp="1"/>
          </p:cNvSpPr>
          <p:nvPr>
            <p:ph type="body" sz="quarter" idx="12"/>
          </p:nvPr>
        </p:nvSpPr>
        <p:spPr>
          <a:xfrm>
            <a:off x="4745038" y="2943225"/>
            <a:ext cx="5554662" cy="7248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>
                <a:effectLst/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9" name="Espace réservé du texte 12"/>
          <p:cNvSpPr>
            <a:spLocks noGrp="1"/>
          </p:cNvSpPr>
          <p:nvPr>
            <p:ph type="body" sz="quarter" idx="13"/>
          </p:nvPr>
        </p:nvSpPr>
        <p:spPr>
          <a:xfrm>
            <a:off x="4745038" y="2146300"/>
            <a:ext cx="5554662" cy="4265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rgbClr val="78D64B"/>
                </a:solidFill>
                <a:effectLst/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" name="Espace réservé pour une image  4"/>
          <p:cNvSpPr>
            <a:spLocks noGrp="1"/>
          </p:cNvSpPr>
          <p:nvPr>
            <p:ph type="pic" sz="quarter" idx="16"/>
          </p:nvPr>
        </p:nvSpPr>
        <p:spPr>
          <a:xfrm>
            <a:off x="4745038" y="4429125"/>
            <a:ext cx="1498600" cy="1498600"/>
          </a:xfrm>
          <a:prstGeom prst="ellipse">
            <a:avLst/>
          </a:prstGeom>
          <a:ln w="25400">
            <a:gradFill>
              <a:gsLst>
                <a:gs pos="0">
                  <a:srgbClr val="78D64B"/>
                </a:gs>
                <a:gs pos="100000">
                  <a:srgbClr val="00AFD7"/>
                </a:gs>
              </a:gsLst>
              <a:lin ang="5400000" scaled="1"/>
            </a:gradFill>
          </a:ln>
        </p:spPr>
        <p:txBody>
          <a:bodyPr/>
          <a:lstStyle/>
          <a:p>
            <a:endParaRPr lang="fr-FR"/>
          </a:p>
        </p:txBody>
      </p:sp>
      <p:sp>
        <p:nvSpPr>
          <p:cNvPr id="12" name="Espace réservé pour une image  4"/>
          <p:cNvSpPr>
            <a:spLocks noGrp="1"/>
          </p:cNvSpPr>
          <p:nvPr>
            <p:ph type="pic" sz="quarter" idx="17"/>
          </p:nvPr>
        </p:nvSpPr>
        <p:spPr>
          <a:xfrm>
            <a:off x="6667967" y="4429125"/>
            <a:ext cx="1498600" cy="1498600"/>
          </a:xfrm>
          <a:prstGeom prst="ellipse">
            <a:avLst/>
          </a:prstGeom>
          <a:ln w="25400">
            <a:gradFill>
              <a:gsLst>
                <a:gs pos="0">
                  <a:srgbClr val="78D64B"/>
                </a:gs>
                <a:gs pos="100000">
                  <a:srgbClr val="00AFD7"/>
                </a:gs>
              </a:gsLst>
              <a:lin ang="5400000" scaled="1"/>
            </a:gradFill>
          </a:ln>
        </p:spPr>
        <p:txBody>
          <a:bodyPr/>
          <a:lstStyle/>
          <a:p>
            <a:endParaRPr lang="fr-FR"/>
          </a:p>
        </p:txBody>
      </p:sp>
      <p:sp>
        <p:nvSpPr>
          <p:cNvPr id="10" name="Espace réservé du texte 6"/>
          <p:cNvSpPr>
            <a:spLocks noGrp="1"/>
          </p:cNvSpPr>
          <p:nvPr>
            <p:ph type="body" sz="quarter" idx="10" hasCustomPrompt="1"/>
          </p:nvPr>
        </p:nvSpPr>
        <p:spPr>
          <a:xfrm>
            <a:off x="1530901" y="5178880"/>
            <a:ext cx="1511300" cy="3075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>
                <a:solidFill>
                  <a:srgbClr val="702082"/>
                </a:solidFill>
                <a:latin typeface="Nexa Light" charset="0"/>
                <a:ea typeface="Nexa Light" charset="0"/>
                <a:cs typeface="Nexa Light" charset="0"/>
              </a:defRPr>
            </a:lvl1pPr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latin typeface="Nexa Bold" charset="0"/>
                <a:ea typeface="Nexa Bold" charset="0"/>
                <a:cs typeface="Nexa Bold" charset="0"/>
              </a:defRPr>
            </a:lvl2pPr>
          </a:lstStyle>
          <a:p>
            <a:pPr lvl="0"/>
            <a:fld id="{E7D51270-E8B1-0F4A-A828-D52D23DC52CD}" type="datetime4">
              <a:rPr lang="fr-FR" smtClean="0"/>
              <a:t>14 juin 2017</a:t>
            </a:fld>
            <a:endParaRPr lang="fr-FR" dirty="0"/>
          </a:p>
        </p:txBody>
      </p:sp>
    </p:spTree>
    <p:extLst/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ag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635003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35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/>
          </a:p>
        </p:txBody>
      </p:sp>
      <p:sp>
        <p:nvSpPr>
          <p:cNvPr id="12" name="Espace réservé du texte 3"/>
          <p:cNvSpPr>
            <a:spLocks noGrp="1"/>
          </p:cNvSpPr>
          <p:nvPr>
            <p:ph type="body" sz="quarter" idx="11"/>
          </p:nvPr>
        </p:nvSpPr>
        <p:spPr>
          <a:xfrm>
            <a:off x="2946403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350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1028703" y="1549400"/>
            <a:ext cx="8013700" cy="3517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35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  <a:lvl2pPr marL="342875" indent="0">
              <a:lnSpc>
                <a:spcPct val="80000"/>
              </a:lnSpc>
              <a:buFontTx/>
              <a:buNone/>
              <a:defRPr sz="1125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226289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ag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635003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35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/>
          </a:p>
        </p:txBody>
      </p:sp>
      <p:sp>
        <p:nvSpPr>
          <p:cNvPr id="12" name="Espace réservé du texte 3"/>
          <p:cNvSpPr>
            <a:spLocks noGrp="1"/>
          </p:cNvSpPr>
          <p:nvPr>
            <p:ph type="body" sz="quarter" idx="11"/>
          </p:nvPr>
        </p:nvSpPr>
        <p:spPr>
          <a:xfrm>
            <a:off x="2946403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350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1028703" y="1549400"/>
            <a:ext cx="8013700" cy="3517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35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  <a:lvl2pPr marL="342875" indent="0">
              <a:lnSpc>
                <a:spcPct val="80000"/>
              </a:lnSpc>
              <a:buFontTx/>
              <a:buNone/>
              <a:defRPr sz="1125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372730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ag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635003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35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/>
          </a:p>
        </p:txBody>
      </p:sp>
      <p:sp>
        <p:nvSpPr>
          <p:cNvPr id="12" name="Espace réservé du texte 3"/>
          <p:cNvSpPr>
            <a:spLocks noGrp="1"/>
          </p:cNvSpPr>
          <p:nvPr>
            <p:ph type="body" sz="quarter" idx="11"/>
          </p:nvPr>
        </p:nvSpPr>
        <p:spPr>
          <a:xfrm>
            <a:off x="2946403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350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1028703" y="1549400"/>
            <a:ext cx="8013700" cy="3517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35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  <a:lvl2pPr marL="342875" indent="0">
              <a:lnSpc>
                <a:spcPct val="80000"/>
              </a:lnSpc>
              <a:buFontTx/>
              <a:buNone/>
              <a:defRPr sz="1125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60952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ag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635003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35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/>
          </a:p>
        </p:txBody>
      </p:sp>
      <p:sp>
        <p:nvSpPr>
          <p:cNvPr id="12" name="Espace réservé du texte 3"/>
          <p:cNvSpPr>
            <a:spLocks noGrp="1"/>
          </p:cNvSpPr>
          <p:nvPr>
            <p:ph type="body" sz="quarter" idx="11"/>
          </p:nvPr>
        </p:nvSpPr>
        <p:spPr>
          <a:xfrm>
            <a:off x="2946403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350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1028703" y="1549400"/>
            <a:ext cx="8013700" cy="3517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35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  <a:lvl2pPr marL="342875" indent="0">
              <a:lnSpc>
                <a:spcPct val="80000"/>
              </a:lnSpc>
              <a:buFontTx/>
              <a:buNone/>
              <a:defRPr sz="1125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14818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Pag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635003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35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/>
          </a:p>
        </p:txBody>
      </p:sp>
      <p:sp>
        <p:nvSpPr>
          <p:cNvPr id="12" name="Espace réservé du texte 3"/>
          <p:cNvSpPr>
            <a:spLocks noGrp="1"/>
          </p:cNvSpPr>
          <p:nvPr>
            <p:ph type="body" sz="quarter" idx="11"/>
          </p:nvPr>
        </p:nvSpPr>
        <p:spPr>
          <a:xfrm>
            <a:off x="2946403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350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1028703" y="1549400"/>
            <a:ext cx="8013700" cy="3517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35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  <a:lvl2pPr marL="342875" indent="0">
              <a:lnSpc>
                <a:spcPct val="80000"/>
              </a:lnSpc>
              <a:buFontTx/>
              <a:buNone/>
              <a:defRPr sz="1125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836005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Pag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635003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35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/>
          </a:p>
        </p:txBody>
      </p:sp>
      <p:sp>
        <p:nvSpPr>
          <p:cNvPr id="12" name="Espace réservé du texte 3"/>
          <p:cNvSpPr>
            <a:spLocks noGrp="1"/>
          </p:cNvSpPr>
          <p:nvPr>
            <p:ph type="body" sz="quarter" idx="11"/>
          </p:nvPr>
        </p:nvSpPr>
        <p:spPr>
          <a:xfrm>
            <a:off x="2946403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350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1028703" y="1549400"/>
            <a:ext cx="8013700" cy="3517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35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  <a:lvl2pPr marL="342875" indent="0">
              <a:lnSpc>
                <a:spcPct val="80000"/>
              </a:lnSpc>
              <a:buFontTx/>
              <a:buNone/>
              <a:defRPr sz="1125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51202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Pag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635003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35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/>
          </a:p>
        </p:txBody>
      </p:sp>
      <p:sp>
        <p:nvSpPr>
          <p:cNvPr id="12" name="Espace réservé du texte 3"/>
          <p:cNvSpPr>
            <a:spLocks noGrp="1"/>
          </p:cNvSpPr>
          <p:nvPr>
            <p:ph type="body" sz="quarter" idx="11"/>
          </p:nvPr>
        </p:nvSpPr>
        <p:spPr>
          <a:xfrm>
            <a:off x="2946403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350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1028703" y="1549400"/>
            <a:ext cx="8013700" cy="3517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35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  <a:lvl2pPr marL="342875" indent="0">
              <a:lnSpc>
                <a:spcPct val="80000"/>
              </a:lnSpc>
              <a:buFontTx/>
              <a:buNone/>
              <a:defRPr sz="1125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933282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Pag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635003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35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/>
          </a:p>
        </p:txBody>
      </p:sp>
      <p:sp>
        <p:nvSpPr>
          <p:cNvPr id="12" name="Espace réservé du texte 3"/>
          <p:cNvSpPr>
            <a:spLocks noGrp="1"/>
          </p:cNvSpPr>
          <p:nvPr>
            <p:ph type="body" sz="quarter" idx="11"/>
          </p:nvPr>
        </p:nvSpPr>
        <p:spPr>
          <a:xfrm>
            <a:off x="2946403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350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1028703" y="1549400"/>
            <a:ext cx="8013700" cy="3517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35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  <a:lvl2pPr marL="342875" indent="0">
              <a:lnSpc>
                <a:spcPct val="80000"/>
              </a:lnSpc>
              <a:buFontTx/>
              <a:buNone/>
              <a:defRPr sz="1125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67168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age_Txt+im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635009" y="317500"/>
            <a:ext cx="9239007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00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1028700" y="1549402"/>
            <a:ext cx="5003800" cy="3517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351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  <a:lvl2pPr marL="342866" indent="0">
              <a:lnSpc>
                <a:spcPct val="80000"/>
              </a:lnSpc>
              <a:buFontTx/>
              <a:buNone/>
              <a:defRPr sz="1125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1"/>
            <a:endParaRPr lang="fr-FR" dirty="0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sz="quarter" idx="14"/>
          </p:nvPr>
        </p:nvSpPr>
        <p:spPr>
          <a:xfrm>
            <a:off x="6388100" y="1549402"/>
            <a:ext cx="4800600" cy="35179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5"/>
          </p:nvPr>
        </p:nvSpPr>
        <p:spPr>
          <a:xfrm>
            <a:off x="6388100" y="5324485"/>
            <a:ext cx="4800600" cy="28294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90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4" name="Espace réservé du texte 10"/>
          <p:cNvSpPr>
            <a:spLocks noGrp="1"/>
          </p:cNvSpPr>
          <p:nvPr>
            <p:ph type="body" sz="quarter" idx="16"/>
          </p:nvPr>
        </p:nvSpPr>
        <p:spPr>
          <a:xfrm>
            <a:off x="6388100" y="5609113"/>
            <a:ext cx="4800600" cy="3905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900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698707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age_Txt+im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635003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35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/>
          </a:p>
        </p:txBody>
      </p:sp>
      <p:sp>
        <p:nvSpPr>
          <p:cNvPr id="12" name="Espace réservé du texte 3"/>
          <p:cNvSpPr>
            <a:spLocks noGrp="1"/>
          </p:cNvSpPr>
          <p:nvPr>
            <p:ph type="body" sz="quarter" idx="11"/>
          </p:nvPr>
        </p:nvSpPr>
        <p:spPr>
          <a:xfrm>
            <a:off x="2946403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350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6" name="Espace réservé du texte 3"/>
          <p:cNvSpPr>
            <a:spLocks noGrp="1"/>
          </p:cNvSpPr>
          <p:nvPr>
            <p:ph type="body" sz="quarter" idx="12" hasCustomPrompt="1"/>
          </p:nvPr>
        </p:nvSpPr>
        <p:spPr>
          <a:xfrm>
            <a:off x="11188700" y="317500"/>
            <a:ext cx="381000" cy="38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rgbClr val="702082"/>
                </a:solidFill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r>
              <a:rPr lang="fr-FR"/>
              <a:t>3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1028700" y="1549400"/>
            <a:ext cx="5003800" cy="3517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35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  <a:lvl2pPr marL="342875" indent="0">
              <a:lnSpc>
                <a:spcPct val="80000"/>
              </a:lnSpc>
              <a:buFontTx/>
              <a:buNone/>
              <a:defRPr sz="1125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1"/>
            <a:endParaRPr lang="fr-FR" dirty="0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sz="quarter" idx="14"/>
          </p:nvPr>
        </p:nvSpPr>
        <p:spPr>
          <a:xfrm>
            <a:off x="6388100" y="1549400"/>
            <a:ext cx="4800600" cy="35179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5"/>
          </p:nvPr>
        </p:nvSpPr>
        <p:spPr>
          <a:xfrm>
            <a:off x="6388100" y="5324483"/>
            <a:ext cx="4800600" cy="28294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90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4" name="Espace réservé du texte 10"/>
          <p:cNvSpPr>
            <a:spLocks noGrp="1"/>
          </p:cNvSpPr>
          <p:nvPr>
            <p:ph type="body" sz="quarter" idx="16"/>
          </p:nvPr>
        </p:nvSpPr>
        <p:spPr>
          <a:xfrm>
            <a:off x="6388100" y="5609113"/>
            <a:ext cx="4800600" cy="3905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900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60412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6"/>
          <p:cNvSpPr>
            <a:spLocks noGrp="1"/>
          </p:cNvSpPr>
          <p:nvPr>
            <p:ph type="body" sz="quarter" idx="11" hasCustomPrompt="1"/>
          </p:nvPr>
        </p:nvSpPr>
        <p:spPr>
          <a:xfrm>
            <a:off x="1530901" y="5496120"/>
            <a:ext cx="2024062" cy="3075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latin typeface="Nexa Bold" charset="0"/>
                <a:ea typeface="Nexa Bold" charset="0"/>
                <a:cs typeface="Nexa Bold" charset="0"/>
              </a:defRPr>
            </a:lvl2pPr>
          </a:lstStyle>
          <a:p>
            <a:pPr lvl="0"/>
            <a:r>
              <a:rPr lang="fr-FR" dirty="0" err="1"/>
              <a:t>www.aramislab.com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874" y="1718968"/>
            <a:ext cx="533400" cy="177800"/>
          </a:xfrm>
          <a:prstGeom prst="rect">
            <a:avLst/>
          </a:prstGeom>
        </p:spPr>
      </p:pic>
      <p:sp>
        <p:nvSpPr>
          <p:cNvPr id="8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4745038" y="2089345"/>
            <a:ext cx="5859462" cy="34067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2200" b="0">
                <a:effectLst/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METHODS				02</a:t>
            </a:r>
          </a:p>
          <a:p>
            <a:pPr lvl="0"/>
            <a:r>
              <a:rPr lang="fr-FR" dirty="0"/>
              <a:t>RESULTS				10</a:t>
            </a:r>
          </a:p>
          <a:p>
            <a:pPr lvl="0"/>
            <a:r>
              <a:rPr lang="fr-FR" dirty="0"/>
              <a:t>DISCUSSION				15</a:t>
            </a:r>
          </a:p>
          <a:p>
            <a:pPr lvl="0"/>
            <a:r>
              <a:rPr lang="fr-FR" dirty="0"/>
              <a:t>REFERENCES			30</a:t>
            </a:r>
          </a:p>
        </p:txBody>
      </p:sp>
      <p:sp>
        <p:nvSpPr>
          <p:cNvPr id="9" name="Espace réservé du texte 12"/>
          <p:cNvSpPr>
            <a:spLocks noGrp="1"/>
          </p:cNvSpPr>
          <p:nvPr>
            <p:ph type="body" sz="quarter" idx="13" hasCustomPrompt="1"/>
          </p:nvPr>
        </p:nvSpPr>
        <p:spPr>
          <a:xfrm>
            <a:off x="4745038" y="1292420"/>
            <a:ext cx="5554662" cy="4265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rgbClr val="78D64B"/>
                </a:solidFill>
                <a:effectLst/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r>
              <a:rPr lang="fr-FR" dirty="0"/>
              <a:t>SOMMAIRE</a:t>
            </a:r>
          </a:p>
        </p:txBody>
      </p:sp>
      <p:sp>
        <p:nvSpPr>
          <p:cNvPr id="10" name="Espace réservé du texte 6"/>
          <p:cNvSpPr>
            <a:spLocks noGrp="1"/>
          </p:cNvSpPr>
          <p:nvPr>
            <p:ph type="body" sz="quarter" idx="10" hasCustomPrompt="1"/>
          </p:nvPr>
        </p:nvSpPr>
        <p:spPr>
          <a:xfrm>
            <a:off x="1530901" y="5178880"/>
            <a:ext cx="1511300" cy="3075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>
                <a:solidFill>
                  <a:srgbClr val="702082"/>
                </a:solidFill>
                <a:latin typeface="Nexa Light" charset="0"/>
                <a:ea typeface="Nexa Light" charset="0"/>
                <a:cs typeface="Nexa Light" charset="0"/>
              </a:defRPr>
            </a:lvl1pPr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latin typeface="Nexa Bold" charset="0"/>
                <a:ea typeface="Nexa Bold" charset="0"/>
                <a:cs typeface="Nexa Bold" charset="0"/>
              </a:defRPr>
            </a:lvl2pPr>
          </a:lstStyle>
          <a:p>
            <a:pPr lvl="0"/>
            <a:fld id="{E7D51270-E8B1-0F4A-A828-D52D23DC52CD}" type="datetime4">
              <a:rPr lang="fr-FR" smtClean="0"/>
              <a:t>14 juin 2017</a:t>
            </a:fld>
            <a:endParaRPr lang="fr-FR" dirty="0"/>
          </a:p>
        </p:txBody>
      </p:sp>
    </p:spTree>
    <p:extLst/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Pag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635003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35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/>
          </a:p>
        </p:txBody>
      </p:sp>
      <p:sp>
        <p:nvSpPr>
          <p:cNvPr id="12" name="Espace réservé du texte 3"/>
          <p:cNvSpPr>
            <a:spLocks noGrp="1"/>
          </p:cNvSpPr>
          <p:nvPr>
            <p:ph type="body" sz="quarter" idx="11"/>
          </p:nvPr>
        </p:nvSpPr>
        <p:spPr>
          <a:xfrm>
            <a:off x="2946403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350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1028703" y="1549400"/>
            <a:ext cx="8013700" cy="3517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35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  <a:lvl2pPr marL="342875" indent="0">
              <a:lnSpc>
                <a:spcPct val="80000"/>
              </a:lnSpc>
              <a:buFontTx/>
              <a:buNone/>
              <a:defRPr sz="1125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361146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Pag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635003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35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/>
          </a:p>
        </p:txBody>
      </p:sp>
      <p:sp>
        <p:nvSpPr>
          <p:cNvPr id="12" name="Espace réservé du texte 3"/>
          <p:cNvSpPr>
            <a:spLocks noGrp="1"/>
          </p:cNvSpPr>
          <p:nvPr>
            <p:ph type="body" sz="quarter" idx="11"/>
          </p:nvPr>
        </p:nvSpPr>
        <p:spPr>
          <a:xfrm>
            <a:off x="2946403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350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1028703" y="1549400"/>
            <a:ext cx="8013700" cy="3517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35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  <a:lvl2pPr marL="342875" indent="0">
              <a:lnSpc>
                <a:spcPct val="80000"/>
              </a:lnSpc>
              <a:buFontTx/>
              <a:buNone/>
              <a:defRPr sz="1125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62839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Pag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635003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35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/>
          </a:p>
        </p:txBody>
      </p:sp>
      <p:sp>
        <p:nvSpPr>
          <p:cNvPr id="12" name="Espace réservé du texte 3"/>
          <p:cNvSpPr>
            <a:spLocks noGrp="1"/>
          </p:cNvSpPr>
          <p:nvPr>
            <p:ph type="body" sz="quarter" idx="11"/>
          </p:nvPr>
        </p:nvSpPr>
        <p:spPr>
          <a:xfrm>
            <a:off x="2946403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350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1028703" y="1549400"/>
            <a:ext cx="8013700" cy="3517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35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  <a:lvl2pPr marL="342875" indent="0">
              <a:lnSpc>
                <a:spcPct val="80000"/>
              </a:lnSpc>
              <a:buFontTx/>
              <a:buNone/>
              <a:defRPr sz="1125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63452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Pag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635003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35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/>
          </a:p>
        </p:txBody>
      </p:sp>
      <p:sp>
        <p:nvSpPr>
          <p:cNvPr id="12" name="Espace réservé du texte 3"/>
          <p:cNvSpPr>
            <a:spLocks noGrp="1"/>
          </p:cNvSpPr>
          <p:nvPr>
            <p:ph type="body" sz="quarter" idx="11"/>
          </p:nvPr>
        </p:nvSpPr>
        <p:spPr>
          <a:xfrm>
            <a:off x="2946403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350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1028703" y="1549400"/>
            <a:ext cx="8013700" cy="3517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35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  <a:lvl2pPr marL="342875" indent="0">
              <a:lnSpc>
                <a:spcPct val="80000"/>
              </a:lnSpc>
              <a:buFontTx/>
              <a:buNone/>
              <a:defRPr sz="1125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23744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Pag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635003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35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/>
          </a:p>
        </p:txBody>
      </p:sp>
      <p:sp>
        <p:nvSpPr>
          <p:cNvPr id="12" name="Espace réservé du texte 3"/>
          <p:cNvSpPr>
            <a:spLocks noGrp="1"/>
          </p:cNvSpPr>
          <p:nvPr>
            <p:ph type="body" sz="quarter" idx="11"/>
          </p:nvPr>
        </p:nvSpPr>
        <p:spPr>
          <a:xfrm>
            <a:off x="2946403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350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1028703" y="1549400"/>
            <a:ext cx="8013700" cy="3517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35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  <a:lvl2pPr marL="342875" indent="0">
              <a:lnSpc>
                <a:spcPct val="80000"/>
              </a:lnSpc>
              <a:buFontTx/>
              <a:buNone/>
              <a:defRPr sz="1125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24938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Pag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635003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35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/>
          </a:p>
        </p:txBody>
      </p:sp>
      <p:sp>
        <p:nvSpPr>
          <p:cNvPr id="12" name="Espace réservé du texte 3"/>
          <p:cNvSpPr>
            <a:spLocks noGrp="1"/>
          </p:cNvSpPr>
          <p:nvPr>
            <p:ph type="body" sz="quarter" idx="11"/>
          </p:nvPr>
        </p:nvSpPr>
        <p:spPr>
          <a:xfrm>
            <a:off x="2946403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350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1028703" y="1549400"/>
            <a:ext cx="8013700" cy="3517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35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  <a:lvl2pPr marL="342875" indent="0">
              <a:lnSpc>
                <a:spcPct val="80000"/>
              </a:lnSpc>
              <a:buFontTx/>
              <a:buNone/>
              <a:defRPr sz="1125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96971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Pag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635003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35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/>
          </a:p>
        </p:txBody>
      </p:sp>
      <p:sp>
        <p:nvSpPr>
          <p:cNvPr id="12" name="Espace réservé du texte 3"/>
          <p:cNvSpPr>
            <a:spLocks noGrp="1"/>
          </p:cNvSpPr>
          <p:nvPr>
            <p:ph type="body" sz="quarter" idx="11"/>
          </p:nvPr>
        </p:nvSpPr>
        <p:spPr>
          <a:xfrm>
            <a:off x="2946403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350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1028703" y="1549400"/>
            <a:ext cx="8013700" cy="3517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35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  <a:lvl2pPr marL="342875" indent="0">
              <a:lnSpc>
                <a:spcPct val="80000"/>
              </a:lnSpc>
              <a:buFontTx/>
              <a:buNone/>
              <a:defRPr sz="1125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59456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Pag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635003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35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/>
          </a:p>
        </p:txBody>
      </p:sp>
      <p:sp>
        <p:nvSpPr>
          <p:cNvPr id="12" name="Espace réservé du texte 3"/>
          <p:cNvSpPr>
            <a:spLocks noGrp="1"/>
          </p:cNvSpPr>
          <p:nvPr>
            <p:ph type="body" sz="quarter" idx="11"/>
          </p:nvPr>
        </p:nvSpPr>
        <p:spPr>
          <a:xfrm>
            <a:off x="2946403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350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1028703" y="1549400"/>
            <a:ext cx="8013700" cy="3517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35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  <a:lvl2pPr marL="342875" indent="0">
              <a:lnSpc>
                <a:spcPct val="80000"/>
              </a:lnSpc>
              <a:buFontTx/>
              <a:buNone/>
              <a:defRPr sz="1125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8349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Pag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635003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35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/>
          </a:p>
        </p:txBody>
      </p:sp>
      <p:sp>
        <p:nvSpPr>
          <p:cNvPr id="12" name="Espace réservé du texte 3"/>
          <p:cNvSpPr>
            <a:spLocks noGrp="1"/>
          </p:cNvSpPr>
          <p:nvPr>
            <p:ph type="body" sz="quarter" idx="11"/>
          </p:nvPr>
        </p:nvSpPr>
        <p:spPr>
          <a:xfrm>
            <a:off x="2946403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350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1028703" y="1549400"/>
            <a:ext cx="8013700" cy="3517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35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  <a:lvl2pPr marL="342875" indent="0">
              <a:lnSpc>
                <a:spcPct val="80000"/>
              </a:lnSpc>
              <a:buFontTx/>
              <a:buNone/>
              <a:defRPr sz="1125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715775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Pag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635003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35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/>
          </a:p>
        </p:txBody>
      </p:sp>
      <p:sp>
        <p:nvSpPr>
          <p:cNvPr id="12" name="Espace réservé du texte 3"/>
          <p:cNvSpPr>
            <a:spLocks noGrp="1"/>
          </p:cNvSpPr>
          <p:nvPr>
            <p:ph type="body" sz="quarter" idx="11"/>
          </p:nvPr>
        </p:nvSpPr>
        <p:spPr>
          <a:xfrm>
            <a:off x="2946403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350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1028703" y="1549400"/>
            <a:ext cx="8013700" cy="3517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35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  <a:lvl2pPr marL="342875" indent="0">
              <a:lnSpc>
                <a:spcPct val="80000"/>
              </a:lnSpc>
              <a:buFontTx/>
              <a:buNone/>
              <a:defRPr sz="1125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87337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uverture_suj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6"/>
          <p:cNvSpPr>
            <a:spLocks noGrp="1"/>
          </p:cNvSpPr>
          <p:nvPr>
            <p:ph type="body" sz="quarter" idx="11" hasCustomPrompt="1"/>
          </p:nvPr>
        </p:nvSpPr>
        <p:spPr>
          <a:xfrm>
            <a:off x="1530901" y="5496120"/>
            <a:ext cx="2024062" cy="3075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latin typeface="Nexa Bold" charset="0"/>
                <a:ea typeface="Nexa Bold" charset="0"/>
                <a:cs typeface="Nexa Bold" charset="0"/>
              </a:defRPr>
            </a:lvl2pPr>
          </a:lstStyle>
          <a:p>
            <a:pPr lvl="0"/>
            <a:r>
              <a:rPr lang="fr-FR" dirty="0" err="1"/>
              <a:t>www.aramislab.com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874" y="2572848"/>
            <a:ext cx="533400" cy="177800"/>
          </a:xfrm>
          <a:prstGeom prst="rect">
            <a:avLst/>
          </a:prstGeom>
        </p:spPr>
      </p:pic>
      <p:sp>
        <p:nvSpPr>
          <p:cNvPr id="13" name="Espace réservé du texte 12"/>
          <p:cNvSpPr>
            <a:spLocks noGrp="1"/>
          </p:cNvSpPr>
          <p:nvPr>
            <p:ph type="body" sz="quarter" idx="12"/>
          </p:nvPr>
        </p:nvSpPr>
        <p:spPr>
          <a:xfrm>
            <a:off x="4745038" y="2943225"/>
            <a:ext cx="5554662" cy="7248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>
                <a:effectLst/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4" name="Espace réservé du texte 12"/>
          <p:cNvSpPr>
            <a:spLocks noGrp="1"/>
          </p:cNvSpPr>
          <p:nvPr>
            <p:ph type="body" sz="quarter" idx="13"/>
          </p:nvPr>
        </p:nvSpPr>
        <p:spPr>
          <a:xfrm>
            <a:off x="4745038" y="5178880"/>
            <a:ext cx="5554662" cy="3075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 b="0">
                <a:solidFill>
                  <a:srgbClr val="00AFD7"/>
                </a:solidFill>
                <a:effectLst/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5" name="Espace réservé du texte 12"/>
          <p:cNvSpPr>
            <a:spLocks noGrp="1"/>
          </p:cNvSpPr>
          <p:nvPr>
            <p:ph type="body" sz="quarter" idx="14"/>
          </p:nvPr>
        </p:nvSpPr>
        <p:spPr>
          <a:xfrm>
            <a:off x="4745038" y="5482890"/>
            <a:ext cx="5554662" cy="560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 b="0" i="0">
                <a:solidFill>
                  <a:schemeClr val="tx1"/>
                </a:solidFill>
                <a:effectLst/>
                <a:latin typeface="DIN-Regular" charset="0"/>
                <a:ea typeface="DIN-Regular" charset="0"/>
                <a:cs typeface="DIN-Regular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2" name="Espace réservé du texte 6"/>
          <p:cNvSpPr>
            <a:spLocks noGrp="1"/>
          </p:cNvSpPr>
          <p:nvPr>
            <p:ph type="body" sz="quarter" idx="10" hasCustomPrompt="1"/>
          </p:nvPr>
        </p:nvSpPr>
        <p:spPr>
          <a:xfrm>
            <a:off x="1530901" y="5178880"/>
            <a:ext cx="1511300" cy="3075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>
                <a:solidFill>
                  <a:srgbClr val="702082"/>
                </a:solidFill>
                <a:latin typeface="Nexa Light" charset="0"/>
                <a:ea typeface="Nexa Light" charset="0"/>
                <a:cs typeface="Nexa Light" charset="0"/>
              </a:defRPr>
            </a:lvl1pPr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latin typeface="Nexa Bold" charset="0"/>
                <a:ea typeface="Nexa Bold" charset="0"/>
                <a:cs typeface="Nexa Bold" charset="0"/>
              </a:defRPr>
            </a:lvl2pPr>
          </a:lstStyle>
          <a:p>
            <a:pPr lvl="0"/>
            <a:fld id="{E7D51270-E8B1-0F4A-A828-D52D23DC52CD}" type="datetime4">
              <a:rPr lang="fr-FR" smtClean="0"/>
              <a:t>14 juin 2017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72121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Pag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635003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35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/>
          </a:p>
        </p:txBody>
      </p:sp>
      <p:sp>
        <p:nvSpPr>
          <p:cNvPr id="12" name="Espace réservé du texte 3"/>
          <p:cNvSpPr>
            <a:spLocks noGrp="1"/>
          </p:cNvSpPr>
          <p:nvPr>
            <p:ph type="body" sz="quarter" idx="11"/>
          </p:nvPr>
        </p:nvSpPr>
        <p:spPr>
          <a:xfrm>
            <a:off x="2946403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350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1028703" y="1549400"/>
            <a:ext cx="8013700" cy="3517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35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  <a:lvl2pPr marL="342875" indent="0">
              <a:lnSpc>
                <a:spcPct val="80000"/>
              </a:lnSpc>
              <a:buFontTx/>
              <a:buNone/>
              <a:defRPr sz="1125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35728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Pag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635003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35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/>
          </a:p>
        </p:txBody>
      </p:sp>
      <p:sp>
        <p:nvSpPr>
          <p:cNvPr id="12" name="Espace réservé du texte 3"/>
          <p:cNvSpPr>
            <a:spLocks noGrp="1"/>
          </p:cNvSpPr>
          <p:nvPr>
            <p:ph type="body" sz="quarter" idx="11"/>
          </p:nvPr>
        </p:nvSpPr>
        <p:spPr>
          <a:xfrm>
            <a:off x="2946403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350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1028703" y="1549400"/>
            <a:ext cx="8013700" cy="3517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35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  <a:lvl2pPr marL="342875" indent="0">
              <a:lnSpc>
                <a:spcPct val="80000"/>
              </a:lnSpc>
              <a:buFontTx/>
              <a:buNone/>
              <a:defRPr sz="1125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98413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Pag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635003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35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/>
          </a:p>
        </p:txBody>
      </p:sp>
      <p:sp>
        <p:nvSpPr>
          <p:cNvPr id="12" name="Espace réservé du texte 3"/>
          <p:cNvSpPr>
            <a:spLocks noGrp="1"/>
          </p:cNvSpPr>
          <p:nvPr>
            <p:ph type="body" sz="quarter" idx="11"/>
          </p:nvPr>
        </p:nvSpPr>
        <p:spPr>
          <a:xfrm>
            <a:off x="2946403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350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1028703" y="1549400"/>
            <a:ext cx="8013700" cy="3517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35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  <a:lvl2pPr marL="342875" indent="0">
              <a:lnSpc>
                <a:spcPct val="80000"/>
              </a:lnSpc>
              <a:buFontTx/>
              <a:buNone/>
              <a:defRPr sz="1125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12322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Pag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635003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35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/>
          </a:p>
        </p:txBody>
      </p:sp>
      <p:sp>
        <p:nvSpPr>
          <p:cNvPr id="12" name="Espace réservé du texte 3"/>
          <p:cNvSpPr>
            <a:spLocks noGrp="1"/>
          </p:cNvSpPr>
          <p:nvPr>
            <p:ph type="body" sz="quarter" idx="11"/>
          </p:nvPr>
        </p:nvSpPr>
        <p:spPr>
          <a:xfrm>
            <a:off x="2946403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350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1028703" y="1549400"/>
            <a:ext cx="8013700" cy="3517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35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  <a:lvl2pPr marL="342875" indent="0">
              <a:lnSpc>
                <a:spcPct val="80000"/>
              </a:lnSpc>
              <a:buFontTx/>
              <a:buNone/>
              <a:defRPr sz="1125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62903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Pag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635003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35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/>
          </a:p>
        </p:txBody>
      </p:sp>
      <p:sp>
        <p:nvSpPr>
          <p:cNvPr id="12" name="Espace réservé du texte 3"/>
          <p:cNvSpPr>
            <a:spLocks noGrp="1"/>
          </p:cNvSpPr>
          <p:nvPr>
            <p:ph type="body" sz="quarter" idx="11"/>
          </p:nvPr>
        </p:nvSpPr>
        <p:spPr>
          <a:xfrm>
            <a:off x="2946403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350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1028703" y="1549400"/>
            <a:ext cx="8013700" cy="3517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35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  <a:lvl2pPr marL="342875" indent="0">
              <a:lnSpc>
                <a:spcPct val="80000"/>
              </a:lnSpc>
              <a:buFontTx/>
              <a:buNone/>
              <a:defRPr sz="1125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667380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Pag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635003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35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/>
          </a:p>
        </p:txBody>
      </p:sp>
      <p:sp>
        <p:nvSpPr>
          <p:cNvPr id="12" name="Espace réservé du texte 3"/>
          <p:cNvSpPr>
            <a:spLocks noGrp="1"/>
          </p:cNvSpPr>
          <p:nvPr>
            <p:ph type="body" sz="quarter" idx="11"/>
          </p:nvPr>
        </p:nvSpPr>
        <p:spPr>
          <a:xfrm>
            <a:off x="2946403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350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1028703" y="1549400"/>
            <a:ext cx="8013700" cy="3517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35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  <a:lvl2pPr marL="342875" indent="0">
              <a:lnSpc>
                <a:spcPct val="80000"/>
              </a:lnSpc>
              <a:buFontTx/>
              <a:buNone/>
              <a:defRPr sz="1125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167918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Pag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635003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35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/>
          </a:p>
        </p:txBody>
      </p:sp>
      <p:sp>
        <p:nvSpPr>
          <p:cNvPr id="12" name="Espace réservé du texte 3"/>
          <p:cNvSpPr>
            <a:spLocks noGrp="1"/>
          </p:cNvSpPr>
          <p:nvPr>
            <p:ph type="body" sz="quarter" idx="11"/>
          </p:nvPr>
        </p:nvSpPr>
        <p:spPr>
          <a:xfrm>
            <a:off x="2946403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350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1028703" y="1549400"/>
            <a:ext cx="8013700" cy="3517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35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  <a:lvl2pPr marL="342875" indent="0">
              <a:lnSpc>
                <a:spcPct val="80000"/>
              </a:lnSpc>
              <a:buFontTx/>
              <a:buNone/>
              <a:defRPr sz="1125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66490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Pag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635003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35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/>
          </a:p>
        </p:txBody>
      </p:sp>
      <p:sp>
        <p:nvSpPr>
          <p:cNvPr id="12" name="Espace réservé du texte 3"/>
          <p:cNvSpPr>
            <a:spLocks noGrp="1"/>
          </p:cNvSpPr>
          <p:nvPr>
            <p:ph type="body" sz="quarter" idx="11"/>
          </p:nvPr>
        </p:nvSpPr>
        <p:spPr>
          <a:xfrm>
            <a:off x="2946403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350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1028703" y="1549400"/>
            <a:ext cx="8013700" cy="3517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35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  <a:lvl2pPr marL="342875" indent="0">
              <a:lnSpc>
                <a:spcPct val="80000"/>
              </a:lnSpc>
              <a:buFontTx/>
              <a:buNone/>
              <a:defRPr sz="1125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396595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Pag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635003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35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/>
          </a:p>
        </p:txBody>
      </p:sp>
      <p:sp>
        <p:nvSpPr>
          <p:cNvPr id="12" name="Espace réservé du texte 3"/>
          <p:cNvSpPr>
            <a:spLocks noGrp="1"/>
          </p:cNvSpPr>
          <p:nvPr>
            <p:ph type="body" sz="quarter" idx="11"/>
          </p:nvPr>
        </p:nvSpPr>
        <p:spPr>
          <a:xfrm>
            <a:off x="2946403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350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1028703" y="1549400"/>
            <a:ext cx="8013700" cy="3517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35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  <a:lvl2pPr marL="342875" indent="0">
              <a:lnSpc>
                <a:spcPct val="80000"/>
              </a:lnSpc>
              <a:buFontTx/>
              <a:buNone/>
              <a:defRPr sz="1125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2211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ge ouverture_suj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6"/>
          <p:cNvSpPr>
            <a:spLocks noGrp="1"/>
          </p:cNvSpPr>
          <p:nvPr>
            <p:ph type="body" sz="quarter" idx="10" hasCustomPrompt="1"/>
          </p:nvPr>
        </p:nvSpPr>
        <p:spPr>
          <a:xfrm>
            <a:off x="1530901" y="5178880"/>
            <a:ext cx="1511300" cy="3075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>
                <a:solidFill>
                  <a:srgbClr val="702082"/>
                </a:solidFill>
                <a:latin typeface="Nexa Light" charset="0"/>
                <a:ea typeface="Nexa Light" charset="0"/>
                <a:cs typeface="Nexa Light" charset="0"/>
              </a:defRPr>
            </a:lvl1pPr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latin typeface="Nexa Bold" charset="0"/>
                <a:ea typeface="Nexa Bold" charset="0"/>
                <a:cs typeface="Nexa Bold" charset="0"/>
              </a:defRPr>
            </a:lvl2pPr>
          </a:lstStyle>
          <a:p>
            <a:pPr lvl="0"/>
            <a:fld id="{E7D51270-E8B1-0F4A-A828-D52D23DC52CD}" type="datetime4">
              <a:rPr lang="fr-FR" smtClean="0"/>
              <a:t>14 juin 2017</a:t>
            </a:fld>
            <a:endParaRPr lang="fr-FR" dirty="0"/>
          </a:p>
        </p:txBody>
      </p:sp>
      <p:sp>
        <p:nvSpPr>
          <p:cNvPr id="4" name="Espace réservé du texte 6"/>
          <p:cNvSpPr>
            <a:spLocks noGrp="1"/>
          </p:cNvSpPr>
          <p:nvPr>
            <p:ph type="body" sz="quarter" idx="11" hasCustomPrompt="1"/>
          </p:nvPr>
        </p:nvSpPr>
        <p:spPr>
          <a:xfrm>
            <a:off x="1530901" y="5496120"/>
            <a:ext cx="2024062" cy="3075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latin typeface="Nexa Bold" charset="0"/>
                <a:ea typeface="Nexa Bold" charset="0"/>
                <a:cs typeface="Nexa Bold" charset="0"/>
              </a:defRPr>
            </a:lvl2pPr>
          </a:lstStyle>
          <a:p>
            <a:pPr lvl="0"/>
            <a:r>
              <a:rPr lang="fr-FR" dirty="0" err="1"/>
              <a:t>www.aramislab.com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874" y="2572848"/>
            <a:ext cx="533400" cy="177800"/>
          </a:xfrm>
          <a:prstGeom prst="rect">
            <a:avLst/>
          </a:prstGeom>
        </p:spPr>
      </p:pic>
      <p:sp>
        <p:nvSpPr>
          <p:cNvPr id="8" name="Espace réservé du texte 12"/>
          <p:cNvSpPr>
            <a:spLocks noGrp="1"/>
          </p:cNvSpPr>
          <p:nvPr>
            <p:ph type="body" sz="quarter" idx="12"/>
          </p:nvPr>
        </p:nvSpPr>
        <p:spPr>
          <a:xfrm>
            <a:off x="4745038" y="2943225"/>
            <a:ext cx="5554662" cy="7248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>
                <a:effectLst/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9" name="Espace réservé du texte 12"/>
          <p:cNvSpPr>
            <a:spLocks noGrp="1"/>
          </p:cNvSpPr>
          <p:nvPr>
            <p:ph type="body" sz="quarter" idx="13"/>
          </p:nvPr>
        </p:nvSpPr>
        <p:spPr>
          <a:xfrm>
            <a:off x="4745038" y="2146300"/>
            <a:ext cx="5554662" cy="4265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rgbClr val="78D64B"/>
                </a:solidFill>
                <a:effectLst/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" name="Espace réservé pour une image  4"/>
          <p:cNvSpPr>
            <a:spLocks noGrp="1"/>
          </p:cNvSpPr>
          <p:nvPr>
            <p:ph type="pic" sz="quarter" idx="16"/>
          </p:nvPr>
        </p:nvSpPr>
        <p:spPr>
          <a:xfrm>
            <a:off x="4745038" y="4429125"/>
            <a:ext cx="1498600" cy="1498600"/>
          </a:xfrm>
          <a:prstGeom prst="ellipse">
            <a:avLst/>
          </a:prstGeom>
          <a:ln w="25400">
            <a:gradFill>
              <a:gsLst>
                <a:gs pos="0">
                  <a:srgbClr val="78D64B"/>
                </a:gs>
                <a:gs pos="100000">
                  <a:srgbClr val="00AFD7"/>
                </a:gs>
              </a:gsLst>
              <a:lin ang="5400000" scaled="1"/>
            </a:gradFill>
          </a:ln>
        </p:spPr>
        <p:txBody>
          <a:bodyPr/>
          <a:lstStyle/>
          <a:p>
            <a:endParaRPr lang="fr-FR"/>
          </a:p>
        </p:txBody>
      </p:sp>
      <p:sp>
        <p:nvSpPr>
          <p:cNvPr id="12" name="Espace réservé pour une image  4"/>
          <p:cNvSpPr>
            <a:spLocks noGrp="1"/>
          </p:cNvSpPr>
          <p:nvPr>
            <p:ph type="pic" sz="quarter" idx="17"/>
          </p:nvPr>
        </p:nvSpPr>
        <p:spPr>
          <a:xfrm>
            <a:off x="6667967" y="4429125"/>
            <a:ext cx="1498600" cy="1498600"/>
          </a:xfrm>
          <a:prstGeom prst="ellipse">
            <a:avLst/>
          </a:prstGeom>
          <a:ln w="25400">
            <a:gradFill>
              <a:gsLst>
                <a:gs pos="0">
                  <a:srgbClr val="78D64B"/>
                </a:gs>
                <a:gs pos="100000">
                  <a:srgbClr val="00AFD7"/>
                </a:gs>
              </a:gsLst>
              <a:lin ang="5400000" scaled="1"/>
            </a:gradFill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1595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635000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/>
          </a:p>
        </p:txBody>
      </p:sp>
      <p:sp>
        <p:nvSpPr>
          <p:cNvPr id="12" name="Espace réservé du texte 3"/>
          <p:cNvSpPr>
            <a:spLocks noGrp="1"/>
          </p:cNvSpPr>
          <p:nvPr>
            <p:ph type="body" sz="quarter" idx="11"/>
          </p:nvPr>
        </p:nvSpPr>
        <p:spPr>
          <a:xfrm>
            <a:off x="2946400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6" name="Espace réservé du texte 3"/>
          <p:cNvSpPr>
            <a:spLocks noGrp="1"/>
          </p:cNvSpPr>
          <p:nvPr>
            <p:ph type="body" sz="quarter" idx="12" hasCustomPrompt="1"/>
          </p:nvPr>
        </p:nvSpPr>
        <p:spPr>
          <a:xfrm>
            <a:off x="11188700" y="317500"/>
            <a:ext cx="381000" cy="38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702082"/>
                </a:solidFill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r>
              <a:rPr lang="fr-FR"/>
              <a:t>3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1028700" y="1549400"/>
            <a:ext cx="8013700" cy="3517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  <a:lvl2pPr marL="457200" indent="0">
              <a:lnSpc>
                <a:spcPct val="80000"/>
              </a:lnSpc>
              <a:buFontTx/>
              <a:buNone/>
              <a:defRPr sz="1500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5533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_Txt+im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635000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/>
          </a:p>
        </p:txBody>
      </p:sp>
      <p:sp>
        <p:nvSpPr>
          <p:cNvPr id="12" name="Espace réservé du texte 3"/>
          <p:cNvSpPr>
            <a:spLocks noGrp="1"/>
          </p:cNvSpPr>
          <p:nvPr>
            <p:ph type="body" sz="quarter" idx="11"/>
          </p:nvPr>
        </p:nvSpPr>
        <p:spPr>
          <a:xfrm>
            <a:off x="2946400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6" name="Espace réservé du texte 3"/>
          <p:cNvSpPr>
            <a:spLocks noGrp="1"/>
          </p:cNvSpPr>
          <p:nvPr>
            <p:ph type="body" sz="quarter" idx="12" hasCustomPrompt="1"/>
          </p:nvPr>
        </p:nvSpPr>
        <p:spPr>
          <a:xfrm>
            <a:off x="11188700" y="317500"/>
            <a:ext cx="381000" cy="38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702082"/>
                </a:solidFill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r>
              <a:rPr lang="fr-FR"/>
              <a:t>3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1028700" y="1549400"/>
            <a:ext cx="5003800" cy="3517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  <a:lvl2pPr marL="457200" indent="0">
              <a:lnSpc>
                <a:spcPct val="80000"/>
              </a:lnSpc>
              <a:buFontTx/>
              <a:buNone/>
              <a:defRPr sz="1500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1"/>
            <a:endParaRPr lang="fr-FR" dirty="0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sz="quarter" idx="14"/>
          </p:nvPr>
        </p:nvSpPr>
        <p:spPr>
          <a:xfrm>
            <a:off x="6388100" y="1549400"/>
            <a:ext cx="4800600" cy="35179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5"/>
          </p:nvPr>
        </p:nvSpPr>
        <p:spPr>
          <a:xfrm>
            <a:off x="6388100" y="5324475"/>
            <a:ext cx="4800600" cy="28294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4" name="Espace réservé du texte 10"/>
          <p:cNvSpPr>
            <a:spLocks noGrp="1"/>
          </p:cNvSpPr>
          <p:nvPr>
            <p:ph type="body" sz="quarter" idx="16"/>
          </p:nvPr>
        </p:nvSpPr>
        <p:spPr>
          <a:xfrm>
            <a:off x="6388100" y="5609105"/>
            <a:ext cx="4800600" cy="3905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014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+ Conten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635000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/>
          </a:p>
        </p:txBody>
      </p:sp>
      <p:sp>
        <p:nvSpPr>
          <p:cNvPr id="12" name="Espace réservé du texte 3"/>
          <p:cNvSpPr>
            <a:spLocks noGrp="1"/>
          </p:cNvSpPr>
          <p:nvPr>
            <p:ph type="body" sz="quarter" idx="11"/>
          </p:nvPr>
        </p:nvSpPr>
        <p:spPr>
          <a:xfrm>
            <a:off x="2946400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6" name="Espace réservé du texte 3"/>
          <p:cNvSpPr>
            <a:spLocks noGrp="1"/>
          </p:cNvSpPr>
          <p:nvPr>
            <p:ph type="body" sz="quarter" idx="12" hasCustomPrompt="1"/>
          </p:nvPr>
        </p:nvSpPr>
        <p:spPr>
          <a:xfrm>
            <a:off x="11188700" y="317500"/>
            <a:ext cx="381000" cy="38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702082"/>
                </a:solidFill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r>
              <a:rPr lang="fr-FR"/>
              <a:t>3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1028700" y="1549400"/>
            <a:ext cx="5245100" cy="15367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  <a:lvl2pPr marL="457200" indent="0">
              <a:lnSpc>
                <a:spcPct val="80000"/>
              </a:lnSpc>
              <a:buFontTx/>
              <a:buNone/>
              <a:defRPr sz="1500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1"/>
            <a:endParaRPr lang="fr-FR" dirty="0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sz="quarter" idx="14"/>
          </p:nvPr>
        </p:nvSpPr>
        <p:spPr>
          <a:xfrm>
            <a:off x="1028700" y="3390900"/>
            <a:ext cx="10160000" cy="238125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5"/>
          </p:nvPr>
        </p:nvSpPr>
        <p:spPr>
          <a:xfrm>
            <a:off x="1028700" y="6083300"/>
            <a:ext cx="2120900" cy="2667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300"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9" name="Espace réservé du texte 5"/>
          <p:cNvSpPr>
            <a:spLocks noGrp="1"/>
          </p:cNvSpPr>
          <p:nvPr>
            <p:ph type="body" sz="quarter" idx="16"/>
          </p:nvPr>
        </p:nvSpPr>
        <p:spPr>
          <a:xfrm>
            <a:off x="5213350" y="6083300"/>
            <a:ext cx="2120900" cy="2667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300"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0" name="Espace réservé du texte 5"/>
          <p:cNvSpPr>
            <a:spLocks noGrp="1"/>
          </p:cNvSpPr>
          <p:nvPr>
            <p:ph type="body" sz="quarter" idx="17"/>
          </p:nvPr>
        </p:nvSpPr>
        <p:spPr>
          <a:xfrm>
            <a:off x="9067800" y="6083300"/>
            <a:ext cx="2120900" cy="2667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300"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01263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_Texte+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635000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/>
          </a:p>
        </p:txBody>
      </p:sp>
      <p:sp>
        <p:nvSpPr>
          <p:cNvPr id="16" name="Espace réservé du texte 3"/>
          <p:cNvSpPr>
            <a:spLocks noGrp="1"/>
          </p:cNvSpPr>
          <p:nvPr>
            <p:ph type="body" sz="quarter" idx="12" hasCustomPrompt="1"/>
          </p:nvPr>
        </p:nvSpPr>
        <p:spPr>
          <a:xfrm>
            <a:off x="11188700" y="317500"/>
            <a:ext cx="381000" cy="38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702082"/>
                </a:solidFill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r>
              <a:rPr lang="fr-FR"/>
              <a:t>3</a:t>
            </a:r>
            <a:endParaRPr lang="fr-FR" dirty="0"/>
          </a:p>
        </p:txBody>
      </p:sp>
      <p:sp>
        <p:nvSpPr>
          <p:cNvPr id="22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1028700" y="1110017"/>
            <a:ext cx="6987144" cy="607896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buFont typeface="Arial" charset="0"/>
              <a:buChar char="•"/>
              <a:defRPr sz="1300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1pPr>
            <a:lvl2pPr marL="742950" indent="-285750">
              <a:lnSpc>
                <a:spcPct val="80000"/>
              </a:lnSpc>
              <a:buFont typeface="Arial" charset="0"/>
              <a:buChar char="•"/>
              <a:defRPr sz="1500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2pPr>
          </a:lstStyle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Texte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635000" y="1982686"/>
            <a:ext cx="10934700" cy="295232"/>
          </a:xfrm>
          <a:prstGeom prst="rect">
            <a:avLst/>
          </a:prstGeom>
          <a:solidFill>
            <a:srgbClr val="702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space réservé du texte 23"/>
          <p:cNvSpPr>
            <a:spLocks noGrp="1"/>
          </p:cNvSpPr>
          <p:nvPr>
            <p:ph type="body" sz="quarter" idx="23"/>
          </p:nvPr>
        </p:nvSpPr>
        <p:spPr>
          <a:xfrm>
            <a:off x="1028700" y="1984448"/>
            <a:ext cx="10541000" cy="291707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1200">
                <a:solidFill>
                  <a:schemeClr val="bg1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45" name="Espace réservé pour une image  36"/>
          <p:cNvSpPr>
            <a:spLocks noGrp="1"/>
          </p:cNvSpPr>
          <p:nvPr>
            <p:ph type="pic" sz="quarter" idx="18"/>
          </p:nvPr>
        </p:nvSpPr>
        <p:spPr>
          <a:xfrm>
            <a:off x="1028700" y="2501286"/>
            <a:ext cx="3436422" cy="128695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6" name="Rectangle 45"/>
          <p:cNvSpPr/>
          <p:nvPr userDrawn="1"/>
        </p:nvSpPr>
        <p:spPr>
          <a:xfrm>
            <a:off x="635000" y="4310253"/>
            <a:ext cx="10934700" cy="295232"/>
          </a:xfrm>
          <a:prstGeom prst="rect">
            <a:avLst/>
          </a:prstGeom>
          <a:solidFill>
            <a:srgbClr val="702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space réservé du texte 23"/>
          <p:cNvSpPr>
            <a:spLocks noGrp="1"/>
          </p:cNvSpPr>
          <p:nvPr>
            <p:ph type="body" sz="quarter" idx="24"/>
          </p:nvPr>
        </p:nvSpPr>
        <p:spPr>
          <a:xfrm>
            <a:off x="1028700" y="4312015"/>
            <a:ext cx="10541000" cy="291707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1200">
                <a:solidFill>
                  <a:schemeClr val="bg1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cxnSp>
        <p:nvCxnSpPr>
          <p:cNvPr id="3" name="Connecteur droit 2"/>
          <p:cNvCxnSpPr/>
          <p:nvPr userDrawn="1"/>
        </p:nvCxnSpPr>
        <p:spPr>
          <a:xfrm>
            <a:off x="6032658" y="2385834"/>
            <a:ext cx="0" cy="1426156"/>
          </a:xfrm>
          <a:prstGeom prst="line">
            <a:avLst/>
          </a:prstGeom>
          <a:ln w="12700">
            <a:solidFill>
              <a:srgbClr val="7020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 userDrawn="1"/>
        </p:nvCxnSpPr>
        <p:spPr>
          <a:xfrm>
            <a:off x="7410196" y="2385834"/>
            <a:ext cx="0" cy="1426156"/>
          </a:xfrm>
          <a:prstGeom prst="line">
            <a:avLst/>
          </a:prstGeom>
          <a:ln w="12700">
            <a:solidFill>
              <a:srgbClr val="7020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 userDrawn="1"/>
        </p:nvCxnSpPr>
        <p:spPr>
          <a:xfrm flipH="1">
            <a:off x="4750850" y="3038419"/>
            <a:ext cx="4048764" cy="0"/>
          </a:xfrm>
          <a:prstGeom prst="line">
            <a:avLst/>
          </a:prstGeom>
          <a:ln w="12700">
            <a:solidFill>
              <a:srgbClr val="7020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texte 9"/>
          <p:cNvSpPr>
            <a:spLocks noGrp="1"/>
          </p:cNvSpPr>
          <p:nvPr>
            <p:ph type="body" sz="quarter" idx="25"/>
          </p:nvPr>
        </p:nvSpPr>
        <p:spPr>
          <a:xfrm>
            <a:off x="6140263" y="2501286"/>
            <a:ext cx="1163637" cy="4198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0" name="Espace réservé du texte 9"/>
          <p:cNvSpPr>
            <a:spLocks noGrp="1"/>
          </p:cNvSpPr>
          <p:nvPr>
            <p:ph type="body" sz="quarter" idx="26"/>
          </p:nvPr>
        </p:nvSpPr>
        <p:spPr>
          <a:xfrm>
            <a:off x="7505275" y="2501286"/>
            <a:ext cx="1163637" cy="4198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1" name="Espace réservé du texte 9"/>
          <p:cNvSpPr>
            <a:spLocks noGrp="1"/>
          </p:cNvSpPr>
          <p:nvPr>
            <p:ph type="body" sz="quarter" idx="27"/>
          </p:nvPr>
        </p:nvSpPr>
        <p:spPr>
          <a:xfrm>
            <a:off x="7505275" y="3227356"/>
            <a:ext cx="1163637" cy="4198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2" name="Espace réservé du texte 9"/>
          <p:cNvSpPr>
            <a:spLocks noGrp="1"/>
          </p:cNvSpPr>
          <p:nvPr>
            <p:ph type="body" sz="quarter" idx="28"/>
          </p:nvPr>
        </p:nvSpPr>
        <p:spPr>
          <a:xfrm>
            <a:off x="6140263" y="3227356"/>
            <a:ext cx="1163637" cy="4198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3" name="Espace réservé du texte 9"/>
          <p:cNvSpPr>
            <a:spLocks noGrp="1"/>
          </p:cNvSpPr>
          <p:nvPr>
            <p:ph type="body" sz="quarter" idx="29"/>
          </p:nvPr>
        </p:nvSpPr>
        <p:spPr>
          <a:xfrm>
            <a:off x="4750850" y="3227356"/>
            <a:ext cx="1163637" cy="4198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5" name="Espace réservé du texte 9"/>
          <p:cNvSpPr>
            <a:spLocks noGrp="1"/>
          </p:cNvSpPr>
          <p:nvPr>
            <p:ph type="body" sz="quarter" idx="30"/>
          </p:nvPr>
        </p:nvSpPr>
        <p:spPr>
          <a:xfrm>
            <a:off x="9167820" y="2515932"/>
            <a:ext cx="2125614" cy="113123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300"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6" name="Espace réservé du texte 9"/>
          <p:cNvSpPr>
            <a:spLocks noGrp="1"/>
          </p:cNvSpPr>
          <p:nvPr>
            <p:ph type="body" sz="quarter" idx="31"/>
          </p:nvPr>
        </p:nvSpPr>
        <p:spPr>
          <a:xfrm>
            <a:off x="1028700" y="3846607"/>
            <a:ext cx="1625600" cy="24812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800"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8" name="Espace réservé pour une image  36"/>
          <p:cNvSpPr>
            <a:spLocks noGrp="1"/>
          </p:cNvSpPr>
          <p:nvPr>
            <p:ph type="pic" sz="quarter" idx="32"/>
          </p:nvPr>
        </p:nvSpPr>
        <p:spPr>
          <a:xfrm>
            <a:off x="1028700" y="4899226"/>
            <a:ext cx="3436422" cy="128695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cxnSp>
        <p:nvCxnSpPr>
          <p:cNvPr id="59" name="Connecteur droit 58"/>
          <p:cNvCxnSpPr/>
          <p:nvPr userDrawn="1"/>
        </p:nvCxnSpPr>
        <p:spPr>
          <a:xfrm flipH="1">
            <a:off x="4750850" y="5436359"/>
            <a:ext cx="4048764" cy="0"/>
          </a:xfrm>
          <a:prstGeom prst="line">
            <a:avLst/>
          </a:prstGeom>
          <a:ln w="12700">
            <a:solidFill>
              <a:srgbClr val="7020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Espace réservé du texte 9"/>
          <p:cNvSpPr>
            <a:spLocks noGrp="1"/>
          </p:cNvSpPr>
          <p:nvPr>
            <p:ph type="body" sz="quarter" idx="33"/>
          </p:nvPr>
        </p:nvSpPr>
        <p:spPr>
          <a:xfrm>
            <a:off x="6140263" y="4899226"/>
            <a:ext cx="1163637" cy="4198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61" name="Espace réservé du texte 9"/>
          <p:cNvSpPr>
            <a:spLocks noGrp="1"/>
          </p:cNvSpPr>
          <p:nvPr>
            <p:ph type="body" sz="quarter" idx="34"/>
          </p:nvPr>
        </p:nvSpPr>
        <p:spPr>
          <a:xfrm>
            <a:off x="7505275" y="4899226"/>
            <a:ext cx="1163637" cy="4198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62" name="Espace réservé du texte 9"/>
          <p:cNvSpPr>
            <a:spLocks noGrp="1"/>
          </p:cNvSpPr>
          <p:nvPr>
            <p:ph type="body" sz="quarter" idx="35"/>
          </p:nvPr>
        </p:nvSpPr>
        <p:spPr>
          <a:xfrm>
            <a:off x="7505275" y="5625296"/>
            <a:ext cx="1163637" cy="4198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63" name="Espace réservé du texte 9"/>
          <p:cNvSpPr>
            <a:spLocks noGrp="1"/>
          </p:cNvSpPr>
          <p:nvPr>
            <p:ph type="body" sz="quarter" idx="36"/>
          </p:nvPr>
        </p:nvSpPr>
        <p:spPr>
          <a:xfrm>
            <a:off x="6140263" y="5625296"/>
            <a:ext cx="1163637" cy="4198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64" name="Espace réservé du texte 9"/>
          <p:cNvSpPr>
            <a:spLocks noGrp="1"/>
          </p:cNvSpPr>
          <p:nvPr>
            <p:ph type="body" sz="quarter" idx="37"/>
          </p:nvPr>
        </p:nvSpPr>
        <p:spPr>
          <a:xfrm>
            <a:off x="4750850" y="5625296"/>
            <a:ext cx="1163637" cy="4198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65" name="Espace réservé du texte 9"/>
          <p:cNvSpPr>
            <a:spLocks noGrp="1"/>
          </p:cNvSpPr>
          <p:nvPr>
            <p:ph type="body" sz="quarter" idx="38"/>
          </p:nvPr>
        </p:nvSpPr>
        <p:spPr>
          <a:xfrm>
            <a:off x="9167820" y="4913872"/>
            <a:ext cx="2125614" cy="113123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300"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66" name="Espace réservé du texte 9"/>
          <p:cNvSpPr>
            <a:spLocks noGrp="1"/>
          </p:cNvSpPr>
          <p:nvPr>
            <p:ph type="body" sz="quarter" idx="39"/>
          </p:nvPr>
        </p:nvSpPr>
        <p:spPr>
          <a:xfrm>
            <a:off x="1028700" y="6244547"/>
            <a:ext cx="1625600" cy="24812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800"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6015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image" Target="../media/image5.emf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image" Target="../media/image1.emf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50" y="2353228"/>
            <a:ext cx="3358409" cy="158631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425" y="491931"/>
            <a:ext cx="419100" cy="58801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0"/>
            <a:ext cx="476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802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75" r:id="rId4"/>
    <p:sldLayoutId id="2147483676" r:id="rId5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609600"/>
            <a:ext cx="11493500" cy="4318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55"/>
          <a:stretch/>
        </p:blipFill>
        <p:spPr>
          <a:xfrm>
            <a:off x="9480839" y="199409"/>
            <a:ext cx="1155273" cy="54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7892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3" r:id="rId4"/>
    <p:sldLayoutId id="2147483684" r:id="rId5"/>
    <p:sldLayoutId id="2147483682" r:id="rId6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609600"/>
            <a:ext cx="11493500" cy="4318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982" y="-30480"/>
            <a:ext cx="1844478" cy="87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5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8" r:id="rId7"/>
    <p:sldLayoutId id="2147483713" r:id="rId8"/>
    <p:sldLayoutId id="2147483714" r:id="rId9"/>
    <p:sldLayoutId id="2147483715" r:id="rId10"/>
    <p:sldLayoutId id="2147483716" r:id="rId11"/>
    <p:sldLayoutId id="2147483720" r:id="rId12"/>
    <p:sldLayoutId id="2147483721" r:id="rId13"/>
    <p:sldLayoutId id="2147483723" r:id="rId14"/>
    <p:sldLayoutId id="2147483726" r:id="rId15"/>
    <p:sldLayoutId id="2147483727" r:id="rId16"/>
    <p:sldLayoutId id="2147483728" r:id="rId17"/>
    <p:sldLayoutId id="2147483729" r:id="rId18"/>
    <p:sldLayoutId id="2147483731" r:id="rId19"/>
    <p:sldLayoutId id="2147483732" r:id="rId20"/>
    <p:sldLayoutId id="2147483733" r:id="rId21"/>
    <p:sldLayoutId id="2147483736" r:id="rId22"/>
    <p:sldLayoutId id="2147483741" r:id="rId23"/>
    <p:sldLayoutId id="2147483742" r:id="rId24"/>
    <p:sldLayoutId id="2147483744" r:id="rId25"/>
    <p:sldLayoutId id="2147483745" r:id="rId26"/>
    <p:sldLayoutId id="2147483746" r:id="rId27"/>
    <p:sldLayoutId id="2147483747" r:id="rId28"/>
    <p:sldLayoutId id="2147483748" r:id="rId29"/>
    <p:sldLayoutId id="2147483749" r:id="rId30"/>
    <p:sldLayoutId id="2147483750" r:id="rId31"/>
    <p:sldLayoutId id="2147483751" r:id="rId32"/>
    <p:sldLayoutId id="2147483752" r:id="rId33"/>
    <p:sldLayoutId id="2147483753" r:id="rId34"/>
    <p:sldLayoutId id="2147483754" r:id="rId35"/>
    <p:sldLayoutId id="2147483755" r:id="rId36"/>
    <p:sldLayoutId id="2147483756" r:id="rId37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0.gif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gif"/><Relationship Id="rId5" Type="http://schemas.openxmlformats.org/officeDocument/2006/relationships/image" Target="../media/image270.png"/><Relationship Id="rId9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69.png"/><Relationship Id="rId3" Type="http://schemas.openxmlformats.org/officeDocument/2006/relationships/image" Target="../media/image42.gif"/><Relationship Id="rId7" Type="http://schemas.openxmlformats.org/officeDocument/2006/relationships/image" Target="../media/image43.gif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00.png"/><Relationship Id="rId11" Type="http://schemas.openxmlformats.org/officeDocument/2006/relationships/image" Target="../media/image63.png"/><Relationship Id="rId5" Type="http://schemas.openxmlformats.org/officeDocument/2006/relationships/image" Target="../media/image270.png"/><Relationship Id="rId15" Type="http://schemas.openxmlformats.org/officeDocument/2006/relationships/image" Target="../media/image71.png"/><Relationship Id="rId10" Type="http://schemas.openxmlformats.org/officeDocument/2006/relationships/image" Target="../media/image41.gif"/><Relationship Id="rId4" Type="http://schemas.openxmlformats.org/officeDocument/2006/relationships/image" Target="../media/image40.gif"/><Relationship Id="rId9" Type="http://schemas.openxmlformats.org/officeDocument/2006/relationships/image" Target="../media/image280.png"/><Relationship Id="rId14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72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tiff"/><Relationship Id="rId3" Type="http://schemas.openxmlformats.org/officeDocument/2006/relationships/image" Target="../media/image22.jpeg"/><Relationship Id="rId7" Type="http://schemas.openxmlformats.org/officeDocument/2006/relationships/image" Target="../media/image54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3.tiff"/><Relationship Id="rId5" Type="http://schemas.openxmlformats.org/officeDocument/2006/relationships/image" Target="../media/image52.png"/><Relationship Id="rId10" Type="http://schemas.openxmlformats.org/officeDocument/2006/relationships/comments" Target="../comments/comment1.xml"/><Relationship Id="rId4" Type="http://schemas.openxmlformats.org/officeDocument/2006/relationships/image" Target="../media/image51.png"/><Relationship Id="rId9" Type="http://schemas.openxmlformats.org/officeDocument/2006/relationships/image" Target="../media/image56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4" Type="http://schemas.openxmlformats.org/officeDocument/2006/relationships/comments" Target="../comments/commen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tiff"/><Relationship Id="rId3" Type="http://schemas.openxmlformats.org/officeDocument/2006/relationships/image" Target="../media/image61.png"/><Relationship Id="rId7" Type="http://schemas.openxmlformats.org/officeDocument/2006/relationships/image" Target="../media/image6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tiff"/><Relationship Id="rId18" Type="http://schemas.openxmlformats.org/officeDocument/2006/relationships/image" Target="../media/image86.tiff"/><Relationship Id="rId3" Type="http://schemas.openxmlformats.org/officeDocument/2006/relationships/image" Target="../media/image67.tiff"/><Relationship Id="rId21" Type="http://schemas.openxmlformats.org/officeDocument/2006/relationships/image" Target="../media/image89.tiff"/><Relationship Id="rId7" Type="http://schemas.openxmlformats.org/officeDocument/2006/relationships/image" Target="../media/image75.emf"/><Relationship Id="rId12" Type="http://schemas.openxmlformats.org/officeDocument/2006/relationships/image" Target="../media/image80.tiff"/><Relationship Id="rId17" Type="http://schemas.openxmlformats.org/officeDocument/2006/relationships/image" Target="../media/image85.tiff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84.tiff"/><Relationship Id="rId20" Type="http://schemas.openxmlformats.org/officeDocument/2006/relationships/image" Target="../media/image88.tiff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4.png"/><Relationship Id="rId11" Type="http://schemas.openxmlformats.org/officeDocument/2006/relationships/image" Target="../media/image79.tiff"/><Relationship Id="rId24" Type="http://schemas.openxmlformats.org/officeDocument/2006/relationships/image" Target="../media/image92.tiff"/><Relationship Id="rId5" Type="http://schemas.openxmlformats.org/officeDocument/2006/relationships/image" Target="../media/image73.png"/><Relationship Id="rId15" Type="http://schemas.openxmlformats.org/officeDocument/2006/relationships/image" Target="../media/image83.tiff"/><Relationship Id="rId23" Type="http://schemas.openxmlformats.org/officeDocument/2006/relationships/image" Target="../media/image91.tiff"/><Relationship Id="rId10" Type="http://schemas.openxmlformats.org/officeDocument/2006/relationships/image" Target="../media/image78.tiff"/><Relationship Id="rId19" Type="http://schemas.openxmlformats.org/officeDocument/2006/relationships/image" Target="../media/image87.tiff"/><Relationship Id="rId4" Type="http://schemas.openxmlformats.org/officeDocument/2006/relationships/image" Target="../media/image72.png"/><Relationship Id="rId9" Type="http://schemas.openxmlformats.org/officeDocument/2006/relationships/image" Target="../media/image77.emf"/><Relationship Id="rId14" Type="http://schemas.openxmlformats.org/officeDocument/2006/relationships/image" Target="../media/image82.tiff"/><Relationship Id="rId22" Type="http://schemas.openxmlformats.org/officeDocument/2006/relationships/image" Target="../media/image90.tif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tiff"/><Relationship Id="rId13" Type="http://schemas.openxmlformats.org/officeDocument/2006/relationships/image" Target="../media/image91.tiff"/><Relationship Id="rId18" Type="http://schemas.openxmlformats.org/officeDocument/2006/relationships/image" Target="../media/image90.tiff"/><Relationship Id="rId3" Type="http://schemas.openxmlformats.org/officeDocument/2006/relationships/image" Target="../media/image93.tiff"/><Relationship Id="rId7" Type="http://schemas.openxmlformats.org/officeDocument/2006/relationships/image" Target="../media/image80.tiff"/><Relationship Id="rId12" Type="http://schemas.openxmlformats.org/officeDocument/2006/relationships/image" Target="../media/image89.tiff"/><Relationship Id="rId17" Type="http://schemas.openxmlformats.org/officeDocument/2006/relationships/image" Target="../media/image85.tiff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84.tiff"/><Relationship Id="rId20" Type="http://schemas.openxmlformats.org/officeDocument/2006/relationships/image" Target="../media/image95.tiff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9.tiff"/><Relationship Id="rId11" Type="http://schemas.openxmlformats.org/officeDocument/2006/relationships/image" Target="../media/image88.tiff"/><Relationship Id="rId5" Type="http://schemas.openxmlformats.org/officeDocument/2006/relationships/image" Target="../media/image78.tiff"/><Relationship Id="rId15" Type="http://schemas.openxmlformats.org/officeDocument/2006/relationships/image" Target="../media/image83.tiff"/><Relationship Id="rId10" Type="http://schemas.openxmlformats.org/officeDocument/2006/relationships/image" Target="../media/image87.tiff"/><Relationship Id="rId19" Type="http://schemas.openxmlformats.org/officeDocument/2006/relationships/image" Target="../media/image94.tiff"/><Relationship Id="rId4" Type="http://schemas.openxmlformats.org/officeDocument/2006/relationships/image" Target="../media/image67.tiff"/><Relationship Id="rId9" Type="http://schemas.openxmlformats.org/officeDocument/2006/relationships/image" Target="../media/image86.tiff"/><Relationship Id="rId14" Type="http://schemas.openxmlformats.org/officeDocument/2006/relationships/image" Target="../media/image81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iff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6.png"/><Relationship Id="rId5" Type="http://schemas.openxmlformats.org/officeDocument/2006/relationships/image" Target="../media/image94.tiff"/><Relationship Id="rId4" Type="http://schemas.openxmlformats.org/officeDocument/2006/relationships/image" Target="../media/image93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3.png"/><Relationship Id="rId4" Type="http://schemas.openxmlformats.org/officeDocument/2006/relationships/image" Target="../media/image26.png"/><Relationship Id="rId9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tiff"/><Relationship Id="rId7" Type="http://schemas.openxmlformats.org/officeDocument/2006/relationships/image" Target="../media/image108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image" Target="../media/image106.tiff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3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5.png"/><Relationship Id="rId18" Type="http://schemas.openxmlformats.org/officeDocument/2006/relationships/image" Target="../media/image130.png"/><Relationship Id="rId3" Type="http://schemas.openxmlformats.org/officeDocument/2006/relationships/image" Target="../media/image115.png"/><Relationship Id="rId21" Type="http://schemas.openxmlformats.org/officeDocument/2006/relationships/image" Target="../media/image133.png"/><Relationship Id="rId7" Type="http://schemas.openxmlformats.org/officeDocument/2006/relationships/image" Target="../media/image119.png"/><Relationship Id="rId12" Type="http://schemas.openxmlformats.org/officeDocument/2006/relationships/image" Target="../media/image124.png"/><Relationship Id="rId17" Type="http://schemas.openxmlformats.org/officeDocument/2006/relationships/image" Target="../media/image129.png"/><Relationship Id="rId2" Type="http://schemas.openxmlformats.org/officeDocument/2006/relationships/image" Target="../media/image114.png"/><Relationship Id="rId16" Type="http://schemas.openxmlformats.org/officeDocument/2006/relationships/image" Target="../media/image128.png"/><Relationship Id="rId20" Type="http://schemas.openxmlformats.org/officeDocument/2006/relationships/image" Target="../media/image132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5" Type="http://schemas.openxmlformats.org/officeDocument/2006/relationships/image" Target="../media/image127.png"/><Relationship Id="rId23" Type="http://schemas.openxmlformats.org/officeDocument/2006/relationships/image" Target="../media/image135.png"/><Relationship Id="rId10" Type="http://schemas.openxmlformats.org/officeDocument/2006/relationships/image" Target="../media/image122.png"/><Relationship Id="rId19" Type="http://schemas.openxmlformats.org/officeDocument/2006/relationships/image" Target="../media/image131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Relationship Id="rId14" Type="http://schemas.openxmlformats.org/officeDocument/2006/relationships/image" Target="../media/image126.png"/><Relationship Id="rId22" Type="http://schemas.openxmlformats.org/officeDocument/2006/relationships/image" Target="../media/image13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32.pn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12" Type="http://schemas.openxmlformats.org/officeDocument/2006/relationships/image" Target="../media/image131.png"/><Relationship Id="rId2" Type="http://schemas.openxmlformats.org/officeDocument/2006/relationships/image" Target="../media/image121.png"/><Relationship Id="rId16" Type="http://schemas.openxmlformats.org/officeDocument/2006/relationships/image" Target="../media/image13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25.png"/><Relationship Id="rId11" Type="http://schemas.openxmlformats.org/officeDocument/2006/relationships/image" Target="../media/image130.png"/><Relationship Id="rId5" Type="http://schemas.openxmlformats.org/officeDocument/2006/relationships/image" Target="../media/image124.png"/><Relationship Id="rId15" Type="http://schemas.openxmlformats.org/officeDocument/2006/relationships/image" Target="../media/image134.png"/><Relationship Id="rId10" Type="http://schemas.openxmlformats.org/officeDocument/2006/relationships/image" Target="../media/image129.png"/><Relationship Id="rId4" Type="http://schemas.openxmlformats.org/officeDocument/2006/relationships/image" Target="../media/image123.png"/><Relationship Id="rId9" Type="http://schemas.openxmlformats.org/officeDocument/2006/relationships/image" Target="../media/image128.png"/><Relationship Id="rId14" Type="http://schemas.openxmlformats.org/officeDocument/2006/relationships/image" Target="../media/image13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133.png"/><Relationship Id="rId18" Type="http://schemas.openxmlformats.org/officeDocument/2006/relationships/image" Target="../media/image138.png"/><Relationship Id="rId3" Type="http://schemas.openxmlformats.org/officeDocument/2006/relationships/image" Target="../media/image122.png"/><Relationship Id="rId21" Type="http://schemas.openxmlformats.org/officeDocument/2006/relationships/image" Target="../media/image141.png"/><Relationship Id="rId7" Type="http://schemas.openxmlformats.org/officeDocument/2006/relationships/image" Target="../media/image127.png"/><Relationship Id="rId12" Type="http://schemas.openxmlformats.org/officeDocument/2006/relationships/image" Target="../media/image132.png"/><Relationship Id="rId17" Type="http://schemas.openxmlformats.org/officeDocument/2006/relationships/image" Target="../media/image137.png"/><Relationship Id="rId2" Type="http://schemas.openxmlformats.org/officeDocument/2006/relationships/image" Target="../media/image121.png"/><Relationship Id="rId16" Type="http://schemas.openxmlformats.org/officeDocument/2006/relationships/image" Target="../media/image136.png"/><Relationship Id="rId20" Type="http://schemas.openxmlformats.org/officeDocument/2006/relationships/image" Target="../media/image140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26.png"/><Relationship Id="rId11" Type="http://schemas.openxmlformats.org/officeDocument/2006/relationships/image" Target="../media/image131.png"/><Relationship Id="rId5" Type="http://schemas.openxmlformats.org/officeDocument/2006/relationships/image" Target="../media/image125.png"/><Relationship Id="rId15" Type="http://schemas.openxmlformats.org/officeDocument/2006/relationships/image" Target="../media/image135.png"/><Relationship Id="rId10" Type="http://schemas.openxmlformats.org/officeDocument/2006/relationships/image" Target="../media/image130.png"/><Relationship Id="rId19" Type="http://schemas.openxmlformats.org/officeDocument/2006/relationships/image" Target="../media/image139.png"/><Relationship Id="rId4" Type="http://schemas.openxmlformats.org/officeDocument/2006/relationships/image" Target="../media/image124.png"/><Relationship Id="rId9" Type="http://schemas.openxmlformats.org/officeDocument/2006/relationships/image" Target="../media/image129.png"/><Relationship Id="rId14" Type="http://schemas.openxmlformats.org/officeDocument/2006/relationships/image" Target="../media/image134.png"/><Relationship Id="rId22" Type="http://schemas.openxmlformats.org/officeDocument/2006/relationships/image" Target="../media/image14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133.png"/><Relationship Id="rId18" Type="http://schemas.openxmlformats.org/officeDocument/2006/relationships/image" Target="../media/image138.png"/><Relationship Id="rId3" Type="http://schemas.openxmlformats.org/officeDocument/2006/relationships/image" Target="../media/image122.png"/><Relationship Id="rId21" Type="http://schemas.openxmlformats.org/officeDocument/2006/relationships/image" Target="../media/image141.png"/><Relationship Id="rId7" Type="http://schemas.openxmlformats.org/officeDocument/2006/relationships/image" Target="../media/image127.png"/><Relationship Id="rId12" Type="http://schemas.openxmlformats.org/officeDocument/2006/relationships/image" Target="../media/image132.png"/><Relationship Id="rId17" Type="http://schemas.openxmlformats.org/officeDocument/2006/relationships/image" Target="../media/image137.png"/><Relationship Id="rId2" Type="http://schemas.openxmlformats.org/officeDocument/2006/relationships/image" Target="../media/image121.png"/><Relationship Id="rId16" Type="http://schemas.openxmlformats.org/officeDocument/2006/relationships/image" Target="../media/image136.png"/><Relationship Id="rId20" Type="http://schemas.openxmlformats.org/officeDocument/2006/relationships/image" Target="../media/image140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26.png"/><Relationship Id="rId11" Type="http://schemas.openxmlformats.org/officeDocument/2006/relationships/image" Target="../media/image131.png"/><Relationship Id="rId5" Type="http://schemas.openxmlformats.org/officeDocument/2006/relationships/image" Target="../media/image125.png"/><Relationship Id="rId15" Type="http://schemas.openxmlformats.org/officeDocument/2006/relationships/image" Target="../media/image135.png"/><Relationship Id="rId10" Type="http://schemas.openxmlformats.org/officeDocument/2006/relationships/image" Target="../media/image130.png"/><Relationship Id="rId19" Type="http://schemas.openxmlformats.org/officeDocument/2006/relationships/image" Target="../media/image139.png"/><Relationship Id="rId4" Type="http://schemas.openxmlformats.org/officeDocument/2006/relationships/image" Target="../media/image124.png"/><Relationship Id="rId9" Type="http://schemas.openxmlformats.org/officeDocument/2006/relationships/image" Target="../media/image129.png"/><Relationship Id="rId14" Type="http://schemas.openxmlformats.org/officeDocument/2006/relationships/image" Target="../media/image134.png"/><Relationship Id="rId22" Type="http://schemas.openxmlformats.org/officeDocument/2006/relationships/image" Target="../media/image14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5.png"/><Relationship Id="rId18" Type="http://schemas.openxmlformats.org/officeDocument/2006/relationships/image" Target="../media/image140.png"/><Relationship Id="rId26" Type="http://schemas.openxmlformats.org/officeDocument/2006/relationships/image" Target="../media/image148.png"/><Relationship Id="rId3" Type="http://schemas.openxmlformats.org/officeDocument/2006/relationships/image" Target="../media/image122.png"/><Relationship Id="rId21" Type="http://schemas.openxmlformats.org/officeDocument/2006/relationships/image" Target="../media/image143.png"/><Relationship Id="rId34" Type="http://schemas.openxmlformats.org/officeDocument/2006/relationships/image" Target="../media/image156.png"/><Relationship Id="rId7" Type="http://schemas.openxmlformats.org/officeDocument/2006/relationships/image" Target="../media/image127.png"/><Relationship Id="rId12" Type="http://schemas.openxmlformats.org/officeDocument/2006/relationships/image" Target="../media/image134.png"/><Relationship Id="rId17" Type="http://schemas.openxmlformats.org/officeDocument/2006/relationships/image" Target="../media/image139.png"/><Relationship Id="rId25" Type="http://schemas.openxmlformats.org/officeDocument/2006/relationships/image" Target="../media/image147.png"/><Relationship Id="rId33" Type="http://schemas.openxmlformats.org/officeDocument/2006/relationships/image" Target="../media/image155.png"/><Relationship Id="rId2" Type="http://schemas.openxmlformats.org/officeDocument/2006/relationships/image" Target="../media/image121.png"/><Relationship Id="rId16" Type="http://schemas.openxmlformats.org/officeDocument/2006/relationships/image" Target="../media/image138.png"/><Relationship Id="rId20" Type="http://schemas.openxmlformats.org/officeDocument/2006/relationships/image" Target="../media/image142.png"/><Relationship Id="rId29" Type="http://schemas.openxmlformats.org/officeDocument/2006/relationships/image" Target="../media/image151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26.png"/><Relationship Id="rId11" Type="http://schemas.openxmlformats.org/officeDocument/2006/relationships/image" Target="../media/image133.png"/><Relationship Id="rId24" Type="http://schemas.openxmlformats.org/officeDocument/2006/relationships/image" Target="../media/image146.png"/><Relationship Id="rId32" Type="http://schemas.openxmlformats.org/officeDocument/2006/relationships/image" Target="../media/image154.png"/><Relationship Id="rId5" Type="http://schemas.openxmlformats.org/officeDocument/2006/relationships/image" Target="../media/image125.png"/><Relationship Id="rId15" Type="http://schemas.openxmlformats.org/officeDocument/2006/relationships/image" Target="../media/image137.png"/><Relationship Id="rId23" Type="http://schemas.openxmlformats.org/officeDocument/2006/relationships/image" Target="../media/image145.png"/><Relationship Id="rId28" Type="http://schemas.openxmlformats.org/officeDocument/2006/relationships/image" Target="../media/image150.png"/><Relationship Id="rId10" Type="http://schemas.openxmlformats.org/officeDocument/2006/relationships/image" Target="../media/image132.png"/><Relationship Id="rId19" Type="http://schemas.openxmlformats.org/officeDocument/2006/relationships/image" Target="../media/image141.png"/><Relationship Id="rId31" Type="http://schemas.openxmlformats.org/officeDocument/2006/relationships/image" Target="../media/image153.png"/><Relationship Id="rId4" Type="http://schemas.openxmlformats.org/officeDocument/2006/relationships/image" Target="../media/image124.png"/><Relationship Id="rId9" Type="http://schemas.openxmlformats.org/officeDocument/2006/relationships/image" Target="../media/image129.png"/><Relationship Id="rId14" Type="http://schemas.openxmlformats.org/officeDocument/2006/relationships/image" Target="../media/image136.png"/><Relationship Id="rId22" Type="http://schemas.openxmlformats.org/officeDocument/2006/relationships/image" Target="../media/image144.png"/><Relationship Id="rId27" Type="http://schemas.openxmlformats.org/officeDocument/2006/relationships/image" Target="../media/image149.png"/><Relationship Id="rId30" Type="http://schemas.openxmlformats.org/officeDocument/2006/relationships/image" Target="../media/image152.png"/><Relationship Id="rId8" Type="http://schemas.openxmlformats.org/officeDocument/2006/relationships/image" Target="../media/image128.png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7.png"/><Relationship Id="rId18" Type="http://schemas.openxmlformats.org/officeDocument/2006/relationships/image" Target="../media/image142.png"/><Relationship Id="rId26" Type="http://schemas.openxmlformats.org/officeDocument/2006/relationships/image" Target="../media/image150.png"/><Relationship Id="rId39" Type="http://schemas.openxmlformats.org/officeDocument/2006/relationships/image" Target="../media/image163.png"/><Relationship Id="rId21" Type="http://schemas.openxmlformats.org/officeDocument/2006/relationships/image" Target="../media/image145.png"/><Relationship Id="rId34" Type="http://schemas.openxmlformats.org/officeDocument/2006/relationships/image" Target="../media/image158.png"/><Relationship Id="rId42" Type="http://schemas.openxmlformats.org/officeDocument/2006/relationships/image" Target="../media/image166.png"/><Relationship Id="rId7" Type="http://schemas.openxmlformats.org/officeDocument/2006/relationships/image" Target="../media/image129.png"/><Relationship Id="rId2" Type="http://schemas.openxmlformats.org/officeDocument/2006/relationships/image" Target="../media/image121.png"/><Relationship Id="rId16" Type="http://schemas.openxmlformats.org/officeDocument/2006/relationships/image" Target="../media/image140.png"/><Relationship Id="rId29" Type="http://schemas.openxmlformats.org/officeDocument/2006/relationships/image" Target="../media/image153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28.png"/><Relationship Id="rId11" Type="http://schemas.openxmlformats.org/officeDocument/2006/relationships/image" Target="../media/image135.png"/><Relationship Id="rId24" Type="http://schemas.openxmlformats.org/officeDocument/2006/relationships/image" Target="../media/image148.png"/><Relationship Id="rId32" Type="http://schemas.openxmlformats.org/officeDocument/2006/relationships/image" Target="../media/image156.png"/><Relationship Id="rId37" Type="http://schemas.openxmlformats.org/officeDocument/2006/relationships/image" Target="../media/image161.png"/><Relationship Id="rId40" Type="http://schemas.openxmlformats.org/officeDocument/2006/relationships/image" Target="../media/image164.png"/><Relationship Id="rId45" Type="http://schemas.openxmlformats.org/officeDocument/2006/relationships/image" Target="../media/image169.png"/><Relationship Id="rId5" Type="http://schemas.openxmlformats.org/officeDocument/2006/relationships/image" Target="../media/image127.png"/><Relationship Id="rId15" Type="http://schemas.openxmlformats.org/officeDocument/2006/relationships/image" Target="../media/image139.png"/><Relationship Id="rId23" Type="http://schemas.openxmlformats.org/officeDocument/2006/relationships/image" Target="../media/image147.png"/><Relationship Id="rId28" Type="http://schemas.openxmlformats.org/officeDocument/2006/relationships/image" Target="../media/image152.png"/><Relationship Id="rId36" Type="http://schemas.openxmlformats.org/officeDocument/2006/relationships/image" Target="../media/image160.png"/><Relationship Id="rId10" Type="http://schemas.openxmlformats.org/officeDocument/2006/relationships/image" Target="../media/image134.png"/><Relationship Id="rId19" Type="http://schemas.openxmlformats.org/officeDocument/2006/relationships/image" Target="../media/image143.png"/><Relationship Id="rId31" Type="http://schemas.openxmlformats.org/officeDocument/2006/relationships/image" Target="../media/image155.png"/><Relationship Id="rId44" Type="http://schemas.openxmlformats.org/officeDocument/2006/relationships/image" Target="../media/image168.png"/><Relationship Id="rId4" Type="http://schemas.openxmlformats.org/officeDocument/2006/relationships/image" Target="../media/image126.png"/><Relationship Id="rId9" Type="http://schemas.openxmlformats.org/officeDocument/2006/relationships/image" Target="../media/image133.png"/><Relationship Id="rId14" Type="http://schemas.openxmlformats.org/officeDocument/2006/relationships/image" Target="../media/image138.png"/><Relationship Id="rId22" Type="http://schemas.openxmlformats.org/officeDocument/2006/relationships/image" Target="../media/image146.png"/><Relationship Id="rId27" Type="http://schemas.openxmlformats.org/officeDocument/2006/relationships/image" Target="../media/image151.png"/><Relationship Id="rId30" Type="http://schemas.openxmlformats.org/officeDocument/2006/relationships/image" Target="../media/image154.png"/><Relationship Id="rId35" Type="http://schemas.openxmlformats.org/officeDocument/2006/relationships/image" Target="../media/image159.png"/><Relationship Id="rId43" Type="http://schemas.openxmlformats.org/officeDocument/2006/relationships/image" Target="../media/image167.png"/><Relationship Id="rId8" Type="http://schemas.openxmlformats.org/officeDocument/2006/relationships/image" Target="../media/image132.png"/><Relationship Id="rId3" Type="http://schemas.openxmlformats.org/officeDocument/2006/relationships/image" Target="../media/image125.png"/><Relationship Id="rId12" Type="http://schemas.openxmlformats.org/officeDocument/2006/relationships/image" Target="../media/image136.png"/><Relationship Id="rId17" Type="http://schemas.openxmlformats.org/officeDocument/2006/relationships/image" Target="../media/image141.png"/><Relationship Id="rId25" Type="http://schemas.openxmlformats.org/officeDocument/2006/relationships/image" Target="../media/image149.png"/><Relationship Id="rId33" Type="http://schemas.openxmlformats.org/officeDocument/2006/relationships/image" Target="../media/image157.png"/><Relationship Id="rId38" Type="http://schemas.openxmlformats.org/officeDocument/2006/relationships/image" Target="../media/image162.png"/><Relationship Id="rId46" Type="http://schemas.openxmlformats.org/officeDocument/2006/relationships/image" Target="../media/image170.png"/><Relationship Id="rId20" Type="http://schemas.openxmlformats.org/officeDocument/2006/relationships/image" Target="../media/image144.png"/><Relationship Id="rId41" Type="http://schemas.openxmlformats.org/officeDocument/2006/relationships/image" Target="../media/image165.png"/></Relationships>
</file>

<file path=ppt/slides/_rels/slide4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9.png"/><Relationship Id="rId18" Type="http://schemas.openxmlformats.org/officeDocument/2006/relationships/image" Target="../media/image144.png"/><Relationship Id="rId26" Type="http://schemas.openxmlformats.org/officeDocument/2006/relationships/image" Target="../media/image152.png"/><Relationship Id="rId39" Type="http://schemas.openxmlformats.org/officeDocument/2006/relationships/image" Target="../media/image165.png"/><Relationship Id="rId21" Type="http://schemas.openxmlformats.org/officeDocument/2006/relationships/image" Target="../media/image147.png"/><Relationship Id="rId34" Type="http://schemas.openxmlformats.org/officeDocument/2006/relationships/image" Target="../media/image160.png"/><Relationship Id="rId42" Type="http://schemas.openxmlformats.org/officeDocument/2006/relationships/image" Target="../media/image168.png"/><Relationship Id="rId47" Type="http://schemas.openxmlformats.org/officeDocument/2006/relationships/image" Target="../media/image173.png"/><Relationship Id="rId50" Type="http://schemas.openxmlformats.org/officeDocument/2006/relationships/image" Target="../media/image176.png"/><Relationship Id="rId55" Type="http://schemas.openxmlformats.org/officeDocument/2006/relationships/image" Target="../media/image181.png"/><Relationship Id="rId7" Type="http://schemas.openxmlformats.org/officeDocument/2006/relationships/image" Target="../media/image133.png"/><Relationship Id="rId2" Type="http://schemas.openxmlformats.org/officeDocument/2006/relationships/image" Target="../media/image121.png"/><Relationship Id="rId16" Type="http://schemas.openxmlformats.org/officeDocument/2006/relationships/image" Target="../media/image142.png"/><Relationship Id="rId29" Type="http://schemas.openxmlformats.org/officeDocument/2006/relationships/image" Target="../media/image155.png"/><Relationship Id="rId11" Type="http://schemas.openxmlformats.org/officeDocument/2006/relationships/image" Target="../media/image137.png"/><Relationship Id="rId24" Type="http://schemas.openxmlformats.org/officeDocument/2006/relationships/image" Target="../media/image150.png"/><Relationship Id="rId32" Type="http://schemas.openxmlformats.org/officeDocument/2006/relationships/image" Target="../media/image158.png"/><Relationship Id="rId37" Type="http://schemas.openxmlformats.org/officeDocument/2006/relationships/image" Target="../media/image163.png"/><Relationship Id="rId40" Type="http://schemas.openxmlformats.org/officeDocument/2006/relationships/image" Target="../media/image166.png"/><Relationship Id="rId45" Type="http://schemas.openxmlformats.org/officeDocument/2006/relationships/image" Target="../media/image171.png"/><Relationship Id="rId53" Type="http://schemas.openxmlformats.org/officeDocument/2006/relationships/image" Target="../media/image179.png"/><Relationship Id="rId58" Type="http://schemas.openxmlformats.org/officeDocument/2006/relationships/image" Target="../media/image184.png"/><Relationship Id="rId5" Type="http://schemas.openxmlformats.org/officeDocument/2006/relationships/image" Target="../media/image127.png"/><Relationship Id="rId19" Type="http://schemas.openxmlformats.org/officeDocument/2006/relationships/image" Target="../media/image145.png"/><Relationship Id="rId4" Type="http://schemas.openxmlformats.org/officeDocument/2006/relationships/image" Target="../media/image126.png"/><Relationship Id="rId9" Type="http://schemas.openxmlformats.org/officeDocument/2006/relationships/image" Target="../media/image135.png"/><Relationship Id="rId14" Type="http://schemas.openxmlformats.org/officeDocument/2006/relationships/image" Target="../media/image140.png"/><Relationship Id="rId22" Type="http://schemas.openxmlformats.org/officeDocument/2006/relationships/image" Target="../media/image148.png"/><Relationship Id="rId27" Type="http://schemas.openxmlformats.org/officeDocument/2006/relationships/image" Target="../media/image153.png"/><Relationship Id="rId30" Type="http://schemas.openxmlformats.org/officeDocument/2006/relationships/image" Target="../media/image156.png"/><Relationship Id="rId35" Type="http://schemas.openxmlformats.org/officeDocument/2006/relationships/image" Target="../media/image161.png"/><Relationship Id="rId43" Type="http://schemas.openxmlformats.org/officeDocument/2006/relationships/image" Target="../media/image169.png"/><Relationship Id="rId48" Type="http://schemas.openxmlformats.org/officeDocument/2006/relationships/image" Target="../media/image174.png"/><Relationship Id="rId56" Type="http://schemas.openxmlformats.org/officeDocument/2006/relationships/image" Target="../media/image182.png"/><Relationship Id="rId8" Type="http://schemas.openxmlformats.org/officeDocument/2006/relationships/image" Target="../media/image134.png"/><Relationship Id="rId51" Type="http://schemas.openxmlformats.org/officeDocument/2006/relationships/image" Target="../media/image177.png"/><Relationship Id="rId3" Type="http://schemas.openxmlformats.org/officeDocument/2006/relationships/image" Target="../media/image125.png"/><Relationship Id="rId12" Type="http://schemas.openxmlformats.org/officeDocument/2006/relationships/image" Target="../media/image138.png"/><Relationship Id="rId17" Type="http://schemas.openxmlformats.org/officeDocument/2006/relationships/image" Target="../media/image143.png"/><Relationship Id="rId25" Type="http://schemas.openxmlformats.org/officeDocument/2006/relationships/image" Target="../media/image151.png"/><Relationship Id="rId33" Type="http://schemas.openxmlformats.org/officeDocument/2006/relationships/image" Target="../media/image159.png"/><Relationship Id="rId38" Type="http://schemas.openxmlformats.org/officeDocument/2006/relationships/image" Target="../media/image164.png"/><Relationship Id="rId46" Type="http://schemas.openxmlformats.org/officeDocument/2006/relationships/image" Target="../media/image172.png"/><Relationship Id="rId20" Type="http://schemas.openxmlformats.org/officeDocument/2006/relationships/image" Target="../media/image146.png"/><Relationship Id="rId41" Type="http://schemas.openxmlformats.org/officeDocument/2006/relationships/image" Target="../media/image167.png"/><Relationship Id="rId54" Type="http://schemas.openxmlformats.org/officeDocument/2006/relationships/image" Target="../media/image180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28.png"/><Relationship Id="rId15" Type="http://schemas.openxmlformats.org/officeDocument/2006/relationships/image" Target="../media/image141.png"/><Relationship Id="rId23" Type="http://schemas.openxmlformats.org/officeDocument/2006/relationships/image" Target="../media/image149.png"/><Relationship Id="rId28" Type="http://schemas.openxmlformats.org/officeDocument/2006/relationships/image" Target="../media/image154.png"/><Relationship Id="rId36" Type="http://schemas.openxmlformats.org/officeDocument/2006/relationships/image" Target="../media/image162.png"/><Relationship Id="rId49" Type="http://schemas.openxmlformats.org/officeDocument/2006/relationships/image" Target="../media/image175.png"/><Relationship Id="rId57" Type="http://schemas.openxmlformats.org/officeDocument/2006/relationships/image" Target="../media/image183.png"/><Relationship Id="rId10" Type="http://schemas.openxmlformats.org/officeDocument/2006/relationships/image" Target="../media/image136.png"/><Relationship Id="rId31" Type="http://schemas.openxmlformats.org/officeDocument/2006/relationships/image" Target="../media/image157.png"/><Relationship Id="rId44" Type="http://schemas.openxmlformats.org/officeDocument/2006/relationships/image" Target="../media/image170.png"/><Relationship Id="rId52" Type="http://schemas.openxmlformats.org/officeDocument/2006/relationships/image" Target="../media/image178.png"/></Relationships>
</file>

<file path=ppt/slides/_rels/slide4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54.png"/><Relationship Id="rId21" Type="http://schemas.openxmlformats.org/officeDocument/2006/relationships/image" Target="../media/image149.png"/><Relationship Id="rId42" Type="http://schemas.openxmlformats.org/officeDocument/2006/relationships/image" Target="../media/image170.png"/><Relationship Id="rId47" Type="http://schemas.openxmlformats.org/officeDocument/2006/relationships/image" Target="../media/image175.png"/><Relationship Id="rId63" Type="http://schemas.openxmlformats.org/officeDocument/2006/relationships/image" Target="../media/image191.png"/><Relationship Id="rId68" Type="http://schemas.openxmlformats.org/officeDocument/2006/relationships/image" Target="../media/image196.png"/><Relationship Id="rId7" Type="http://schemas.openxmlformats.org/officeDocument/2006/relationships/image" Target="../media/image135.png"/><Relationship Id="rId2" Type="http://schemas.openxmlformats.org/officeDocument/2006/relationships/image" Target="../media/image126.png"/><Relationship Id="rId16" Type="http://schemas.openxmlformats.org/officeDocument/2006/relationships/image" Target="../media/image144.png"/><Relationship Id="rId29" Type="http://schemas.openxmlformats.org/officeDocument/2006/relationships/image" Target="../media/image157.png"/><Relationship Id="rId11" Type="http://schemas.openxmlformats.org/officeDocument/2006/relationships/image" Target="../media/image139.png"/><Relationship Id="rId24" Type="http://schemas.openxmlformats.org/officeDocument/2006/relationships/image" Target="../media/image152.png"/><Relationship Id="rId32" Type="http://schemas.openxmlformats.org/officeDocument/2006/relationships/image" Target="../media/image160.png"/><Relationship Id="rId37" Type="http://schemas.openxmlformats.org/officeDocument/2006/relationships/image" Target="../media/image165.png"/><Relationship Id="rId40" Type="http://schemas.openxmlformats.org/officeDocument/2006/relationships/image" Target="../media/image168.png"/><Relationship Id="rId45" Type="http://schemas.openxmlformats.org/officeDocument/2006/relationships/image" Target="../media/image173.png"/><Relationship Id="rId53" Type="http://schemas.openxmlformats.org/officeDocument/2006/relationships/image" Target="../media/image181.png"/><Relationship Id="rId58" Type="http://schemas.openxmlformats.org/officeDocument/2006/relationships/image" Target="../media/image186.png"/><Relationship Id="rId66" Type="http://schemas.openxmlformats.org/officeDocument/2006/relationships/image" Target="../media/image194.png"/><Relationship Id="rId5" Type="http://schemas.openxmlformats.org/officeDocument/2006/relationships/image" Target="../media/image133.png"/><Relationship Id="rId61" Type="http://schemas.openxmlformats.org/officeDocument/2006/relationships/image" Target="../media/image189.png"/><Relationship Id="rId19" Type="http://schemas.openxmlformats.org/officeDocument/2006/relationships/image" Target="../media/image147.png"/><Relationship Id="rId14" Type="http://schemas.openxmlformats.org/officeDocument/2006/relationships/image" Target="../media/image142.png"/><Relationship Id="rId22" Type="http://schemas.openxmlformats.org/officeDocument/2006/relationships/image" Target="../media/image150.png"/><Relationship Id="rId27" Type="http://schemas.openxmlformats.org/officeDocument/2006/relationships/image" Target="../media/image155.png"/><Relationship Id="rId30" Type="http://schemas.openxmlformats.org/officeDocument/2006/relationships/image" Target="../media/image158.png"/><Relationship Id="rId35" Type="http://schemas.openxmlformats.org/officeDocument/2006/relationships/image" Target="../media/image163.png"/><Relationship Id="rId43" Type="http://schemas.openxmlformats.org/officeDocument/2006/relationships/image" Target="../media/image171.png"/><Relationship Id="rId48" Type="http://schemas.openxmlformats.org/officeDocument/2006/relationships/image" Target="../media/image176.png"/><Relationship Id="rId56" Type="http://schemas.openxmlformats.org/officeDocument/2006/relationships/image" Target="../media/image184.png"/><Relationship Id="rId64" Type="http://schemas.openxmlformats.org/officeDocument/2006/relationships/image" Target="../media/image192.png"/><Relationship Id="rId69" Type="http://schemas.openxmlformats.org/officeDocument/2006/relationships/image" Target="../media/image197.png"/><Relationship Id="rId8" Type="http://schemas.openxmlformats.org/officeDocument/2006/relationships/image" Target="../media/image136.png"/><Relationship Id="rId51" Type="http://schemas.openxmlformats.org/officeDocument/2006/relationships/image" Target="../media/image179.png"/><Relationship Id="rId3" Type="http://schemas.openxmlformats.org/officeDocument/2006/relationships/image" Target="../media/image127.png"/><Relationship Id="rId12" Type="http://schemas.openxmlformats.org/officeDocument/2006/relationships/image" Target="../media/image140.png"/><Relationship Id="rId17" Type="http://schemas.openxmlformats.org/officeDocument/2006/relationships/image" Target="../media/image145.png"/><Relationship Id="rId25" Type="http://schemas.openxmlformats.org/officeDocument/2006/relationships/image" Target="../media/image153.png"/><Relationship Id="rId33" Type="http://schemas.openxmlformats.org/officeDocument/2006/relationships/image" Target="../media/image161.png"/><Relationship Id="rId38" Type="http://schemas.openxmlformats.org/officeDocument/2006/relationships/image" Target="../media/image166.png"/><Relationship Id="rId46" Type="http://schemas.openxmlformats.org/officeDocument/2006/relationships/image" Target="../media/image174.png"/><Relationship Id="rId59" Type="http://schemas.openxmlformats.org/officeDocument/2006/relationships/image" Target="../media/image187.png"/><Relationship Id="rId67" Type="http://schemas.openxmlformats.org/officeDocument/2006/relationships/image" Target="../media/image195.png"/><Relationship Id="rId20" Type="http://schemas.openxmlformats.org/officeDocument/2006/relationships/image" Target="../media/image148.png"/><Relationship Id="rId41" Type="http://schemas.openxmlformats.org/officeDocument/2006/relationships/image" Target="../media/image169.png"/><Relationship Id="rId54" Type="http://schemas.openxmlformats.org/officeDocument/2006/relationships/image" Target="../media/image182.png"/><Relationship Id="rId62" Type="http://schemas.openxmlformats.org/officeDocument/2006/relationships/image" Target="../media/image190.png"/><Relationship Id="rId70" Type="http://schemas.openxmlformats.org/officeDocument/2006/relationships/image" Target="../media/image198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34.png"/><Relationship Id="rId15" Type="http://schemas.openxmlformats.org/officeDocument/2006/relationships/image" Target="../media/image143.png"/><Relationship Id="rId23" Type="http://schemas.openxmlformats.org/officeDocument/2006/relationships/image" Target="../media/image151.png"/><Relationship Id="rId28" Type="http://schemas.openxmlformats.org/officeDocument/2006/relationships/image" Target="../media/image156.png"/><Relationship Id="rId36" Type="http://schemas.openxmlformats.org/officeDocument/2006/relationships/image" Target="../media/image164.png"/><Relationship Id="rId49" Type="http://schemas.openxmlformats.org/officeDocument/2006/relationships/image" Target="../media/image177.png"/><Relationship Id="rId57" Type="http://schemas.openxmlformats.org/officeDocument/2006/relationships/image" Target="../media/image185.png"/><Relationship Id="rId10" Type="http://schemas.openxmlformats.org/officeDocument/2006/relationships/image" Target="../media/image138.png"/><Relationship Id="rId31" Type="http://schemas.openxmlformats.org/officeDocument/2006/relationships/image" Target="../media/image159.png"/><Relationship Id="rId44" Type="http://schemas.openxmlformats.org/officeDocument/2006/relationships/image" Target="../media/image172.png"/><Relationship Id="rId52" Type="http://schemas.openxmlformats.org/officeDocument/2006/relationships/image" Target="../media/image180.png"/><Relationship Id="rId60" Type="http://schemas.openxmlformats.org/officeDocument/2006/relationships/image" Target="../media/image188.png"/><Relationship Id="rId65" Type="http://schemas.openxmlformats.org/officeDocument/2006/relationships/image" Target="../media/image193.png"/><Relationship Id="rId4" Type="http://schemas.openxmlformats.org/officeDocument/2006/relationships/image" Target="../media/image128.png"/><Relationship Id="rId9" Type="http://schemas.openxmlformats.org/officeDocument/2006/relationships/image" Target="../media/image137.png"/><Relationship Id="rId13" Type="http://schemas.openxmlformats.org/officeDocument/2006/relationships/image" Target="../media/image141.png"/><Relationship Id="rId18" Type="http://schemas.openxmlformats.org/officeDocument/2006/relationships/image" Target="../media/image146.png"/><Relationship Id="rId39" Type="http://schemas.openxmlformats.org/officeDocument/2006/relationships/image" Target="../media/image167.png"/><Relationship Id="rId34" Type="http://schemas.openxmlformats.org/officeDocument/2006/relationships/image" Target="../media/image162.png"/><Relationship Id="rId50" Type="http://schemas.openxmlformats.org/officeDocument/2006/relationships/image" Target="../media/image178.png"/><Relationship Id="rId55" Type="http://schemas.openxmlformats.org/officeDocument/2006/relationships/image" Target="../media/image183.png"/></Relationships>
</file>

<file path=ppt/slides/_rels/slide4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56.png"/><Relationship Id="rId21" Type="http://schemas.openxmlformats.org/officeDocument/2006/relationships/image" Target="../media/image151.png"/><Relationship Id="rId42" Type="http://schemas.openxmlformats.org/officeDocument/2006/relationships/image" Target="../media/image172.png"/><Relationship Id="rId47" Type="http://schemas.openxmlformats.org/officeDocument/2006/relationships/image" Target="../media/image177.png"/><Relationship Id="rId63" Type="http://schemas.openxmlformats.org/officeDocument/2006/relationships/image" Target="../media/image193.png"/><Relationship Id="rId68" Type="http://schemas.openxmlformats.org/officeDocument/2006/relationships/image" Target="../media/image198.png"/><Relationship Id="rId16" Type="http://schemas.openxmlformats.org/officeDocument/2006/relationships/image" Target="../media/image146.png"/><Relationship Id="rId11" Type="http://schemas.openxmlformats.org/officeDocument/2006/relationships/image" Target="../media/image141.png"/><Relationship Id="rId32" Type="http://schemas.openxmlformats.org/officeDocument/2006/relationships/image" Target="../media/image162.png"/><Relationship Id="rId37" Type="http://schemas.openxmlformats.org/officeDocument/2006/relationships/image" Target="../media/image167.png"/><Relationship Id="rId53" Type="http://schemas.openxmlformats.org/officeDocument/2006/relationships/image" Target="../media/image183.png"/><Relationship Id="rId58" Type="http://schemas.openxmlformats.org/officeDocument/2006/relationships/image" Target="../media/image188.png"/><Relationship Id="rId74" Type="http://schemas.openxmlformats.org/officeDocument/2006/relationships/image" Target="../media/image204.png"/><Relationship Id="rId79" Type="http://schemas.openxmlformats.org/officeDocument/2006/relationships/image" Target="../media/image209.png"/><Relationship Id="rId5" Type="http://schemas.openxmlformats.org/officeDocument/2006/relationships/image" Target="../media/image135.png"/><Relationship Id="rId61" Type="http://schemas.openxmlformats.org/officeDocument/2006/relationships/image" Target="../media/image191.png"/><Relationship Id="rId82" Type="http://schemas.openxmlformats.org/officeDocument/2006/relationships/image" Target="../media/image212.png"/><Relationship Id="rId19" Type="http://schemas.openxmlformats.org/officeDocument/2006/relationships/image" Target="../media/image149.png"/><Relationship Id="rId14" Type="http://schemas.openxmlformats.org/officeDocument/2006/relationships/image" Target="../media/image144.png"/><Relationship Id="rId22" Type="http://schemas.openxmlformats.org/officeDocument/2006/relationships/image" Target="../media/image152.png"/><Relationship Id="rId27" Type="http://schemas.openxmlformats.org/officeDocument/2006/relationships/image" Target="../media/image157.png"/><Relationship Id="rId30" Type="http://schemas.openxmlformats.org/officeDocument/2006/relationships/image" Target="../media/image160.png"/><Relationship Id="rId35" Type="http://schemas.openxmlformats.org/officeDocument/2006/relationships/image" Target="../media/image165.png"/><Relationship Id="rId43" Type="http://schemas.openxmlformats.org/officeDocument/2006/relationships/image" Target="../media/image173.png"/><Relationship Id="rId48" Type="http://schemas.openxmlformats.org/officeDocument/2006/relationships/image" Target="../media/image178.png"/><Relationship Id="rId56" Type="http://schemas.openxmlformats.org/officeDocument/2006/relationships/image" Target="../media/image186.png"/><Relationship Id="rId64" Type="http://schemas.openxmlformats.org/officeDocument/2006/relationships/image" Target="../media/image194.png"/><Relationship Id="rId69" Type="http://schemas.openxmlformats.org/officeDocument/2006/relationships/image" Target="../media/image199.png"/><Relationship Id="rId77" Type="http://schemas.openxmlformats.org/officeDocument/2006/relationships/image" Target="../media/image207.png"/><Relationship Id="rId8" Type="http://schemas.openxmlformats.org/officeDocument/2006/relationships/image" Target="../media/image138.png"/><Relationship Id="rId51" Type="http://schemas.openxmlformats.org/officeDocument/2006/relationships/image" Target="../media/image181.png"/><Relationship Id="rId72" Type="http://schemas.openxmlformats.org/officeDocument/2006/relationships/image" Target="../media/image202.png"/><Relationship Id="rId80" Type="http://schemas.openxmlformats.org/officeDocument/2006/relationships/image" Target="../media/image210.png"/><Relationship Id="rId3" Type="http://schemas.openxmlformats.org/officeDocument/2006/relationships/image" Target="../media/image127.png"/><Relationship Id="rId12" Type="http://schemas.openxmlformats.org/officeDocument/2006/relationships/image" Target="../media/image142.png"/><Relationship Id="rId17" Type="http://schemas.openxmlformats.org/officeDocument/2006/relationships/image" Target="../media/image147.png"/><Relationship Id="rId25" Type="http://schemas.openxmlformats.org/officeDocument/2006/relationships/image" Target="../media/image155.png"/><Relationship Id="rId33" Type="http://schemas.openxmlformats.org/officeDocument/2006/relationships/image" Target="../media/image163.png"/><Relationship Id="rId38" Type="http://schemas.openxmlformats.org/officeDocument/2006/relationships/image" Target="../media/image168.png"/><Relationship Id="rId46" Type="http://schemas.openxmlformats.org/officeDocument/2006/relationships/image" Target="../media/image176.png"/><Relationship Id="rId59" Type="http://schemas.openxmlformats.org/officeDocument/2006/relationships/image" Target="../media/image189.png"/><Relationship Id="rId67" Type="http://schemas.openxmlformats.org/officeDocument/2006/relationships/image" Target="../media/image197.png"/><Relationship Id="rId20" Type="http://schemas.openxmlformats.org/officeDocument/2006/relationships/image" Target="../media/image150.png"/><Relationship Id="rId41" Type="http://schemas.openxmlformats.org/officeDocument/2006/relationships/image" Target="../media/image171.png"/><Relationship Id="rId54" Type="http://schemas.openxmlformats.org/officeDocument/2006/relationships/image" Target="../media/image184.png"/><Relationship Id="rId62" Type="http://schemas.openxmlformats.org/officeDocument/2006/relationships/image" Target="../media/image192.png"/><Relationship Id="rId70" Type="http://schemas.openxmlformats.org/officeDocument/2006/relationships/image" Target="../media/image200.png"/><Relationship Id="rId75" Type="http://schemas.openxmlformats.org/officeDocument/2006/relationships/image" Target="../media/image20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36.png"/><Relationship Id="rId15" Type="http://schemas.openxmlformats.org/officeDocument/2006/relationships/image" Target="../media/image145.png"/><Relationship Id="rId23" Type="http://schemas.openxmlformats.org/officeDocument/2006/relationships/image" Target="../media/image153.png"/><Relationship Id="rId28" Type="http://schemas.openxmlformats.org/officeDocument/2006/relationships/image" Target="../media/image158.png"/><Relationship Id="rId36" Type="http://schemas.openxmlformats.org/officeDocument/2006/relationships/image" Target="../media/image166.png"/><Relationship Id="rId49" Type="http://schemas.openxmlformats.org/officeDocument/2006/relationships/image" Target="../media/image179.png"/><Relationship Id="rId57" Type="http://schemas.openxmlformats.org/officeDocument/2006/relationships/image" Target="../media/image187.png"/><Relationship Id="rId10" Type="http://schemas.openxmlformats.org/officeDocument/2006/relationships/image" Target="../media/image140.png"/><Relationship Id="rId31" Type="http://schemas.openxmlformats.org/officeDocument/2006/relationships/image" Target="../media/image161.png"/><Relationship Id="rId44" Type="http://schemas.openxmlformats.org/officeDocument/2006/relationships/image" Target="../media/image174.png"/><Relationship Id="rId52" Type="http://schemas.openxmlformats.org/officeDocument/2006/relationships/image" Target="../media/image182.png"/><Relationship Id="rId60" Type="http://schemas.openxmlformats.org/officeDocument/2006/relationships/image" Target="../media/image190.png"/><Relationship Id="rId65" Type="http://schemas.openxmlformats.org/officeDocument/2006/relationships/image" Target="../media/image195.png"/><Relationship Id="rId73" Type="http://schemas.openxmlformats.org/officeDocument/2006/relationships/image" Target="../media/image203.png"/><Relationship Id="rId78" Type="http://schemas.openxmlformats.org/officeDocument/2006/relationships/image" Target="../media/image208.png"/><Relationship Id="rId81" Type="http://schemas.openxmlformats.org/officeDocument/2006/relationships/image" Target="../media/image211.png"/><Relationship Id="rId4" Type="http://schemas.openxmlformats.org/officeDocument/2006/relationships/image" Target="../media/image134.png"/><Relationship Id="rId9" Type="http://schemas.openxmlformats.org/officeDocument/2006/relationships/image" Target="../media/image139.png"/><Relationship Id="rId13" Type="http://schemas.openxmlformats.org/officeDocument/2006/relationships/image" Target="../media/image143.png"/><Relationship Id="rId18" Type="http://schemas.openxmlformats.org/officeDocument/2006/relationships/image" Target="../media/image148.png"/><Relationship Id="rId39" Type="http://schemas.openxmlformats.org/officeDocument/2006/relationships/image" Target="../media/image169.png"/><Relationship Id="rId34" Type="http://schemas.openxmlformats.org/officeDocument/2006/relationships/image" Target="../media/image164.png"/><Relationship Id="rId50" Type="http://schemas.openxmlformats.org/officeDocument/2006/relationships/image" Target="../media/image180.png"/><Relationship Id="rId55" Type="http://schemas.openxmlformats.org/officeDocument/2006/relationships/image" Target="../media/image185.png"/><Relationship Id="rId76" Type="http://schemas.openxmlformats.org/officeDocument/2006/relationships/image" Target="../media/image206.png"/><Relationship Id="rId7" Type="http://schemas.openxmlformats.org/officeDocument/2006/relationships/image" Target="../media/image137.png"/><Relationship Id="rId71" Type="http://schemas.openxmlformats.org/officeDocument/2006/relationships/image" Target="../media/image201.png"/><Relationship Id="rId2" Type="http://schemas.openxmlformats.org/officeDocument/2006/relationships/image" Target="../media/image126.png"/><Relationship Id="rId29" Type="http://schemas.openxmlformats.org/officeDocument/2006/relationships/image" Target="../media/image159.png"/><Relationship Id="rId24" Type="http://schemas.openxmlformats.org/officeDocument/2006/relationships/image" Target="../media/image154.png"/><Relationship Id="rId40" Type="http://schemas.openxmlformats.org/officeDocument/2006/relationships/image" Target="../media/image170.png"/><Relationship Id="rId45" Type="http://schemas.openxmlformats.org/officeDocument/2006/relationships/image" Target="../media/image175.png"/><Relationship Id="rId66" Type="http://schemas.openxmlformats.org/officeDocument/2006/relationships/image" Target="../media/image196.png"/></Relationships>
</file>

<file path=ppt/slides/_rels/slide4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60.png"/><Relationship Id="rId21" Type="http://schemas.openxmlformats.org/officeDocument/2006/relationships/image" Target="../media/image155.png"/><Relationship Id="rId42" Type="http://schemas.openxmlformats.org/officeDocument/2006/relationships/image" Target="../media/image176.png"/><Relationship Id="rId47" Type="http://schemas.openxmlformats.org/officeDocument/2006/relationships/image" Target="../media/image181.png"/><Relationship Id="rId63" Type="http://schemas.openxmlformats.org/officeDocument/2006/relationships/image" Target="../media/image197.png"/><Relationship Id="rId68" Type="http://schemas.openxmlformats.org/officeDocument/2006/relationships/image" Target="../media/image202.png"/><Relationship Id="rId84" Type="http://schemas.openxmlformats.org/officeDocument/2006/relationships/image" Target="../media/image218.png"/><Relationship Id="rId89" Type="http://schemas.openxmlformats.org/officeDocument/2006/relationships/image" Target="../media/image223.png"/><Relationship Id="rId16" Type="http://schemas.openxmlformats.org/officeDocument/2006/relationships/image" Target="../media/image150.png"/><Relationship Id="rId11" Type="http://schemas.openxmlformats.org/officeDocument/2006/relationships/image" Target="../media/image145.png"/><Relationship Id="rId32" Type="http://schemas.openxmlformats.org/officeDocument/2006/relationships/image" Target="../media/image166.png"/><Relationship Id="rId37" Type="http://schemas.openxmlformats.org/officeDocument/2006/relationships/image" Target="../media/image171.png"/><Relationship Id="rId53" Type="http://schemas.openxmlformats.org/officeDocument/2006/relationships/image" Target="../media/image187.png"/><Relationship Id="rId58" Type="http://schemas.openxmlformats.org/officeDocument/2006/relationships/image" Target="../media/image192.png"/><Relationship Id="rId74" Type="http://schemas.openxmlformats.org/officeDocument/2006/relationships/image" Target="../media/image208.png"/><Relationship Id="rId79" Type="http://schemas.openxmlformats.org/officeDocument/2006/relationships/image" Target="../media/image213.png"/><Relationship Id="rId102" Type="http://schemas.openxmlformats.org/officeDocument/2006/relationships/image" Target="../media/image236.png"/><Relationship Id="rId5" Type="http://schemas.openxmlformats.org/officeDocument/2006/relationships/image" Target="../media/image139.png"/><Relationship Id="rId90" Type="http://schemas.openxmlformats.org/officeDocument/2006/relationships/image" Target="../media/image224.png"/><Relationship Id="rId95" Type="http://schemas.openxmlformats.org/officeDocument/2006/relationships/image" Target="../media/image229.png"/><Relationship Id="rId22" Type="http://schemas.openxmlformats.org/officeDocument/2006/relationships/image" Target="../media/image156.png"/><Relationship Id="rId27" Type="http://schemas.openxmlformats.org/officeDocument/2006/relationships/image" Target="../media/image161.png"/><Relationship Id="rId43" Type="http://schemas.openxmlformats.org/officeDocument/2006/relationships/image" Target="../media/image177.png"/><Relationship Id="rId48" Type="http://schemas.openxmlformats.org/officeDocument/2006/relationships/image" Target="../media/image182.png"/><Relationship Id="rId64" Type="http://schemas.openxmlformats.org/officeDocument/2006/relationships/image" Target="../media/image198.png"/><Relationship Id="rId69" Type="http://schemas.openxmlformats.org/officeDocument/2006/relationships/image" Target="../media/image203.png"/><Relationship Id="rId80" Type="http://schemas.openxmlformats.org/officeDocument/2006/relationships/image" Target="../media/image214.png"/><Relationship Id="rId85" Type="http://schemas.openxmlformats.org/officeDocument/2006/relationships/image" Target="../media/image219.png"/><Relationship Id="rId12" Type="http://schemas.openxmlformats.org/officeDocument/2006/relationships/image" Target="../media/image146.png"/><Relationship Id="rId17" Type="http://schemas.openxmlformats.org/officeDocument/2006/relationships/image" Target="../media/image151.png"/><Relationship Id="rId33" Type="http://schemas.openxmlformats.org/officeDocument/2006/relationships/image" Target="../media/image167.png"/><Relationship Id="rId38" Type="http://schemas.openxmlformats.org/officeDocument/2006/relationships/image" Target="../media/image172.png"/><Relationship Id="rId59" Type="http://schemas.openxmlformats.org/officeDocument/2006/relationships/image" Target="../media/image193.png"/><Relationship Id="rId103" Type="http://schemas.openxmlformats.org/officeDocument/2006/relationships/image" Target="../media/image237.png"/><Relationship Id="rId20" Type="http://schemas.openxmlformats.org/officeDocument/2006/relationships/image" Target="../media/image154.png"/><Relationship Id="rId41" Type="http://schemas.openxmlformats.org/officeDocument/2006/relationships/image" Target="../media/image175.png"/><Relationship Id="rId54" Type="http://schemas.openxmlformats.org/officeDocument/2006/relationships/image" Target="../media/image188.png"/><Relationship Id="rId62" Type="http://schemas.openxmlformats.org/officeDocument/2006/relationships/image" Target="../media/image196.png"/><Relationship Id="rId70" Type="http://schemas.openxmlformats.org/officeDocument/2006/relationships/image" Target="../media/image204.png"/><Relationship Id="rId75" Type="http://schemas.openxmlformats.org/officeDocument/2006/relationships/image" Target="../media/image209.png"/><Relationship Id="rId83" Type="http://schemas.openxmlformats.org/officeDocument/2006/relationships/image" Target="../media/image217.png"/><Relationship Id="rId88" Type="http://schemas.openxmlformats.org/officeDocument/2006/relationships/image" Target="../media/image222.png"/><Relationship Id="rId91" Type="http://schemas.openxmlformats.org/officeDocument/2006/relationships/image" Target="../media/image225.png"/><Relationship Id="rId96" Type="http://schemas.openxmlformats.org/officeDocument/2006/relationships/image" Target="../media/image230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40.png"/><Relationship Id="rId15" Type="http://schemas.openxmlformats.org/officeDocument/2006/relationships/image" Target="../media/image149.png"/><Relationship Id="rId23" Type="http://schemas.openxmlformats.org/officeDocument/2006/relationships/image" Target="../media/image157.png"/><Relationship Id="rId28" Type="http://schemas.openxmlformats.org/officeDocument/2006/relationships/image" Target="../media/image162.png"/><Relationship Id="rId36" Type="http://schemas.openxmlformats.org/officeDocument/2006/relationships/image" Target="../media/image170.png"/><Relationship Id="rId49" Type="http://schemas.openxmlformats.org/officeDocument/2006/relationships/image" Target="../media/image183.png"/><Relationship Id="rId57" Type="http://schemas.openxmlformats.org/officeDocument/2006/relationships/image" Target="../media/image191.png"/><Relationship Id="rId106" Type="http://schemas.openxmlformats.org/officeDocument/2006/relationships/image" Target="../media/image240.png"/><Relationship Id="rId10" Type="http://schemas.openxmlformats.org/officeDocument/2006/relationships/image" Target="../media/image144.png"/><Relationship Id="rId31" Type="http://schemas.openxmlformats.org/officeDocument/2006/relationships/image" Target="../media/image165.png"/><Relationship Id="rId44" Type="http://schemas.openxmlformats.org/officeDocument/2006/relationships/image" Target="../media/image178.png"/><Relationship Id="rId52" Type="http://schemas.openxmlformats.org/officeDocument/2006/relationships/image" Target="../media/image186.png"/><Relationship Id="rId60" Type="http://schemas.openxmlformats.org/officeDocument/2006/relationships/image" Target="../media/image194.png"/><Relationship Id="rId65" Type="http://schemas.openxmlformats.org/officeDocument/2006/relationships/image" Target="../media/image199.png"/><Relationship Id="rId73" Type="http://schemas.openxmlformats.org/officeDocument/2006/relationships/image" Target="../media/image207.png"/><Relationship Id="rId78" Type="http://schemas.openxmlformats.org/officeDocument/2006/relationships/image" Target="../media/image212.png"/><Relationship Id="rId81" Type="http://schemas.openxmlformats.org/officeDocument/2006/relationships/image" Target="../media/image215.png"/><Relationship Id="rId86" Type="http://schemas.openxmlformats.org/officeDocument/2006/relationships/image" Target="../media/image220.png"/><Relationship Id="rId94" Type="http://schemas.openxmlformats.org/officeDocument/2006/relationships/image" Target="../media/image228.png"/><Relationship Id="rId99" Type="http://schemas.openxmlformats.org/officeDocument/2006/relationships/image" Target="../media/image233.png"/><Relationship Id="rId101" Type="http://schemas.openxmlformats.org/officeDocument/2006/relationships/image" Target="../media/image235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Relationship Id="rId13" Type="http://schemas.openxmlformats.org/officeDocument/2006/relationships/image" Target="../media/image147.png"/><Relationship Id="rId18" Type="http://schemas.openxmlformats.org/officeDocument/2006/relationships/image" Target="../media/image152.png"/><Relationship Id="rId39" Type="http://schemas.openxmlformats.org/officeDocument/2006/relationships/image" Target="../media/image173.png"/><Relationship Id="rId34" Type="http://schemas.openxmlformats.org/officeDocument/2006/relationships/image" Target="../media/image168.png"/><Relationship Id="rId50" Type="http://schemas.openxmlformats.org/officeDocument/2006/relationships/image" Target="../media/image184.png"/><Relationship Id="rId55" Type="http://schemas.openxmlformats.org/officeDocument/2006/relationships/image" Target="../media/image189.png"/><Relationship Id="rId76" Type="http://schemas.openxmlformats.org/officeDocument/2006/relationships/image" Target="../media/image210.png"/><Relationship Id="rId97" Type="http://schemas.openxmlformats.org/officeDocument/2006/relationships/image" Target="../media/image231.png"/><Relationship Id="rId104" Type="http://schemas.openxmlformats.org/officeDocument/2006/relationships/image" Target="../media/image238.png"/><Relationship Id="rId7" Type="http://schemas.openxmlformats.org/officeDocument/2006/relationships/image" Target="../media/image141.png"/><Relationship Id="rId71" Type="http://schemas.openxmlformats.org/officeDocument/2006/relationships/image" Target="../media/image205.png"/><Relationship Id="rId92" Type="http://schemas.openxmlformats.org/officeDocument/2006/relationships/image" Target="../media/image226.png"/><Relationship Id="rId2" Type="http://schemas.openxmlformats.org/officeDocument/2006/relationships/image" Target="../media/image136.png"/><Relationship Id="rId29" Type="http://schemas.openxmlformats.org/officeDocument/2006/relationships/image" Target="../media/image163.png"/><Relationship Id="rId24" Type="http://schemas.openxmlformats.org/officeDocument/2006/relationships/image" Target="../media/image158.png"/><Relationship Id="rId40" Type="http://schemas.openxmlformats.org/officeDocument/2006/relationships/image" Target="../media/image174.png"/><Relationship Id="rId45" Type="http://schemas.openxmlformats.org/officeDocument/2006/relationships/image" Target="../media/image179.png"/><Relationship Id="rId66" Type="http://schemas.openxmlformats.org/officeDocument/2006/relationships/image" Target="../media/image200.png"/><Relationship Id="rId87" Type="http://schemas.openxmlformats.org/officeDocument/2006/relationships/image" Target="../media/image221.png"/><Relationship Id="rId61" Type="http://schemas.openxmlformats.org/officeDocument/2006/relationships/image" Target="../media/image195.png"/><Relationship Id="rId82" Type="http://schemas.openxmlformats.org/officeDocument/2006/relationships/image" Target="../media/image216.png"/><Relationship Id="rId19" Type="http://schemas.openxmlformats.org/officeDocument/2006/relationships/image" Target="../media/image153.png"/><Relationship Id="rId14" Type="http://schemas.openxmlformats.org/officeDocument/2006/relationships/image" Target="../media/image148.png"/><Relationship Id="rId30" Type="http://schemas.openxmlformats.org/officeDocument/2006/relationships/image" Target="../media/image164.png"/><Relationship Id="rId35" Type="http://schemas.openxmlformats.org/officeDocument/2006/relationships/image" Target="../media/image169.png"/><Relationship Id="rId56" Type="http://schemas.openxmlformats.org/officeDocument/2006/relationships/image" Target="../media/image190.png"/><Relationship Id="rId77" Type="http://schemas.openxmlformats.org/officeDocument/2006/relationships/image" Target="../media/image211.png"/><Relationship Id="rId100" Type="http://schemas.openxmlformats.org/officeDocument/2006/relationships/image" Target="../media/image234.png"/><Relationship Id="rId105" Type="http://schemas.openxmlformats.org/officeDocument/2006/relationships/image" Target="../media/image239.png"/><Relationship Id="rId8" Type="http://schemas.openxmlformats.org/officeDocument/2006/relationships/image" Target="../media/image142.png"/><Relationship Id="rId51" Type="http://schemas.openxmlformats.org/officeDocument/2006/relationships/image" Target="../media/image185.png"/><Relationship Id="rId72" Type="http://schemas.openxmlformats.org/officeDocument/2006/relationships/image" Target="../media/image206.png"/><Relationship Id="rId93" Type="http://schemas.openxmlformats.org/officeDocument/2006/relationships/image" Target="../media/image227.png"/><Relationship Id="rId98" Type="http://schemas.openxmlformats.org/officeDocument/2006/relationships/image" Target="../media/image232.png"/><Relationship Id="rId3" Type="http://schemas.openxmlformats.org/officeDocument/2006/relationships/image" Target="../media/image137.png"/><Relationship Id="rId25" Type="http://schemas.openxmlformats.org/officeDocument/2006/relationships/image" Target="../media/image159.png"/><Relationship Id="rId46" Type="http://schemas.openxmlformats.org/officeDocument/2006/relationships/image" Target="../media/image180.png"/><Relationship Id="rId67" Type="http://schemas.openxmlformats.org/officeDocument/2006/relationships/image" Target="../media/image20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gital-brain.org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4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3.png"/><Relationship Id="rId4" Type="http://schemas.openxmlformats.org/officeDocument/2006/relationships/image" Target="../media/image26.png"/><Relationship Id="rId9" Type="http://schemas.openxmlformats.org/officeDocument/2006/relationships/image" Target="../media/image3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8.png"/><Relationship Id="rId11" Type="http://schemas.openxmlformats.org/officeDocument/2006/relationships/image" Target="../media/image34.png"/><Relationship Id="rId5" Type="http://schemas.openxmlformats.org/officeDocument/2006/relationships/image" Target="../media/image27.png"/><Relationship Id="rId10" Type="http://schemas.openxmlformats.org/officeDocument/2006/relationships/image" Target="../media/image33.png"/><Relationship Id="rId4" Type="http://schemas.openxmlformats.org/officeDocument/2006/relationships/image" Target="../media/image26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4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texte 3">
            <a:extLst>
              <a:ext uri="{FF2B5EF4-FFF2-40B4-BE49-F238E27FC236}">
                <a16:creationId xmlns:a16="http://schemas.microsoft.com/office/drawing/2014/main" id="{572F5738-093D-A642-9A32-812708F91DCE}"/>
              </a:ext>
            </a:extLst>
          </p:cNvPr>
          <p:cNvSpPr txBox="1">
            <a:spLocks/>
          </p:cNvSpPr>
          <p:nvPr/>
        </p:nvSpPr>
        <p:spPr>
          <a:xfrm>
            <a:off x="4321106" y="3890468"/>
            <a:ext cx="7366176" cy="18679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0" kern="1200">
                <a:solidFill>
                  <a:schemeClr val="tx1"/>
                </a:solidFill>
                <a:effectLst/>
                <a:latin typeface="Nexa Bold" charset="0"/>
                <a:ea typeface="Nexa Bold" charset="0"/>
                <a:cs typeface="Nexa 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/>
              <a:t>Shape </a:t>
            </a:r>
            <a:r>
              <a:rPr lang="fr-FR" sz="1800" dirty="0" err="1"/>
              <a:t>Analysis</a:t>
            </a:r>
            <a:r>
              <a:rPr lang="fr-FR" sz="1800" dirty="0"/>
              <a:t> in </a:t>
            </a:r>
            <a:r>
              <a:rPr lang="fr-FR" sz="1800" dirty="0" err="1"/>
              <a:t>Biology</a:t>
            </a:r>
            <a:endParaRPr lang="fr-FR" sz="1800" dirty="0"/>
          </a:p>
          <a:p>
            <a:r>
              <a:rPr lang="fr-FR" sz="1800" dirty="0"/>
              <a:t>22nd </a:t>
            </a:r>
            <a:r>
              <a:rPr lang="fr-FR" sz="1800" dirty="0" err="1"/>
              <a:t>November</a:t>
            </a:r>
            <a:r>
              <a:rPr lang="fr-FR" sz="1800" dirty="0"/>
              <a:t> 2019</a:t>
            </a:r>
          </a:p>
          <a:p>
            <a:r>
              <a:rPr lang="fr-FR" sz="1800" dirty="0"/>
              <a:t>Sorbonne Université</a:t>
            </a:r>
          </a:p>
          <a:p>
            <a:r>
              <a:rPr lang="fr-FR" sz="1800" dirty="0"/>
              <a:t>Paris, France</a:t>
            </a:r>
          </a:p>
        </p:txBody>
      </p:sp>
      <p:sp>
        <p:nvSpPr>
          <p:cNvPr id="19" name="Espace réservé du texte 4">
            <a:extLst>
              <a:ext uri="{FF2B5EF4-FFF2-40B4-BE49-F238E27FC236}">
                <a16:creationId xmlns:a16="http://schemas.microsoft.com/office/drawing/2014/main" id="{5B499BF0-AFB3-5C41-A968-6B3F038CE619}"/>
              </a:ext>
            </a:extLst>
          </p:cNvPr>
          <p:cNvSpPr txBox="1">
            <a:spLocks/>
          </p:cNvSpPr>
          <p:nvPr/>
        </p:nvSpPr>
        <p:spPr>
          <a:xfrm>
            <a:off x="4321106" y="5859910"/>
            <a:ext cx="7366175" cy="50923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kern="1200">
                <a:solidFill>
                  <a:srgbClr val="00AFD7"/>
                </a:solidFill>
                <a:effectLst/>
                <a:latin typeface="Nexa Bold" charset="0"/>
                <a:ea typeface="Nexa Bold" charset="0"/>
                <a:cs typeface="Nexa 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u="sng" dirty="0"/>
              <a:t>Alexandre </a:t>
            </a:r>
            <a:r>
              <a:rPr lang="en-US" sz="2400" u="sng" dirty="0" err="1"/>
              <a:t>Bône</a:t>
            </a:r>
            <a:r>
              <a:rPr lang="en-US" sz="2400" dirty="0"/>
              <a:t>, Olivier </a:t>
            </a:r>
            <a:r>
              <a:rPr lang="en-US" sz="2400" dirty="0" err="1"/>
              <a:t>Colliot</a:t>
            </a:r>
            <a:r>
              <a:rPr lang="en-US" sz="2400" dirty="0"/>
              <a:t>, Stanley </a:t>
            </a:r>
            <a:r>
              <a:rPr lang="en-US" sz="2400" dirty="0" err="1"/>
              <a:t>Durrleman</a:t>
            </a:r>
            <a:endParaRPr lang="en-US" sz="1800" dirty="0"/>
          </a:p>
        </p:txBody>
      </p:sp>
      <p:sp>
        <p:nvSpPr>
          <p:cNvPr id="20" name="Espace réservé du texte 3">
            <a:extLst>
              <a:ext uri="{FF2B5EF4-FFF2-40B4-BE49-F238E27FC236}">
                <a16:creationId xmlns:a16="http://schemas.microsoft.com/office/drawing/2014/main" id="{A9A98CE7-4147-AE46-9C02-52CD3B341773}"/>
              </a:ext>
            </a:extLst>
          </p:cNvPr>
          <p:cNvSpPr txBox="1">
            <a:spLocks/>
          </p:cNvSpPr>
          <p:nvPr/>
        </p:nvSpPr>
        <p:spPr>
          <a:xfrm>
            <a:off x="4267198" y="2177684"/>
            <a:ext cx="7808259" cy="15275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chemeClr val="tx1"/>
                </a:solidFill>
                <a:effectLst/>
                <a:latin typeface="Nexa Bold" charset="0"/>
                <a:ea typeface="Nexa Bold" charset="0"/>
                <a:cs typeface="Nexa 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i="1"/>
              <a:t>Application to the </a:t>
            </a:r>
            <a:r>
              <a:rPr lang="fr-FR" i="1" err="1"/>
              <a:t>modeling</a:t>
            </a:r>
            <a:r>
              <a:rPr lang="fr-FR" i="1"/>
              <a:t> and monitoring of </a:t>
            </a:r>
            <a:r>
              <a:rPr lang="fr-FR" i="1" err="1"/>
              <a:t>Alzheimer’s</a:t>
            </a:r>
            <a:r>
              <a:rPr lang="fr-FR" i="1"/>
              <a:t> </a:t>
            </a:r>
            <a:r>
              <a:rPr lang="fr-FR" i="1" err="1"/>
              <a:t>disease</a:t>
            </a:r>
            <a:r>
              <a:rPr lang="fr-FR" i="1"/>
              <a:t> progression</a:t>
            </a:r>
            <a:endParaRPr lang="fr-FR" sz="4000" i="1"/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1189C425-3477-244E-8FD2-67CB2BBAD441}"/>
              </a:ext>
            </a:extLst>
          </p:cNvPr>
          <p:cNvSpPr txBox="1">
            <a:spLocks/>
          </p:cNvSpPr>
          <p:nvPr/>
        </p:nvSpPr>
        <p:spPr>
          <a:xfrm>
            <a:off x="4267198" y="832440"/>
            <a:ext cx="7808259" cy="15275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chemeClr val="tx1"/>
                </a:solidFill>
                <a:effectLst/>
                <a:latin typeface="Nexa Bold" charset="0"/>
                <a:ea typeface="Nexa Bold" charset="0"/>
                <a:cs typeface="Nexa 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/>
              <a:t>Learning the </a:t>
            </a:r>
            <a:r>
              <a:rPr lang="fr-FR" sz="3600" dirty="0" err="1"/>
              <a:t>spatiotemporal</a:t>
            </a:r>
            <a:r>
              <a:rPr lang="fr-FR" sz="3600" dirty="0"/>
              <a:t> </a:t>
            </a:r>
            <a:r>
              <a:rPr lang="fr-FR" sz="3600" dirty="0" err="1"/>
              <a:t>variability</a:t>
            </a:r>
            <a:r>
              <a:rPr lang="fr-FR" sz="3600" dirty="0"/>
              <a:t> in longitudinal data sets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1734133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exte 1">
            <a:extLst>
              <a:ext uri="{FF2B5EF4-FFF2-40B4-BE49-F238E27FC236}">
                <a16:creationId xmlns:a16="http://schemas.microsoft.com/office/drawing/2014/main" id="{544D3902-B525-C64E-930D-D1ED7F188C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8160" y="182880"/>
            <a:ext cx="9273540" cy="523240"/>
          </a:xfrm>
        </p:spPr>
        <p:txBody>
          <a:bodyPr/>
          <a:lstStyle/>
          <a:p>
            <a:r>
              <a:rPr lang="en-US" sz="2800" dirty="0"/>
              <a:t>Building diffeomorphisms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1F46564-109A-7A4D-8010-D2B622DAA411}"/>
                  </a:ext>
                </a:extLst>
              </p:cNvPr>
              <p:cNvSpPr/>
              <p:nvPr/>
            </p:nvSpPr>
            <p:spPr>
              <a:xfrm>
                <a:off x="539780" y="4547654"/>
                <a:ext cx="130074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1F46564-109A-7A4D-8010-D2B622DAA4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780" y="4547654"/>
                <a:ext cx="1300741" cy="461665"/>
              </a:xfrm>
              <a:prstGeom prst="rect">
                <a:avLst/>
              </a:prstGeom>
              <a:blipFill>
                <a:blip r:embed="rId3"/>
                <a:stretch>
                  <a:fillRect l="-971" b="-1621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Image 25">
            <a:extLst>
              <a:ext uri="{FF2B5EF4-FFF2-40B4-BE49-F238E27FC236}">
                <a16:creationId xmlns:a16="http://schemas.microsoft.com/office/drawing/2014/main" id="{3BC16D9D-241D-A74C-861E-9AB07F7F5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4" y="1780776"/>
            <a:ext cx="288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72BF34AB-FB2E-F54B-959F-AB520BCC9AF7}"/>
                  </a:ext>
                </a:extLst>
              </p:cNvPr>
              <p:cNvSpPr/>
              <p:nvPr/>
            </p:nvSpPr>
            <p:spPr>
              <a:xfrm>
                <a:off x="4245333" y="4551608"/>
                <a:ext cx="55989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72BF34AB-FB2E-F54B-959F-AB520BCC9A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5333" y="4551608"/>
                <a:ext cx="559897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Connecteur en angle 29">
            <a:extLst>
              <a:ext uri="{FF2B5EF4-FFF2-40B4-BE49-F238E27FC236}">
                <a16:creationId xmlns:a16="http://schemas.microsoft.com/office/drawing/2014/main" id="{26418F46-658B-4144-8696-057DE95A6F6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715020" y="700776"/>
            <a:ext cx="12700" cy="2160000"/>
          </a:xfrm>
          <a:prstGeom prst="bentConnector3">
            <a:avLst>
              <a:gd name="adj1" fmla="val 2393811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12AFCAE-1CE4-AE4C-AA5D-CB74BA3F0756}"/>
                  </a:ext>
                </a:extLst>
              </p:cNvPr>
              <p:cNvSpPr/>
              <p:nvPr/>
            </p:nvSpPr>
            <p:spPr>
              <a:xfrm>
                <a:off x="1702016" y="989161"/>
                <a:ext cx="2090701" cy="4954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sSub>
                            <m:sSub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r>
                        <a:rPr lang="fr-F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12AFCAE-1CE4-AE4C-AA5D-CB74BA3F07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2016" y="989161"/>
                <a:ext cx="2090701" cy="49545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Image 36">
            <a:extLst>
              <a:ext uri="{FF2B5EF4-FFF2-40B4-BE49-F238E27FC236}">
                <a16:creationId xmlns:a16="http://schemas.microsoft.com/office/drawing/2014/main" id="{671F36A2-5776-984C-BE0C-2D55F065C0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9356" y="1780776"/>
            <a:ext cx="2870200" cy="2870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Espace réservé du texte 4">
                <a:extLst>
                  <a:ext uri="{FF2B5EF4-FFF2-40B4-BE49-F238E27FC236}">
                    <a16:creationId xmlns:a16="http://schemas.microsoft.com/office/drawing/2014/main" id="{932CF4FA-476B-6943-9911-68C2A806771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10677" y="1052508"/>
                <a:ext cx="5734990" cy="5642079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200" b="0" kern="1200">
                    <a:solidFill>
                      <a:srgbClr val="78D64B"/>
                    </a:solidFill>
                    <a:effectLst/>
                    <a:latin typeface="Nexa Bold" charset="0"/>
                    <a:ea typeface="Nexa Bold" charset="0"/>
                    <a:cs typeface="Nexa Bold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indent="-4572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Prescribed convolution operation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sSub>
                          <m:sSubPr>
                            <m:ctrlP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</m:oMath>
                </a14:m>
                <a:endParaRPr 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8" name="Espace réservé du texte 4">
                <a:extLst>
                  <a:ext uri="{FF2B5EF4-FFF2-40B4-BE49-F238E27FC236}">
                    <a16:creationId xmlns:a16="http://schemas.microsoft.com/office/drawing/2014/main" id="{932CF4FA-476B-6943-9911-68C2A80677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0677" y="1052508"/>
                <a:ext cx="5734990" cy="5642079"/>
              </a:xfrm>
              <a:prstGeom prst="rect">
                <a:avLst/>
              </a:prstGeom>
              <a:blipFill>
                <a:blip r:embed="rId8"/>
                <a:stretch>
                  <a:fillRect l="-132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507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exte 1">
            <a:extLst>
              <a:ext uri="{FF2B5EF4-FFF2-40B4-BE49-F238E27FC236}">
                <a16:creationId xmlns:a16="http://schemas.microsoft.com/office/drawing/2014/main" id="{544D3902-B525-C64E-930D-D1ED7F188C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8160" y="182880"/>
            <a:ext cx="9273540" cy="523240"/>
          </a:xfrm>
        </p:spPr>
        <p:txBody>
          <a:bodyPr/>
          <a:lstStyle/>
          <a:p>
            <a:r>
              <a:rPr lang="en-US" sz="2800" dirty="0"/>
              <a:t>Building diffeomorphisms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8141856B-33D7-4B45-88F2-2180BA8AA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356" y="1780776"/>
            <a:ext cx="288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31FC2AC-15AE-BE47-9DAB-EC23A391DBCC}"/>
                  </a:ext>
                </a:extLst>
              </p:cNvPr>
              <p:cNvSpPr/>
              <p:nvPr/>
            </p:nvSpPr>
            <p:spPr>
              <a:xfrm>
                <a:off x="4002443" y="4551608"/>
                <a:ext cx="109382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fr-FR" sz="240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31FC2AC-15AE-BE47-9DAB-EC23A391DB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2443" y="4551608"/>
                <a:ext cx="1093825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Image 14">
            <a:extLst>
              <a:ext uri="{FF2B5EF4-FFF2-40B4-BE49-F238E27FC236}">
                <a16:creationId xmlns:a16="http://schemas.microsoft.com/office/drawing/2014/main" id="{FA8B1FBE-E3C7-A449-929C-E76DBD5555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" y="1780776"/>
            <a:ext cx="2880000" cy="2880000"/>
          </a:xfrm>
          <a:prstGeom prst="rect">
            <a:avLst/>
          </a:prstGeom>
        </p:spPr>
      </p:pic>
      <p:cxnSp>
        <p:nvCxnSpPr>
          <p:cNvPr id="16" name="Connecteur en angle 15">
            <a:extLst>
              <a:ext uri="{FF2B5EF4-FFF2-40B4-BE49-F238E27FC236}">
                <a16:creationId xmlns:a16="http://schemas.microsoft.com/office/drawing/2014/main" id="{50A54216-337D-E748-ABAD-E84B7A7C5B2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715020" y="700776"/>
            <a:ext cx="12700" cy="2160000"/>
          </a:xfrm>
          <a:prstGeom prst="bentConnector3">
            <a:avLst>
              <a:gd name="adj1" fmla="val 2393811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D77CEE1-3279-7643-841C-31E1354AFB6F}"/>
                  </a:ext>
                </a:extLst>
              </p:cNvPr>
              <p:cNvSpPr/>
              <p:nvPr/>
            </p:nvSpPr>
            <p:spPr>
              <a:xfrm>
                <a:off x="1750142" y="989161"/>
                <a:ext cx="1942455" cy="4953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fr-FR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sSub>
                            <m:sSub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sub>
                      </m:sSub>
                      <m:r>
                        <a:rPr lang="fr-F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fr-FR" sz="240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D77CEE1-3279-7643-841C-31E1354AFB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0142" y="989161"/>
                <a:ext cx="1942455" cy="495328"/>
              </a:xfrm>
              <a:prstGeom prst="rect">
                <a:avLst/>
              </a:prstGeom>
              <a:blipFill>
                <a:blip r:embed="rId7"/>
                <a:stretch>
                  <a:fillRect b="-25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1F46564-109A-7A4D-8010-D2B622DAA411}"/>
                  </a:ext>
                </a:extLst>
              </p:cNvPr>
              <p:cNvSpPr/>
              <p:nvPr/>
            </p:nvSpPr>
            <p:spPr>
              <a:xfrm>
                <a:off x="283337" y="4547654"/>
                <a:ext cx="18102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fr-F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fr-F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1F46564-109A-7A4D-8010-D2B622DAA4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337" y="4547654"/>
                <a:ext cx="1810239" cy="461665"/>
              </a:xfrm>
              <a:prstGeom prst="rect">
                <a:avLst/>
              </a:prstGeom>
              <a:blipFill>
                <a:blip r:embed="rId8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Espace réservé du texte 4">
                <a:extLst>
                  <a:ext uri="{FF2B5EF4-FFF2-40B4-BE49-F238E27FC236}">
                    <a16:creationId xmlns:a16="http://schemas.microsoft.com/office/drawing/2014/main" id="{C74D6FE8-C43C-A047-AAF6-F85BB6D3034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10677" y="1052508"/>
                <a:ext cx="5734990" cy="5642079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200" b="0" kern="1200">
                    <a:solidFill>
                      <a:srgbClr val="78D64B"/>
                    </a:solidFill>
                    <a:effectLst/>
                    <a:latin typeface="Nexa Bold" charset="0"/>
                    <a:ea typeface="Nexa Bold" charset="0"/>
                    <a:cs typeface="Nexa Bold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indent="-4572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Prescribed convolution operation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sSub>
                          <m:sSubPr>
                            <m:ctrlP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</m:oMath>
                </a14:m>
                <a:endParaRPr 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Prescribed “Hamiltonian” dynamics: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fr-F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fr-FR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sSub>
                          <m:sSubPr>
                            <m:ctrlP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sub>
                    </m:sSub>
                    <m:r>
                      <a:rPr lang="fr-FR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fr-F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fr-F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</a:t>
                </a:r>
                <a:r>
                  <a:rPr lang="en-US" sz="2400" i="1" dirty="0">
                    <a:solidFill>
                      <a:schemeClr val="tx1"/>
                    </a:solidFill>
                  </a:rPr>
                  <a:t>                       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fr-F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fr-FR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fr-F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fr-F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  <m:sub>
                        <m:sSub>
                          <m:sSubPr>
                            <m:ctrlP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sub>
                    </m:sSub>
                    <m:r>
                      <a:rPr lang="fr-FR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fr-F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fr-F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fr-F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r>
                      <a:rPr lang="fr-FR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fr-F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sSub>
                          <m:sSubPr>
                            <m:ctrlP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sub>
                    </m:sSub>
                    <m:r>
                      <a:rPr lang="fr-FR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fr-F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fr-F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fr-FR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4" name="Espace réservé du texte 4">
                <a:extLst>
                  <a:ext uri="{FF2B5EF4-FFF2-40B4-BE49-F238E27FC236}">
                    <a16:creationId xmlns:a16="http://schemas.microsoft.com/office/drawing/2014/main" id="{C74D6FE8-C43C-A047-AAF6-F85BB6D303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0677" y="1052508"/>
                <a:ext cx="5734990" cy="5642079"/>
              </a:xfrm>
              <a:prstGeom prst="rect">
                <a:avLst/>
              </a:prstGeom>
              <a:blipFill>
                <a:blip r:embed="rId9"/>
                <a:stretch>
                  <a:fillRect l="-132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8931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exte 1">
            <a:extLst>
              <a:ext uri="{FF2B5EF4-FFF2-40B4-BE49-F238E27FC236}">
                <a16:creationId xmlns:a16="http://schemas.microsoft.com/office/drawing/2014/main" id="{544D3902-B525-C64E-930D-D1ED7F188C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8160" y="182880"/>
            <a:ext cx="9273540" cy="523240"/>
          </a:xfrm>
        </p:spPr>
        <p:txBody>
          <a:bodyPr/>
          <a:lstStyle/>
          <a:p>
            <a:r>
              <a:rPr lang="en-US" sz="2800" dirty="0"/>
              <a:t>Building diffeomorphisms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E4F5ACE-05BF-E14D-92B2-6756612EF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678" y="1780776"/>
            <a:ext cx="2880000" cy="2880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141856B-33D7-4B45-88F2-2180BA8AA3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9356" y="1780776"/>
            <a:ext cx="288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31FC2AC-15AE-BE47-9DAB-EC23A391DBCC}"/>
                  </a:ext>
                </a:extLst>
              </p:cNvPr>
              <p:cNvSpPr/>
              <p:nvPr/>
            </p:nvSpPr>
            <p:spPr>
              <a:xfrm>
                <a:off x="4002443" y="4551608"/>
                <a:ext cx="109382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fr-FR" sz="240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31FC2AC-15AE-BE47-9DAB-EC23A391DB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2443" y="4551608"/>
                <a:ext cx="1093825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21BB7C1-C48E-E740-A90E-822E68A03B48}"/>
                  </a:ext>
                </a:extLst>
              </p:cNvPr>
              <p:cNvSpPr/>
              <p:nvPr/>
            </p:nvSpPr>
            <p:spPr>
              <a:xfrm>
                <a:off x="7137180" y="4547654"/>
                <a:ext cx="114012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fr-FR" sz="240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21BB7C1-C48E-E740-A90E-822E68A03B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7180" y="4547654"/>
                <a:ext cx="1140120" cy="461665"/>
              </a:xfrm>
              <a:prstGeom prst="rect">
                <a:avLst/>
              </a:prstGeom>
              <a:blipFill>
                <a:blip r:embed="rId6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Connecteur en angle 32">
            <a:extLst>
              <a:ext uri="{FF2B5EF4-FFF2-40B4-BE49-F238E27FC236}">
                <a16:creationId xmlns:a16="http://schemas.microsoft.com/office/drawing/2014/main" id="{A366E6B1-B3A1-3940-A36A-3B9AA50B5B9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052108" y="700776"/>
            <a:ext cx="12700" cy="2160000"/>
          </a:xfrm>
          <a:prstGeom prst="bentConnector3">
            <a:avLst>
              <a:gd name="adj1" fmla="val 2393811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">
            <a:extLst>
              <a:ext uri="{FF2B5EF4-FFF2-40B4-BE49-F238E27FC236}">
                <a16:creationId xmlns:a16="http://schemas.microsoft.com/office/drawing/2014/main" id="{646730A1-5C75-8742-AF00-40580E72DB48}"/>
              </a:ext>
            </a:extLst>
          </p:cNvPr>
          <p:cNvGrpSpPr/>
          <p:nvPr/>
        </p:nvGrpSpPr>
        <p:grpSpPr>
          <a:xfrm>
            <a:off x="7873592" y="1005993"/>
            <a:ext cx="4318408" cy="4003326"/>
            <a:chOff x="7873592" y="1005993"/>
            <a:chExt cx="4318408" cy="4003326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CD50A45B-57D1-9143-AD00-9D56A636E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12000" y="1780776"/>
              <a:ext cx="2880000" cy="288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082E3978-A6FD-D441-988D-92D5D5EDBD36}"/>
                    </a:ext>
                  </a:extLst>
                </p:cNvPr>
                <p:cNvSpPr/>
                <p:nvPr/>
              </p:nvSpPr>
              <p:spPr>
                <a:xfrm>
                  <a:off x="9889805" y="4547654"/>
                  <a:ext cx="1742079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40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F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fr-F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fr-F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fr-FR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⋆</m:t>
                        </m:r>
                        <m:sSub>
                          <m:sSubPr>
                            <m:ctrlPr>
                              <a:rPr lang="fr-F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fr-F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fr-FR" sz="2400"/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082E3978-A6FD-D441-988D-92D5D5EDBD3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89805" y="4547654"/>
                  <a:ext cx="1742079" cy="461665"/>
                </a:xfrm>
                <a:prstGeom prst="rect">
                  <a:avLst/>
                </a:prstGeom>
                <a:blipFill>
                  <a:blip r:embed="rId8"/>
                  <a:stretch>
                    <a:fillRect b="-16216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Connecteur en angle 31">
              <a:extLst>
                <a:ext uri="{FF2B5EF4-FFF2-40B4-BE49-F238E27FC236}">
                  <a16:creationId xmlns:a16="http://schemas.microsoft.com/office/drawing/2014/main" id="{6A73EBD4-B827-6E43-8433-070635D3E603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9389197" y="700776"/>
              <a:ext cx="12700" cy="2160000"/>
            </a:xfrm>
            <a:prstGeom prst="bentConnector3">
              <a:avLst>
                <a:gd name="adj1" fmla="val 2393811"/>
              </a:avLst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EEF12F8D-1B4C-4644-AE2C-E6184166EDC8}"/>
                </a:ext>
              </a:extLst>
            </p:cNvPr>
            <p:cNvSpPr txBox="1"/>
            <p:nvPr/>
          </p:nvSpPr>
          <p:spPr>
            <a:xfrm>
              <a:off x="7873592" y="1005993"/>
              <a:ext cx="30439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err="1"/>
                <a:t>Deform</a:t>
              </a:r>
              <a:r>
                <a:rPr lang="fr-FR" sz="2400"/>
                <a:t> image or </a:t>
              </a:r>
              <a:r>
                <a:rPr lang="fr-FR" sz="2400" err="1"/>
                <a:t>mesh</a:t>
              </a:r>
              <a:endParaRPr lang="fr-FR" sz="240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6CB7A7A-C819-1142-A7E2-B29C6E4C588A}"/>
                  </a:ext>
                </a:extLst>
              </p:cNvPr>
              <p:cNvSpPr/>
              <p:nvPr/>
            </p:nvSpPr>
            <p:spPr>
              <a:xfrm>
                <a:off x="4986498" y="1005994"/>
                <a:ext cx="214392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sSub>
                        <m:sSubPr>
                          <m:ctrlP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fr-F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fr-F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∘</m:t>
                      </m:r>
                      <m:sSub>
                        <m:sSubPr>
                          <m:ctrlP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fr-FR" sz="2400"/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6CB7A7A-C819-1142-A7E2-B29C6E4C58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6498" y="1005994"/>
                <a:ext cx="2143920" cy="461665"/>
              </a:xfrm>
              <a:prstGeom prst="rect">
                <a:avLst/>
              </a:prstGeom>
              <a:blipFill>
                <a:blip r:embed="rId9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Image 14">
            <a:extLst>
              <a:ext uri="{FF2B5EF4-FFF2-40B4-BE49-F238E27FC236}">
                <a16:creationId xmlns:a16="http://schemas.microsoft.com/office/drawing/2014/main" id="{FA8B1FBE-E3C7-A449-929C-E76DBD5555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34" y="1780776"/>
            <a:ext cx="2880000" cy="2880000"/>
          </a:xfrm>
          <a:prstGeom prst="rect">
            <a:avLst/>
          </a:prstGeom>
        </p:spPr>
      </p:pic>
      <p:cxnSp>
        <p:nvCxnSpPr>
          <p:cNvPr id="16" name="Connecteur en angle 15">
            <a:extLst>
              <a:ext uri="{FF2B5EF4-FFF2-40B4-BE49-F238E27FC236}">
                <a16:creationId xmlns:a16="http://schemas.microsoft.com/office/drawing/2014/main" id="{50A54216-337D-E748-ABAD-E84B7A7C5B2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715020" y="700776"/>
            <a:ext cx="12700" cy="2160000"/>
          </a:xfrm>
          <a:prstGeom prst="bentConnector3">
            <a:avLst>
              <a:gd name="adj1" fmla="val 2393811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D77CEE1-3279-7643-841C-31E1354AFB6F}"/>
                  </a:ext>
                </a:extLst>
              </p:cNvPr>
              <p:cNvSpPr/>
              <p:nvPr/>
            </p:nvSpPr>
            <p:spPr>
              <a:xfrm>
                <a:off x="1750142" y="989161"/>
                <a:ext cx="1942455" cy="4953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fr-FR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sSub>
                            <m:sSub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sub>
                      </m:sSub>
                      <m:r>
                        <a:rPr lang="fr-F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fr-FR" sz="240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D77CEE1-3279-7643-841C-31E1354AFB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0142" y="989161"/>
                <a:ext cx="1942455" cy="495328"/>
              </a:xfrm>
              <a:prstGeom prst="rect">
                <a:avLst/>
              </a:prstGeom>
              <a:blipFill>
                <a:blip r:embed="rId11"/>
                <a:stretch>
                  <a:fillRect b="-25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1F46564-109A-7A4D-8010-D2B622DAA411}"/>
                  </a:ext>
                </a:extLst>
              </p:cNvPr>
              <p:cNvSpPr/>
              <p:nvPr/>
            </p:nvSpPr>
            <p:spPr>
              <a:xfrm>
                <a:off x="283337" y="4547654"/>
                <a:ext cx="18102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fr-F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fr-F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1F46564-109A-7A4D-8010-D2B622DAA4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337" y="4547654"/>
                <a:ext cx="1810239" cy="461665"/>
              </a:xfrm>
              <a:prstGeom prst="rect">
                <a:avLst/>
              </a:prstGeom>
              <a:blipFill>
                <a:blip r:embed="rId12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e 2">
            <a:extLst>
              <a:ext uri="{FF2B5EF4-FFF2-40B4-BE49-F238E27FC236}">
                <a16:creationId xmlns:a16="http://schemas.microsoft.com/office/drawing/2014/main" id="{0990A7EF-D476-E043-95B6-6F15B557EEE4}"/>
              </a:ext>
            </a:extLst>
          </p:cNvPr>
          <p:cNvGrpSpPr/>
          <p:nvPr/>
        </p:nvGrpSpPr>
        <p:grpSpPr>
          <a:xfrm>
            <a:off x="283337" y="5045416"/>
            <a:ext cx="8938188" cy="718614"/>
            <a:chOff x="283337" y="5045416"/>
            <a:chExt cx="8938188" cy="71861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0B5F0847-81D7-FE4E-81C0-7965C9AEF915}"/>
                    </a:ext>
                  </a:extLst>
                </p:cNvPr>
                <p:cNvSpPr/>
                <p:nvPr/>
              </p:nvSpPr>
              <p:spPr>
                <a:xfrm>
                  <a:off x="283337" y="5045416"/>
                  <a:ext cx="1861214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3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FR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fr-F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fr-FR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fr-FR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fr-F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fr-FR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fr-FR" sz="3600" dirty="0"/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0B5F0847-81D7-FE4E-81C0-7965C9AEF9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3337" y="5045416"/>
                  <a:ext cx="1861214" cy="646331"/>
                </a:xfrm>
                <a:prstGeom prst="rect">
                  <a:avLst/>
                </a:prstGeom>
                <a:blipFill>
                  <a:blip r:embed="rId13"/>
                  <a:stretch>
                    <a:fillRect l="-2703" r="-2703" b="-2115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57555DA4-DC04-F146-953B-4742125F64B8}"/>
                </a:ext>
              </a:extLst>
            </p:cNvPr>
            <p:cNvCxnSpPr>
              <a:cxnSpLocks/>
            </p:cNvCxnSpPr>
            <p:nvPr/>
          </p:nvCxnSpPr>
          <p:spPr>
            <a:xfrm>
              <a:off x="2118195" y="5415473"/>
              <a:ext cx="428260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87CD2446-8D75-1A4E-BAB1-1AB8DAB6D307}"/>
                    </a:ext>
                  </a:extLst>
                </p:cNvPr>
                <p:cNvSpPr/>
                <p:nvPr/>
              </p:nvSpPr>
              <p:spPr>
                <a:xfrm>
                  <a:off x="6525659" y="5066916"/>
                  <a:ext cx="2695866" cy="69711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3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fr-FR" sz="3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Φ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fr-FR" sz="3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3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fr-FR" sz="3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fr-FR" sz="3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fr-FR" sz="3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3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fr-FR" sz="3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sub>
                            </m:sSub>
                            <m:r>
                              <a:rPr lang="fr-F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fr-F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fr-FR" sz="3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fr-FR" sz="3600" dirty="0"/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87CD2446-8D75-1A4E-BAB1-1AB8DAB6D30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25659" y="5066916"/>
                  <a:ext cx="2695866" cy="697114"/>
                </a:xfrm>
                <a:prstGeom prst="rect">
                  <a:avLst/>
                </a:prstGeom>
                <a:blipFill>
                  <a:blip r:embed="rId14"/>
                  <a:stretch>
                    <a:fillRect b="-125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1644A279-2849-244E-BEBD-E0B5AAC24206}"/>
              </a:ext>
            </a:extLst>
          </p:cNvPr>
          <p:cNvGrpSpPr/>
          <p:nvPr/>
        </p:nvGrpSpPr>
        <p:grpSpPr>
          <a:xfrm>
            <a:off x="562253" y="5931605"/>
            <a:ext cx="11069632" cy="914694"/>
            <a:chOff x="562253" y="5931605"/>
            <a:chExt cx="11069632" cy="91469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277C46CD-7FD7-804B-A12B-33D1862EC68B}"/>
                    </a:ext>
                  </a:extLst>
                </p:cNvPr>
                <p:cNvSpPr/>
                <p:nvPr/>
              </p:nvSpPr>
              <p:spPr>
                <a:xfrm>
                  <a:off x="562253" y="5931605"/>
                  <a:ext cx="11069632" cy="598149"/>
                </a:xfrm>
                <a:prstGeom prst="rect">
                  <a:avLst/>
                </a:prstGeom>
                <a:solidFill>
                  <a:srgbClr val="702082"/>
                </a:solidFill>
                <a:ln w="28575">
                  <a:solidFill>
                    <a:srgbClr val="70208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chemeClr val="bg1"/>
                      </a:solidFill>
                    </a:rPr>
                    <a:t>The obtained set of diffeomorphisms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𝒟</m:t>
                          </m:r>
                        </m:e>
                        <m:sub>
                          <m:sSub>
                            <m:sSubPr>
                              <m:ctrlPr>
                                <a:rPr lang="fr-F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fr-F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r>
                        <a:rPr lang="fr-F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={</m:t>
                      </m:r>
                      <m:sSub>
                        <m:sSubPr>
                          <m:ctrlPr>
                            <a:rPr lang="fr-F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sSub>
                            <m:sSubPr>
                              <m:ctrlPr>
                                <a:rPr lang="fr-F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fr-F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fr-F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fr-F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fr-F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r>
                        <a:rPr lang="fr-F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fr-F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fr-F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}</m:t>
                      </m:r>
                    </m:oMath>
                  </a14:m>
                  <a:r>
                    <a:rPr lang="en-US" sz="2400" dirty="0">
                      <a:solidFill>
                        <a:schemeClr val="bg1"/>
                      </a:solidFill>
                    </a:rPr>
                    <a:t> forms a Riemannian manifold</a:t>
                  </a:r>
                  <a:endParaRPr lang="en-US" sz="2000" i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277C46CD-7FD7-804B-A12B-33D1862EC68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2253" y="5931605"/>
                  <a:ext cx="11069632" cy="598149"/>
                </a:xfrm>
                <a:prstGeom prst="rect">
                  <a:avLst/>
                </a:prstGeom>
                <a:blipFill>
                  <a:blip r:embed="rId15"/>
                  <a:stretch>
                    <a:fillRect l="-114" r="-114" b="-6000"/>
                  </a:stretch>
                </a:blipFill>
                <a:ln w="28575">
                  <a:solidFill>
                    <a:srgbClr val="702082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2A619EE8-0ABC-5444-8DCC-4A71B78B1AA6}"/>
                </a:ext>
              </a:extLst>
            </p:cNvPr>
            <p:cNvSpPr txBox="1"/>
            <p:nvPr/>
          </p:nvSpPr>
          <p:spPr>
            <a:xfrm>
              <a:off x="1524001" y="6569300"/>
              <a:ext cx="9143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i="1" dirty="0" err="1">
                  <a:latin typeface="Nexa Light" charset="0"/>
                  <a:ea typeface="Nexa Light" charset="0"/>
                  <a:cs typeface="Nexa Light" charset="0"/>
                </a:rPr>
                <a:t>Morphometry</a:t>
              </a:r>
              <a:r>
                <a:rPr lang="fr-FR" sz="1200" i="1" dirty="0">
                  <a:latin typeface="Nexa Light" charset="0"/>
                  <a:ea typeface="Nexa Light" charset="0"/>
                  <a:cs typeface="Nexa Light" charset="0"/>
                </a:rPr>
                <a:t> of </a:t>
              </a:r>
              <a:r>
                <a:rPr lang="fr-FR" sz="1200" i="1" dirty="0" err="1">
                  <a:latin typeface="Nexa Light" charset="0"/>
                  <a:ea typeface="Nexa Light" charset="0"/>
                  <a:cs typeface="Nexa Light" charset="0"/>
                </a:rPr>
                <a:t>anatomical</a:t>
              </a:r>
              <a:r>
                <a:rPr lang="fr-FR" sz="1200" i="1" dirty="0">
                  <a:latin typeface="Nexa Light" charset="0"/>
                  <a:ea typeface="Nexa Light" charset="0"/>
                  <a:cs typeface="Nexa Light" charset="0"/>
                </a:rPr>
                <a:t> </a:t>
              </a:r>
              <a:r>
                <a:rPr lang="fr-FR" sz="1200" i="1" dirty="0" err="1">
                  <a:latin typeface="Nexa Light" charset="0"/>
                  <a:ea typeface="Nexa Light" charset="0"/>
                  <a:cs typeface="Nexa Light" charset="0"/>
                </a:rPr>
                <a:t>shape</a:t>
              </a:r>
              <a:r>
                <a:rPr lang="fr-FR" sz="1200" i="1" dirty="0">
                  <a:latin typeface="Nexa Light" charset="0"/>
                  <a:ea typeface="Nexa Light" charset="0"/>
                  <a:cs typeface="Nexa Light" charset="0"/>
                </a:rPr>
                <a:t> complexes </a:t>
              </a:r>
              <a:r>
                <a:rPr lang="fr-FR" sz="1200" i="1" dirty="0" err="1">
                  <a:latin typeface="Nexa Light" charset="0"/>
                  <a:ea typeface="Nexa Light" charset="0"/>
                  <a:cs typeface="Nexa Light" charset="0"/>
                </a:rPr>
                <a:t>with</a:t>
              </a:r>
              <a:r>
                <a:rPr lang="fr-FR" sz="1200" i="1" dirty="0">
                  <a:latin typeface="Nexa Light" charset="0"/>
                  <a:ea typeface="Nexa Light" charset="0"/>
                  <a:cs typeface="Nexa Light" charset="0"/>
                </a:rPr>
                <a:t> dense </a:t>
              </a:r>
              <a:r>
                <a:rPr lang="fr-FR" sz="1200" i="1" dirty="0" err="1">
                  <a:latin typeface="Nexa Light" charset="0"/>
                  <a:ea typeface="Nexa Light" charset="0"/>
                  <a:cs typeface="Nexa Light" charset="0"/>
                </a:rPr>
                <a:t>deformations</a:t>
              </a:r>
              <a:r>
                <a:rPr lang="fr-FR" sz="1200" i="1" dirty="0">
                  <a:latin typeface="Nexa Light" charset="0"/>
                  <a:ea typeface="Nexa Light" charset="0"/>
                  <a:cs typeface="Nexa Light" charset="0"/>
                </a:rPr>
                <a:t> and </a:t>
              </a:r>
              <a:r>
                <a:rPr lang="fr-FR" sz="1200" i="1" dirty="0" err="1">
                  <a:latin typeface="Nexa Light" charset="0"/>
                  <a:ea typeface="Nexa Light" charset="0"/>
                  <a:cs typeface="Nexa Light" charset="0"/>
                </a:rPr>
                <a:t>sparse</a:t>
              </a:r>
              <a:r>
                <a:rPr lang="fr-FR" sz="1200" i="1" dirty="0">
                  <a:latin typeface="Nexa Light" charset="0"/>
                  <a:ea typeface="Nexa Light" charset="0"/>
                  <a:cs typeface="Nexa Light" charset="0"/>
                </a:rPr>
                <a:t> </a:t>
              </a:r>
              <a:r>
                <a:rPr lang="fr-FR" sz="1200" i="1" dirty="0" err="1">
                  <a:latin typeface="Nexa Light" charset="0"/>
                  <a:ea typeface="Nexa Light" charset="0"/>
                  <a:cs typeface="Nexa Light" charset="0"/>
                </a:rPr>
                <a:t>parameters</a:t>
              </a:r>
              <a:r>
                <a:rPr lang="fr-FR" sz="1200" i="1" dirty="0">
                  <a:latin typeface="Nexa Light" charset="0"/>
                  <a:ea typeface="Nexa Light" charset="0"/>
                  <a:cs typeface="Nexa Light" charset="0"/>
                </a:rPr>
                <a:t>, </a:t>
              </a:r>
              <a:r>
                <a:rPr lang="fr-FR" sz="1200" i="1" dirty="0" err="1">
                  <a:latin typeface="Nexa Light" charset="0"/>
                  <a:ea typeface="Nexa Light" charset="0"/>
                  <a:cs typeface="Nexa Light" charset="0"/>
                </a:rPr>
                <a:t>Durrleman</a:t>
              </a:r>
              <a:r>
                <a:rPr lang="fr-FR" sz="1200" i="1" dirty="0">
                  <a:latin typeface="Nexa Light" charset="0"/>
                  <a:ea typeface="Nexa Light" charset="0"/>
                  <a:cs typeface="Nexa Light" charset="0"/>
                </a:rPr>
                <a:t> et al, 2014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795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595086" y="235961"/>
            <a:ext cx="7638473" cy="381000"/>
          </a:xfrm>
        </p:spPr>
        <p:txBody>
          <a:bodyPr/>
          <a:lstStyle/>
          <a:p>
            <a:r>
              <a:rPr lang="en-US" sz="2800" dirty="0"/>
              <a:t>Example: geodesic regression</a:t>
            </a:r>
          </a:p>
        </p:txBody>
      </p:sp>
      <p:grpSp>
        <p:nvGrpSpPr>
          <p:cNvPr id="8" name="Grouper 7"/>
          <p:cNvGrpSpPr/>
          <p:nvPr/>
        </p:nvGrpSpPr>
        <p:grpSpPr>
          <a:xfrm>
            <a:off x="1725878" y="4346879"/>
            <a:ext cx="4131561" cy="2084694"/>
            <a:chOff x="5012439" y="953135"/>
            <a:chExt cx="4131561" cy="2084694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8" name="Rectangle 27"/>
            <p:cNvSpPr/>
            <p:nvPr/>
          </p:nvSpPr>
          <p:spPr>
            <a:xfrm>
              <a:off x="5012439" y="953135"/>
              <a:ext cx="4131561" cy="208469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  <p:grpSp>
          <p:nvGrpSpPr>
            <p:cNvPr id="22" name="Grouper 21"/>
            <p:cNvGrpSpPr/>
            <p:nvPr/>
          </p:nvGrpSpPr>
          <p:grpSpPr>
            <a:xfrm>
              <a:off x="5095566" y="1172987"/>
              <a:ext cx="3956873" cy="1864842"/>
              <a:chOff x="4988689" y="3563833"/>
              <a:chExt cx="3956873" cy="1864842"/>
            </a:xfrm>
          </p:grpSpPr>
          <p:cxnSp>
            <p:nvCxnSpPr>
              <p:cNvPr id="23" name="Connecteur droit avec flèche 22"/>
              <p:cNvCxnSpPr/>
              <p:nvPr/>
            </p:nvCxnSpPr>
            <p:spPr>
              <a:xfrm>
                <a:off x="4988689" y="4386572"/>
                <a:ext cx="3927343" cy="0"/>
              </a:xfrm>
              <a:prstGeom prst="straightConnector1">
                <a:avLst/>
              </a:prstGeom>
              <a:ln w="76200">
                <a:solidFill>
                  <a:srgbClr val="7030A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5" name="Image 2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5416" y="3563833"/>
                <a:ext cx="1179504" cy="1460977"/>
              </a:xfrm>
              <a:prstGeom prst="rect">
                <a:avLst/>
              </a:prstGeom>
              <a:effectLst>
                <a:glow rad="317500">
                  <a:srgbClr val="7030A0">
                    <a:alpha val="20000"/>
                  </a:srgbClr>
                </a:glow>
              </a:effectLst>
            </p:spPr>
          </p:pic>
          <p:sp>
            <p:nvSpPr>
              <p:cNvPr id="26" name="ZoneTexte 25"/>
              <p:cNvSpPr txBox="1"/>
              <p:nvPr/>
            </p:nvSpPr>
            <p:spPr>
              <a:xfrm>
                <a:off x="7674060" y="4468942"/>
                <a:ext cx="127150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702082"/>
                    </a:solidFill>
                    <a:latin typeface="Nexa Bold" charset="0"/>
                    <a:ea typeface="Nexa Bold" charset="0"/>
                    <a:cs typeface="Nexa Bold" charset="0"/>
                  </a:rPr>
                  <a:t>t </a:t>
                </a:r>
                <a:r>
                  <a:rPr lang="is-IS" sz="2400" b="1">
                    <a:solidFill>
                      <a:srgbClr val="7030A0"/>
                    </a:solidFill>
                  </a:rPr>
                  <a:t>→ </a:t>
                </a:r>
                <a:r>
                  <a:rPr lang="en-US" sz="2400" b="1" err="1">
                    <a:solidFill>
                      <a:srgbClr val="702082"/>
                    </a:solidFill>
                    <a:latin typeface="Nexa Bold" charset="0"/>
                    <a:ea typeface="Nexa Bold" charset="0"/>
                    <a:cs typeface="Nexa Bold" charset="0"/>
                  </a:rPr>
                  <a:t>ɸ</a:t>
                </a:r>
                <a:r>
                  <a:rPr lang="en-US" sz="2400" b="1">
                    <a:solidFill>
                      <a:srgbClr val="702082"/>
                    </a:solidFill>
                    <a:latin typeface="Nexa Bold" charset="0"/>
                    <a:ea typeface="Nexa Bold" charset="0"/>
                    <a:cs typeface="Nexa Bold" charset="0"/>
                  </a:rPr>
                  <a:t>(t)</a:t>
                </a:r>
              </a:p>
            </p:txBody>
          </p:sp>
          <p:sp>
            <p:nvSpPr>
              <p:cNvPr id="27" name="ZoneTexte 26"/>
              <p:cNvSpPr txBox="1"/>
              <p:nvPr/>
            </p:nvSpPr>
            <p:spPr>
              <a:xfrm>
                <a:off x="6676174" y="4967010"/>
                <a:ext cx="5004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>
                    <a:solidFill>
                      <a:srgbClr val="702082"/>
                    </a:solidFill>
                    <a:latin typeface="Nexa Bold" charset="0"/>
                    <a:ea typeface="Nexa Bold" charset="0"/>
                    <a:cs typeface="Nexa Bold" charset="0"/>
                  </a:rPr>
                  <a:t>y</a:t>
                </a:r>
                <a:r>
                  <a:rPr lang="en-US" sz="2400" baseline="-25000">
                    <a:solidFill>
                      <a:srgbClr val="702082"/>
                    </a:solidFill>
                    <a:latin typeface="Nexa Bold" charset="0"/>
                    <a:ea typeface="Nexa Bold" charset="0"/>
                    <a:cs typeface="Nexa Bold" charset="0"/>
                  </a:rPr>
                  <a:t>0</a:t>
                </a:r>
                <a:endParaRPr lang="en-US" sz="2400">
                  <a:solidFill>
                    <a:srgbClr val="702082"/>
                  </a:solidFill>
                  <a:latin typeface="Nexa Bold" charset="0"/>
                  <a:ea typeface="Nexa Bold" charset="0"/>
                  <a:cs typeface="Nexa Bold" charset="0"/>
                </a:endParaRPr>
              </a:p>
            </p:txBody>
          </p:sp>
        </p:grpSp>
      </p:grpSp>
      <p:sp>
        <p:nvSpPr>
          <p:cNvPr id="29" name="ZoneTexte 28"/>
          <p:cNvSpPr txBox="1"/>
          <p:nvPr/>
        </p:nvSpPr>
        <p:spPr>
          <a:xfrm>
            <a:off x="1524001" y="6557577"/>
            <a:ext cx="9143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Geodesic</a:t>
            </a:r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 </a:t>
            </a:r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shape</a:t>
            </a:r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 </a:t>
            </a:r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regression</a:t>
            </a:r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 </a:t>
            </a:r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with</a:t>
            </a:r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 multiple </a:t>
            </a:r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geometries</a:t>
            </a:r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 and </a:t>
            </a:r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sparse</a:t>
            </a:r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 </a:t>
            </a:r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parameters</a:t>
            </a:r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, </a:t>
            </a:r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Fishbaugh</a:t>
            </a:r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 et al, 2016</a:t>
            </a:r>
          </a:p>
        </p:txBody>
      </p:sp>
      <p:grpSp>
        <p:nvGrpSpPr>
          <p:cNvPr id="36" name="Grouper 35"/>
          <p:cNvGrpSpPr/>
          <p:nvPr/>
        </p:nvGrpSpPr>
        <p:grpSpPr>
          <a:xfrm>
            <a:off x="1244601" y="1961055"/>
            <a:ext cx="1728115" cy="2188155"/>
            <a:chOff x="17557" y="1933543"/>
            <a:chExt cx="1728115" cy="2188155"/>
          </a:xfrm>
        </p:grpSpPr>
        <p:sp>
          <p:nvSpPr>
            <p:cNvPr id="30" name="ZoneTexte 29"/>
            <p:cNvSpPr txBox="1"/>
            <p:nvPr/>
          </p:nvSpPr>
          <p:spPr>
            <a:xfrm>
              <a:off x="17557" y="3413812"/>
              <a:ext cx="17281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>
                  <a:latin typeface="Nexa Light" charset="0"/>
                  <a:ea typeface="Nexa Light" charset="0"/>
                  <a:cs typeface="Nexa Light" charset="0"/>
                </a:rPr>
                <a:t>Initial control points</a:t>
              </a:r>
            </a:p>
          </p:txBody>
        </p:sp>
        <p:cxnSp>
          <p:nvCxnSpPr>
            <p:cNvPr id="31" name="Connecteur droit avec flèche 30"/>
            <p:cNvCxnSpPr>
              <a:cxnSpLocks/>
              <a:stCxn id="30" idx="0"/>
            </p:cNvCxnSpPr>
            <p:nvPr/>
          </p:nvCxnSpPr>
          <p:spPr>
            <a:xfrm flipH="1" flipV="1">
              <a:off x="482297" y="1933543"/>
              <a:ext cx="399318" cy="1480269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er 36"/>
          <p:cNvGrpSpPr/>
          <p:nvPr/>
        </p:nvGrpSpPr>
        <p:grpSpPr>
          <a:xfrm>
            <a:off x="2458358" y="1961055"/>
            <a:ext cx="2083089" cy="2160643"/>
            <a:chOff x="1213758" y="1961055"/>
            <a:chExt cx="2083089" cy="2160643"/>
          </a:xfrm>
        </p:grpSpPr>
        <p:sp>
          <p:nvSpPr>
            <p:cNvPr id="32" name="ZoneTexte 31"/>
            <p:cNvSpPr txBox="1"/>
            <p:nvPr/>
          </p:nvSpPr>
          <p:spPr>
            <a:xfrm>
              <a:off x="1568732" y="3413812"/>
              <a:ext cx="17281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>
                  <a:latin typeface="Nexa Light" charset="0"/>
                  <a:ea typeface="Nexa Light" charset="0"/>
                  <a:cs typeface="Nexa Light" charset="0"/>
                </a:rPr>
                <a:t>Initial </a:t>
              </a:r>
              <a:r>
                <a:rPr lang="fr-FR" sz="2000" err="1">
                  <a:latin typeface="Nexa Light" charset="0"/>
                  <a:ea typeface="Nexa Light" charset="0"/>
                  <a:cs typeface="Nexa Light" charset="0"/>
                </a:rPr>
                <a:t>momenta</a:t>
              </a:r>
              <a:endParaRPr lang="fr-FR" sz="2000">
                <a:latin typeface="Nexa Light" charset="0"/>
                <a:ea typeface="Nexa Light" charset="0"/>
                <a:cs typeface="Nexa Light" charset="0"/>
              </a:endParaRPr>
            </a:p>
          </p:txBody>
        </p:sp>
        <p:cxnSp>
          <p:nvCxnSpPr>
            <p:cNvPr id="33" name="Connecteur droit avec flèche 32"/>
            <p:cNvCxnSpPr>
              <a:cxnSpLocks/>
              <a:stCxn id="32" idx="0"/>
            </p:cNvCxnSpPr>
            <p:nvPr/>
          </p:nvCxnSpPr>
          <p:spPr>
            <a:xfrm flipH="1" flipV="1">
              <a:off x="1213758" y="1961055"/>
              <a:ext cx="1219032" cy="1452757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er 37"/>
          <p:cNvGrpSpPr/>
          <p:nvPr/>
        </p:nvGrpSpPr>
        <p:grpSpPr>
          <a:xfrm>
            <a:off x="3217090" y="1961055"/>
            <a:ext cx="2780530" cy="2170175"/>
            <a:chOff x="1972489" y="1961055"/>
            <a:chExt cx="2780530" cy="2170175"/>
          </a:xfrm>
        </p:grpSpPr>
        <p:cxnSp>
          <p:nvCxnSpPr>
            <p:cNvPr id="34" name="Connecteur droit avec flèche 33"/>
            <p:cNvCxnSpPr>
              <a:cxnSpLocks/>
              <a:stCxn id="35" idx="0"/>
            </p:cNvCxnSpPr>
            <p:nvPr/>
          </p:nvCxnSpPr>
          <p:spPr>
            <a:xfrm flipH="1" flipV="1">
              <a:off x="1972489" y="1961055"/>
              <a:ext cx="1916473" cy="1462289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ZoneTexte 34"/>
            <p:cNvSpPr txBox="1"/>
            <p:nvPr/>
          </p:nvSpPr>
          <p:spPr>
            <a:xfrm>
              <a:off x="3024904" y="3423344"/>
              <a:ext cx="17281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>
                  <a:latin typeface="Nexa Light" charset="0"/>
                  <a:ea typeface="Nexa Light" charset="0"/>
                  <a:cs typeface="Nexa Light" charset="0"/>
                </a:rPr>
                <a:t>Template </a:t>
              </a:r>
              <a:r>
                <a:rPr lang="fr-FR" sz="2000" err="1">
                  <a:latin typeface="Nexa Light" charset="0"/>
                  <a:ea typeface="Nexa Light" charset="0"/>
                  <a:cs typeface="Nexa Light" charset="0"/>
                </a:rPr>
                <a:t>shape</a:t>
              </a:r>
              <a:endParaRPr lang="fr-FR" sz="2000">
                <a:latin typeface="Nexa Light" charset="0"/>
                <a:ea typeface="Nexa Light" charset="0"/>
                <a:cs typeface="Nexa Light" charset="0"/>
              </a:endParaRPr>
            </a:p>
          </p:txBody>
        </p:sp>
      </p:grpSp>
      <p:grpSp>
        <p:nvGrpSpPr>
          <p:cNvPr id="52" name="Grouper 51"/>
          <p:cNvGrpSpPr/>
          <p:nvPr/>
        </p:nvGrpSpPr>
        <p:grpSpPr>
          <a:xfrm>
            <a:off x="5617156" y="1987584"/>
            <a:ext cx="2373914" cy="1980226"/>
            <a:chOff x="4372556" y="1987584"/>
            <a:chExt cx="2373914" cy="1980226"/>
          </a:xfrm>
        </p:grpSpPr>
        <p:sp>
          <p:nvSpPr>
            <p:cNvPr id="39" name="ZoneTexte 38"/>
            <p:cNvSpPr txBox="1"/>
            <p:nvPr/>
          </p:nvSpPr>
          <p:spPr>
            <a:xfrm>
              <a:off x="4400838" y="3567700"/>
              <a:ext cx="23456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 err="1">
                  <a:latin typeface="Nexa Light" charset="0"/>
                  <a:ea typeface="Nexa Light" charset="0"/>
                  <a:cs typeface="Nexa Light" charset="0"/>
                </a:rPr>
                <a:t>Diffeomorphism</a:t>
              </a:r>
              <a:endParaRPr lang="fr-FR" sz="2000" dirty="0">
                <a:latin typeface="Nexa Light" charset="0"/>
                <a:ea typeface="Nexa Light" charset="0"/>
                <a:cs typeface="Nexa Light" charset="0"/>
              </a:endParaRPr>
            </a:p>
          </p:txBody>
        </p:sp>
        <p:cxnSp>
          <p:nvCxnSpPr>
            <p:cNvPr id="40" name="Connecteur droit avec flèche 39"/>
            <p:cNvCxnSpPr>
              <a:cxnSpLocks/>
              <a:stCxn id="39" idx="0"/>
            </p:cNvCxnSpPr>
            <p:nvPr/>
          </p:nvCxnSpPr>
          <p:spPr>
            <a:xfrm flipH="1" flipV="1">
              <a:off x="4372556" y="1987584"/>
              <a:ext cx="1201098" cy="1580116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er 52"/>
          <p:cNvGrpSpPr/>
          <p:nvPr/>
        </p:nvGrpSpPr>
        <p:grpSpPr>
          <a:xfrm>
            <a:off x="7893963" y="2017480"/>
            <a:ext cx="1728115" cy="1936048"/>
            <a:chOff x="6649362" y="2017480"/>
            <a:chExt cx="1728115" cy="1936048"/>
          </a:xfrm>
        </p:grpSpPr>
        <p:sp>
          <p:nvSpPr>
            <p:cNvPr id="43" name="ZoneTexte 42"/>
            <p:cNvSpPr txBox="1"/>
            <p:nvPr/>
          </p:nvSpPr>
          <p:spPr>
            <a:xfrm>
              <a:off x="6649362" y="3553418"/>
              <a:ext cx="17281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 err="1">
                  <a:latin typeface="Nexa Light" charset="0"/>
                  <a:ea typeface="Nexa Light" charset="0"/>
                  <a:cs typeface="Nexa Light" charset="0"/>
                </a:rPr>
                <a:t>Obervations</a:t>
              </a:r>
              <a:endParaRPr lang="fr-FR" sz="2000" dirty="0">
                <a:latin typeface="Nexa Light" charset="0"/>
                <a:ea typeface="Nexa Light" charset="0"/>
                <a:cs typeface="Nexa Light" charset="0"/>
              </a:endParaRPr>
            </a:p>
          </p:txBody>
        </p:sp>
        <p:cxnSp>
          <p:nvCxnSpPr>
            <p:cNvPr id="44" name="Connecteur droit avec flèche 43"/>
            <p:cNvCxnSpPr>
              <a:cxnSpLocks/>
              <a:stCxn id="43" idx="0"/>
            </p:cNvCxnSpPr>
            <p:nvPr/>
          </p:nvCxnSpPr>
          <p:spPr>
            <a:xfrm flipH="1" flipV="1">
              <a:off x="7064581" y="2017480"/>
              <a:ext cx="448839" cy="1535938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er 53"/>
          <p:cNvGrpSpPr/>
          <p:nvPr/>
        </p:nvGrpSpPr>
        <p:grpSpPr>
          <a:xfrm>
            <a:off x="9589068" y="1961055"/>
            <a:ext cx="1971306" cy="2235309"/>
            <a:chOff x="7101444" y="1332391"/>
            <a:chExt cx="1971306" cy="2235309"/>
          </a:xfrm>
        </p:grpSpPr>
        <p:sp>
          <p:nvSpPr>
            <p:cNvPr id="46" name="ZoneTexte 45"/>
            <p:cNvSpPr txBox="1"/>
            <p:nvPr/>
          </p:nvSpPr>
          <p:spPr>
            <a:xfrm>
              <a:off x="7101444" y="2859814"/>
              <a:ext cx="19713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 err="1">
                  <a:latin typeface="Nexa Light" charset="0"/>
                  <a:ea typeface="Nexa Light" charset="0"/>
                  <a:cs typeface="Nexa Light" charset="0"/>
                </a:rPr>
                <a:t>Regularization</a:t>
              </a:r>
              <a:r>
                <a:rPr lang="fr-FR" sz="2000" dirty="0">
                  <a:latin typeface="Nexa Light" charset="0"/>
                  <a:ea typeface="Nexa Light" charset="0"/>
                  <a:cs typeface="Nexa Light" charset="0"/>
                </a:rPr>
                <a:t> </a:t>
              </a:r>
              <a:r>
                <a:rPr lang="fr-FR" sz="2000" dirty="0" err="1">
                  <a:latin typeface="Nexa Light" charset="0"/>
                  <a:ea typeface="Nexa Light" charset="0"/>
                  <a:cs typeface="Nexa Light" charset="0"/>
                </a:rPr>
                <a:t>cost</a:t>
              </a:r>
              <a:endParaRPr lang="fr-FR" sz="2000" dirty="0">
                <a:latin typeface="Nexa Light" charset="0"/>
                <a:ea typeface="Nexa Light" charset="0"/>
                <a:cs typeface="Nexa Light" charset="0"/>
              </a:endParaRPr>
            </a:p>
          </p:txBody>
        </p:sp>
        <p:cxnSp>
          <p:nvCxnSpPr>
            <p:cNvPr id="47" name="Connecteur droit avec flèche 46"/>
            <p:cNvCxnSpPr>
              <a:cxnSpLocks/>
              <a:stCxn id="46" idx="0"/>
            </p:cNvCxnSpPr>
            <p:nvPr/>
          </p:nvCxnSpPr>
          <p:spPr>
            <a:xfrm flipH="1" flipV="1">
              <a:off x="7250153" y="1332391"/>
              <a:ext cx="836944" cy="1527423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Rectangle 49"/>
          <p:cNvSpPr/>
          <p:nvPr/>
        </p:nvSpPr>
        <p:spPr>
          <a:xfrm>
            <a:off x="6788896" y="4921951"/>
            <a:ext cx="3228281" cy="833940"/>
          </a:xfrm>
          <a:prstGeom prst="rect">
            <a:avLst/>
          </a:prstGeom>
          <a:solidFill>
            <a:srgbClr val="702082"/>
          </a:solidFill>
          <a:ln w="28575">
            <a:solidFill>
              <a:srgbClr val="702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err="1">
                <a:solidFill>
                  <a:schemeClr val="bg1"/>
                </a:solidFill>
              </a:rPr>
              <a:t>Estimated</a:t>
            </a:r>
            <a:r>
              <a:rPr lang="fr-FR" sz="2400">
                <a:solidFill>
                  <a:schemeClr val="bg1"/>
                </a:solidFill>
              </a:rPr>
              <a:t> by gradient </a:t>
            </a:r>
            <a:r>
              <a:rPr lang="fr-FR" sz="2400" err="1">
                <a:solidFill>
                  <a:schemeClr val="bg1"/>
                </a:solidFill>
              </a:rPr>
              <a:t>descent</a:t>
            </a:r>
            <a:endParaRPr lang="en-US" sz="2400" b="1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790B2DC6-2877-9F44-9EF6-9E5114E81D06}"/>
                  </a:ext>
                </a:extLst>
              </p:cNvPr>
              <p:cNvSpPr txBox="1"/>
              <p:nvPr/>
            </p:nvSpPr>
            <p:spPr>
              <a:xfrm>
                <a:off x="857495" y="824239"/>
                <a:ext cx="10813281" cy="15749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600" b="0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fr-FR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6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fr-FR" sz="3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fr-FR" sz="36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fr-FR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fr-FR" sz="3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fr-FR" sz="36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fr-FR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6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fr-FR" sz="3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fr-FR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fr-FR" sz="3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sz="36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fr-FR" sz="36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fr-FR" sz="3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fr-FR" sz="3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fr-F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FR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Φ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fr-FR" sz="3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3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r>
                                            <a:rPr lang="fr-FR" sz="3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 lang="fr-FR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fr-FR" sz="3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3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fr-FR" sz="3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r>
                                        <a:rPr lang="fr-FR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fr-FR" sz="3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3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fr-FR" sz="3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sub>
                                  </m:sSub>
                                  <m:r>
                                    <a:rPr lang="fr-FR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⋆</m:t>
                                  </m:r>
                                  <m:sSub>
                                    <m:sSubPr>
                                      <m:ctrlPr>
                                        <a:rPr lang="fr-FR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fr-FR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fr-FR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fr-FR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 </m:t>
                                      </m:r>
                                      <m:r>
                                        <a:rPr lang="fr-FR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fr-FR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fr-F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36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fr-FR" sz="3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fr-FR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6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fr-FR" sz="3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fr-FR" sz="36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fr-FR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fr-FR" sz="3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fr-FR" sz="3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fr-FR" sz="3600" dirty="0"/>
              </a:p>
            </p:txBody>
          </p:sp>
        </mc:Choice>
        <mc:Fallback xmlns="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790B2DC6-2877-9F44-9EF6-9E5114E81D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495" y="824239"/>
                <a:ext cx="10813281" cy="1574983"/>
              </a:xfrm>
              <a:prstGeom prst="rect">
                <a:avLst/>
              </a:prstGeom>
              <a:blipFill>
                <a:blip r:embed="rId3"/>
                <a:stretch>
                  <a:fillRect t="-115200" r="-117" b="-1712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85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595086" y="235961"/>
            <a:ext cx="7638473" cy="381000"/>
          </a:xfrm>
        </p:spPr>
        <p:txBody>
          <a:bodyPr/>
          <a:lstStyle/>
          <a:p>
            <a:r>
              <a:rPr lang="en-US" sz="2800" dirty="0"/>
              <a:t>Example: geodesic regression</a:t>
            </a:r>
          </a:p>
        </p:txBody>
      </p:sp>
      <p:pic>
        <p:nvPicPr>
          <p:cNvPr id="41" name="Imag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264" y="2581980"/>
            <a:ext cx="1319103" cy="1265935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242" y="2581980"/>
            <a:ext cx="1517091" cy="1265935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602" y="2581980"/>
            <a:ext cx="1467945" cy="1265935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666" y="2584108"/>
            <a:ext cx="1493195" cy="1263807"/>
          </a:xfrm>
          <a:prstGeom prst="rect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91" y="2581980"/>
            <a:ext cx="1440084" cy="1265935"/>
          </a:xfrm>
          <a:prstGeom prst="rect">
            <a:avLst/>
          </a:prstGeom>
        </p:spPr>
      </p:pic>
      <p:pic>
        <p:nvPicPr>
          <p:cNvPr id="51" name="montage_regression_skul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05251" y="4012361"/>
            <a:ext cx="5148771" cy="2780898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7727117" y="3974660"/>
            <a:ext cx="1018962" cy="2931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Rectangle 55"/>
          <p:cNvSpPr/>
          <p:nvPr/>
        </p:nvSpPr>
        <p:spPr>
          <a:xfrm>
            <a:off x="3208366" y="3861595"/>
            <a:ext cx="1018962" cy="30447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D91B35C0-80DA-6A42-80A8-4CC1CB2B52C8}"/>
                  </a:ext>
                </a:extLst>
              </p:cNvPr>
              <p:cNvSpPr txBox="1"/>
              <p:nvPr/>
            </p:nvSpPr>
            <p:spPr>
              <a:xfrm>
                <a:off x="857495" y="824239"/>
                <a:ext cx="10612072" cy="15749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600" b="0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fr-FR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6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fr-FR" sz="3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fr-FR" sz="36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fr-FR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fr-FR" sz="3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fr-FR" sz="36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fr-FR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6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fr-FR" sz="3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fr-FR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fr-FR" sz="3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sz="36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fr-FR" sz="36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fr-FR" sz="3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fr-FR" sz="3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fr-F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FR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Φ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fr-FR" sz="3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3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r>
                                            <a:rPr lang="fr-FR" sz="3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 lang="fr-FR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fr-FR" sz="3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3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fr-FR" sz="3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r>
                                        <a:rPr lang="fr-FR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fr-FR" sz="3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3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fr-FR" sz="3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sub>
                                  </m:sSub>
                                  <m:r>
                                    <a:rPr lang="fr-FR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⋆</m:t>
                                  </m:r>
                                  <m:sSub>
                                    <m:sSubPr>
                                      <m:ctrlPr>
                                        <a:rPr lang="fr-FR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fr-FR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fr-FR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fr-FR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 </m:t>
                                      </m:r>
                                      <m:r>
                                        <a:rPr lang="fr-FR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fr-FR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fr-F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36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fr-FR" sz="3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fr-FR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6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fr-FR" sz="3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fr-FR" sz="36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fr-FR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fr-FR" sz="3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fr-FR" sz="3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fr-FR" sz="3600" dirty="0"/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D91B35C0-80DA-6A42-80A8-4CC1CB2B52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495" y="824239"/>
                <a:ext cx="10612072" cy="1574983"/>
              </a:xfrm>
              <a:prstGeom prst="rect">
                <a:avLst/>
              </a:prstGeom>
              <a:blipFill>
                <a:blip r:embed="rId10"/>
                <a:stretch>
                  <a:fillRect l="-598" t="-115200" r="-1077" b="-1712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186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1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/>
          <p:cNvSpPr txBox="1"/>
          <p:nvPr/>
        </p:nvSpPr>
        <p:spPr>
          <a:xfrm>
            <a:off x="1524001" y="6557577"/>
            <a:ext cx="9143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Morphometry</a:t>
            </a:r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 of </a:t>
            </a:r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anatomical</a:t>
            </a:r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 </a:t>
            </a:r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shape</a:t>
            </a:r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 complexes </a:t>
            </a:r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with</a:t>
            </a:r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 dense </a:t>
            </a:r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deformations</a:t>
            </a:r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 and </a:t>
            </a:r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sparse</a:t>
            </a:r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 </a:t>
            </a:r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parameters</a:t>
            </a:r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, </a:t>
            </a:r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Durrleman</a:t>
            </a:r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 et al, 2014</a:t>
            </a:r>
          </a:p>
        </p:txBody>
      </p:sp>
      <p:grpSp>
        <p:nvGrpSpPr>
          <p:cNvPr id="37" name="Grouper 36"/>
          <p:cNvGrpSpPr/>
          <p:nvPr/>
        </p:nvGrpSpPr>
        <p:grpSpPr>
          <a:xfrm>
            <a:off x="902445" y="2026115"/>
            <a:ext cx="2605704" cy="1426945"/>
            <a:chOff x="891327" y="1695726"/>
            <a:chExt cx="2605704" cy="1426945"/>
          </a:xfrm>
        </p:grpSpPr>
        <p:sp>
          <p:nvSpPr>
            <p:cNvPr id="32" name="ZoneTexte 31"/>
            <p:cNvSpPr txBox="1"/>
            <p:nvPr/>
          </p:nvSpPr>
          <p:spPr>
            <a:xfrm>
              <a:off x="891327" y="2414785"/>
              <a:ext cx="26057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>
                  <a:latin typeface="Nexa Light" charset="0"/>
                  <a:ea typeface="Nexa Light" charset="0"/>
                  <a:cs typeface="Nexa Light" charset="0"/>
                </a:rPr>
                <a:t>One initial </a:t>
              </a:r>
              <a:r>
                <a:rPr lang="fr-FR" sz="2000" dirty="0" err="1">
                  <a:latin typeface="Nexa Light" charset="0"/>
                  <a:ea typeface="Nexa Light" charset="0"/>
                  <a:cs typeface="Nexa Light" charset="0"/>
                </a:rPr>
                <a:t>momenta</a:t>
              </a:r>
              <a:r>
                <a:rPr lang="fr-FR" sz="2000" dirty="0">
                  <a:latin typeface="Nexa Light" charset="0"/>
                  <a:ea typeface="Nexa Light" charset="0"/>
                  <a:cs typeface="Nexa Light" charset="0"/>
                </a:rPr>
                <a:t> for </a:t>
              </a:r>
              <a:r>
                <a:rPr lang="fr-FR" sz="2000" dirty="0" err="1">
                  <a:latin typeface="Nexa Light" charset="0"/>
                  <a:ea typeface="Nexa Light" charset="0"/>
                  <a:cs typeface="Nexa Light" charset="0"/>
                </a:rPr>
                <a:t>each</a:t>
              </a:r>
              <a:r>
                <a:rPr lang="fr-FR" sz="2000" dirty="0">
                  <a:latin typeface="Nexa Light" charset="0"/>
                  <a:ea typeface="Nexa Light" charset="0"/>
                  <a:cs typeface="Nexa Light" charset="0"/>
                </a:rPr>
                <a:t> </a:t>
              </a:r>
              <a:r>
                <a:rPr lang="fr-FR" sz="2000" dirty="0" err="1">
                  <a:latin typeface="Nexa Light" charset="0"/>
                  <a:ea typeface="Nexa Light" charset="0"/>
                  <a:cs typeface="Nexa Light" charset="0"/>
                </a:rPr>
                <a:t>subject</a:t>
              </a:r>
              <a:endParaRPr lang="fr-FR" sz="2000" dirty="0">
                <a:latin typeface="Nexa Light" charset="0"/>
                <a:ea typeface="Nexa Light" charset="0"/>
                <a:cs typeface="Nexa Light" charset="0"/>
              </a:endParaRPr>
            </a:p>
          </p:txBody>
        </p:sp>
        <p:cxnSp>
          <p:nvCxnSpPr>
            <p:cNvPr id="33" name="Connecteur droit avec flèche 32"/>
            <p:cNvCxnSpPr>
              <a:cxnSpLocks/>
              <a:stCxn id="32" idx="0"/>
            </p:cNvCxnSpPr>
            <p:nvPr/>
          </p:nvCxnSpPr>
          <p:spPr>
            <a:xfrm flipH="1" flipV="1">
              <a:off x="2175622" y="1695726"/>
              <a:ext cx="18557" cy="719059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Rectangle 49"/>
          <p:cNvSpPr/>
          <p:nvPr/>
        </p:nvSpPr>
        <p:spPr>
          <a:xfrm>
            <a:off x="6788896" y="4921951"/>
            <a:ext cx="3228281" cy="833940"/>
          </a:xfrm>
          <a:prstGeom prst="rect">
            <a:avLst/>
          </a:prstGeom>
          <a:solidFill>
            <a:srgbClr val="702082"/>
          </a:solidFill>
          <a:ln w="28575">
            <a:solidFill>
              <a:srgbClr val="702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err="1">
                <a:solidFill>
                  <a:schemeClr val="bg1"/>
                </a:solidFill>
              </a:rPr>
              <a:t>Estimated</a:t>
            </a:r>
            <a:r>
              <a:rPr lang="fr-FR" sz="2400">
                <a:solidFill>
                  <a:schemeClr val="bg1"/>
                </a:solidFill>
              </a:rPr>
              <a:t> by gradient </a:t>
            </a:r>
            <a:r>
              <a:rPr lang="fr-FR" sz="2400" err="1">
                <a:solidFill>
                  <a:schemeClr val="bg1"/>
                </a:solidFill>
              </a:rPr>
              <a:t>descent</a:t>
            </a:r>
            <a:endParaRPr lang="en-US" sz="2400" b="1">
              <a:solidFill>
                <a:schemeClr val="bg1"/>
              </a:solidFill>
            </a:endParaRPr>
          </a:p>
        </p:txBody>
      </p:sp>
      <p:grpSp>
        <p:nvGrpSpPr>
          <p:cNvPr id="7" name="Grouper 6"/>
          <p:cNvGrpSpPr/>
          <p:nvPr/>
        </p:nvGrpSpPr>
        <p:grpSpPr>
          <a:xfrm>
            <a:off x="1642755" y="3713767"/>
            <a:ext cx="2933205" cy="2717807"/>
            <a:chOff x="0" y="3713766"/>
            <a:chExt cx="2933205" cy="2717807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8" name="Rectangle 27"/>
            <p:cNvSpPr/>
            <p:nvPr/>
          </p:nvSpPr>
          <p:spPr>
            <a:xfrm>
              <a:off x="0" y="3713766"/>
              <a:ext cx="2933205" cy="271780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  <p:grpSp>
          <p:nvGrpSpPr>
            <p:cNvPr id="41" name="Grouper 40"/>
            <p:cNvGrpSpPr/>
            <p:nvPr/>
          </p:nvGrpSpPr>
          <p:grpSpPr>
            <a:xfrm>
              <a:off x="176762" y="3783151"/>
              <a:ext cx="2587009" cy="2644573"/>
              <a:chOff x="889282" y="2476865"/>
              <a:chExt cx="2587009" cy="2644573"/>
            </a:xfrm>
          </p:grpSpPr>
          <p:grpSp>
            <p:nvGrpSpPr>
              <p:cNvPr id="42" name="Grouper 41"/>
              <p:cNvGrpSpPr/>
              <p:nvPr/>
            </p:nvGrpSpPr>
            <p:grpSpPr>
              <a:xfrm>
                <a:off x="889282" y="2476865"/>
                <a:ext cx="2587009" cy="2547945"/>
                <a:chOff x="889282" y="2476865"/>
                <a:chExt cx="2587009" cy="2547945"/>
              </a:xfrm>
            </p:grpSpPr>
            <p:pic>
              <p:nvPicPr>
                <p:cNvPr id="48" name="Image 47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3551" y="3027444"/>
                  <a:ext cx="1315413" cy="1629318"/>
                </a:xfrm>
                <a:prstGeom prst="rect">
                  <a:avLst/>
                </a:prstGeom>
                <a:effectLst>
                  <a:glow rad="317500">
                    <a:srgbClr val="7030A0">
                      <a:alpha val="20000"/>
                    </a:srgbClr>
                  </a:glow>
                </a:effectLst>
              </p:spPr>
            </p:pic>
            <p:cxnSp>
              <p:nvCxnSpPr>
                <p:cNvPr id="49" name="Connecteur droit avec flèche 48"/>
                <p:cNvCxnSpPr/>
                <p:nvPr/>
              </p:nvCxnSpPr>
              <p:spPr>
                <a:xfrm flipV="1">
                  <a:off x="2476554" y="2730869"/>
                  <a:ext cx="771143" cy="628416"/>
                </a:xfrm>
                <a:prstGeom prst="straightConnector1">
                  <a:avLst/>
                </a:prstGeom>
                <a:ln w="76200">
                  <a:solidFill>
                    <a:srgbClr val="7030A0"/>
                  </a:solidFill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Connecteur droit avec flèche 50"/>
                <p:cNvCxnSpPr/>
                <p:nvPr/>
              </p:nvCxnSpPr>
              <p:spPr>
                <a:xfrm flipH="1" flipV="1">
                  <a:off x="895044" y="2730869"/>
                  <a:ext cx="789089" cy="628417"/>
                </a:xfrm>
                <a:prstGeom prst="straightConnector1">
                  <a:avLst/>
                </a:prstGeom>
                <a:ln w="76200">
                  <a:solidFill>
                    <a:srgbClr val="7030A0"/>
                  </a:solidFill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Connecteur droit avec flèche 54"/>
                <p:cNvCxnSpPr/>
                <p:nvPr/>
              </p:nvCxnSpPr>
              <p:spPr>
                <a:xfrm flipH="1">
                  <a:off x="1057072" y="3994182"/>
                  <a:ext cx="713363" cy="616729"/>
                </a:xfrm>
                <a:prstGeom prst="straightConnector1">
                  <a:avLst/>
                </a:prstGeom>
                <a:ln w="76200">
                  <a:solidFill>
                    <a:srgbClr val="7030A0"/>
                  </a:solidFill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Connecteur droit avec flèche 55"/>
                <p:cNvCxnSpPr/>
                <p:nvPr/>
              </p:nvCxnSpPr>
              <p:spPr>
                <a:xfrm>
                  <a:off x="2456680" y="3987502"/>
                  <a:ext cx="1019611" cy="477305"/>
                </a:xfrm>
                <a:prstGeom prst="straightConnector1">
                  <a:avLst/>
                </a:prstGeom>
                <a:ln w="76200">
                  <a:solidFill>
                    <a:srgbClr val="7030A0"/>
                  </a:solidFill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7" name="ZoneTexte 56"/>
                <p:cNvSpPr txBox="1"/>
                <p:nvPr/>
              </p:nvSpPr>
              <p:spPr>
                <a:xfrm>
                  <a:off x="1182752" y="2476866"/>
                  <a:ext cx="48282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>
                      <a:solidFill>
                        <a:srgbClr val="702082"/>
                      </a:solidFill>
                      <a:latin typeface="Nexa Bold" charset="0"/>
                      <a:ea typeface="Nexa Bold" charset="0"/>
                      <a:cs typeface="Nexa Bold" charset="0"/>
                    </a:rPr>
                    <a:t>ɸ</a:t>
                  </a:r>
                  <a:r>
                    <a:rPr lang="en-US" sz="2400" b="1" baseline="-25000">
                      <a:solidFill>
                        <a:srgbClr val="702082"/>
                      </a:solidFill>
                      <a:latin typeface="Nexa Bold" charset="0"/>
                      <a:ea typeface="Nexa Bold" charset="0"/>
                      <a:cs typeface="Nexa Bold" charset="0"/>
                    </a:rPr>
                    <a:t>1</a:t>
                  </a:r>
                  <a:endParaRPr lang="en-US" sz="2400" b="1">
                    <a:solidFill>
                      <a:srgbClr val="702082"/>
                    </a:solidFill>
                    <a:latin typeface="Nexa Bold" charset="0"/>
                    <a:ea typeface="Nexa Bold" charset="0"/>
                    <a:cs typeface="Nexa Bold" charset="0"/>
                  </a:endParaRPr>
                </a:p>
              </p:txBody>
            </p:sp>
            <p:sp>
              <p:nvSpPr>
                <p:cNvPr id="58" name="ZoneTexte 57"/>
                <p:cNvSpPr txBox="1"/>
                <p:nvPr/>
              </p:nvSpPr>
              <p:spPr>
                <a:xfrm>
                  <a:off x="2511552" y="2476865"/>
                  <a:ext cx="54213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>
                      <a:solidFill>
                        <a:srgbClr val="702082"/>
                      </a:solidFill>
                      <a:latin typeface="Nexa Bold" charset="0"/>
                      <a:ea typeface="Nexa Bold" charset="0"/>
                      <a:cs typeface="Nexa Bold" charset="0"/>
                    </a:rPr>
                    <a:t>ɸ</a:t>
                  </a:r>
                  <a:r>
                    <a:rPr lang="en-US" sz="2400" b="1" baseline="-25000">
                      <a:solidFill>
                        <a:srgbClr val="702082"/>
                      </a:solidFill>
                      <a:latin typeface="Nexa Bold" charset="0"/>
                      <a:ea typeface="Nexa Bold" charset="0"/>
                      <a:cs typeface="Nexa Bold" charset="0"/>
                    </a:rPr>
                    <a:t>2</a:t>
                  </a:r>
                  <a:endParaRPr lang="en-US" sz="2400" b="1">
                    <a:solidFill>
                      <a:srgbClr val="702082"/>
                    </a:solidFill>
                    <a:latin typeface="Nexa Bold" charset="0"/>
                    <a:ea typeface="Nexa Bold" charset="0"/>
                    <a:cs typeface="Nexa Bold" charset="0"/>
                  </a:endParaRPr>
                </a:p>
              </p:txBody>
            </p:sp>
            <p:sp>
              <p:nvSpPr>
                <p:cNvPr id="59" name="ZoneTexte 58"/>
                <p:cNvSpPr txBox="1"/>
                <p:nvPr/>
              </p:nvSpPr>
              <p:spPr>
                <a:xfrm>
                  <a:off x="2864600" y="3723345"/>
                  <a:ext cx="54213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>
                      <a:solidFill>
                        <a:srgbClr val="702082"/>
                      </a:solidFill>
                      <a:latin typeface="Nexa Bold" charset="0"/>
                      <a:ea typeface="Nexa Bold" charset="0"/>
                      <a:cs typeface="Nexa Bold" charset="0"/>
                    </a:rPr>
                    <a:t>ɸ</a:t>
                  </a:r>
                  <a:r>
                    <a:rPr lang="en-US" sz="2400" b="1" baseline="-25000">
                      <a:solidFill>
                        <a:srgbClr val="702082"/>
                      </a:solidFill>
                      <a:latin typeface="Nexa Bold" charset="0"/>
                      <a:ea typeface="Nexa Bold" charset="0"/>
                      <a:cs typeface="Nexa Bold" charset="0"/>
                    </a:rPr>
                    <a:t>3</a:t>
                  </a:r>
                  <a:endParaRPr lang="en-US" sz="2400" b="1">
                    <a:solidFill>
                      <a:srgbClr val="702082"/>
                    </a:solidFill>
                    <a:latin typeface="Nexa Bold" charset="0"/>
                    <a:ea typeface="Nexa Bold" charset="0"/>
                    <a:cs typeface="Nexa Bold" charset="0"/>
                  </a:endParaRPr>
                </a:p>
              </p:txBody>
            </p:sp>
            <p:sp>
              <p:nvSpPr>
                <p:cNvPr id="60" name="ZoneTexte 59"/>
                <p:cNvSpPr txBox="1"/>
                <p:nvPr/>
              </p:nvSpPr>
              <p:spPr>
                <a:xfrm>
                  <a:off x="889282" y="4563145"/>
                  <a:ext cx="54694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>
                      <a:solidFill>
                        <a:srgbClr val="702082"/>
                      </a:solidFill>
                      <a:latin typeface="Nexa Bold" charset="0"/>
                      <a:ea typeface="Nexa Bold" charset="0"/>
                      <a:cs typeface="Nexa Bold" charset="0"/>
                    </a:rPr>
                    <a:t>ɸ</a:t>
                  </a:r>
                  <a:r>
                    <a:rPr lang="en-US" sz="2400" b="1" baseline="-25000">
                      <a:solidFill>
                        <a:srgbClr val="702082"/>
                      </a:solidFill>
                      <a:latin typeface="Nexa Bold" charset="0"/>
                      <a:ea typeface="Nexa Bold" charset="0"/>
                      <a:cs typeface="Nexa Bold" charset="0"/>
                    </a:rPr>
                    <a:t>4</a:t>
                  </a:r>
                  <a:endParaRPr lang="en-US" sz="2400" b="1">
                    <a:solidFill>
                      <a:srgbClr val="702082"/>
                    </a:solidFill>
                    <a:latin typeface="Nexa Bold" charset="0"/>
                    <a:ea typeface="Nexa Bold" charset="0"/>
                    <a:cs typeface="Nexa Bold" charset="0"/>
                  </a:endParaRPr>
                </a:p>
              </p:txBody>
            </p:sp>
          </p:grpSp>
          <p:sp>
            <p:nvSpPr>
              <p:cNvPr id="45" name="ZoneTexte 44"/>
              <p:cNvSpPr txBox="1"/>
              <p:nvPr/>
            </p:nvSpPr>
            <p:spPr>
              <a:xfrm>
                <a:off x="1890437" y="4659773"/>
                <a:ext cx="5004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>
                    <a:solidFill>
                      <a:srgbClr val="702082"/>
                    </a:solidFill>
                    <a:latin typeface="Nexa Bold" charset="0"/>
                    <a:ea typeface="Nexa Bold" charset="0"/>
                    <a:cs typeface="Nexa Bold" charset="0"/>
                  </a:rPr>
                  <a:t>y</a:t>
                </a:r>
                <a:r>
                  <a:rPr lang="en-US" sz="2400" baseline="-25000">
                    <a:solidFill>
                      <a:srgbClr val="702082"/>
                    </a:solidFill>
                    <a:latin typeface="Nexa Bold" charset="0"/>
                    <a:ea typeface="Nexa Bold" charset="0"/>
                    <a:cs typeface="Nexa Bold" charset="0"/>
                  </a:rPr>
                  <a:t>0</a:t>
                </a:r>
                <a:endParaRPr lang="en-US" sz="2400">
                  <a:solidFill>
                    <a:srgbClr val="702082"/>
                  </a:solidFill>
                  <a:latin typeface="Nexa Bold" charset="0"/>
                  <a:ea typeface="Nexa Bold" charset="0"/>
                  <a:cs typeface="Nexa Bold" charset="0"/>
                </a:endParaRPr>
              </a:p>
            </p:txBody>
          </p:sp>
        </p:grpSp>
      </p:grpSp>
      <p:sp>
        <p:nvSpPr>
          <p:cNvPr id="25" name="Espace réservé du texte 1">
            <a:extLst>
              <a:ext uri="{FF2B5EF4-FFF2-40B4-BE49-F238E27FC236}">
                <a16:creationId xmlns:a16="http://schemas.microsoft.com/office/drawing/2014/main" id="{B2041058-1EEB-924F-A97D-D06FB61A7D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5086" y="235961"/>
            <a:ext cx="7638473" cy="381000"/>
          </a:xfrm>
        </p:spPr>
        <p:txBody>
          <a:bodyPr/>
          <a:lstStyle/>
          <a:p>
            <a:r>
              <a:rPr lang="en-US" sz="2800" dirty="0"/>
              <a:t>Example: atlas construction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1B865B90-F3A0-3443-8CAE-0D49B36C7E35}"/>
                  </a:ext>
                </a:extLst>
              </p:cNvPr>
              <p:cNvSpPr txBox="1"/>
              <p:nvPr/>
            </p:nvSpPr>
            <p:spPr>
              <a:xfrm>
                <a:off x="592802" y="824239"/>
                <a:ext cx="10987367" cy="15122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600" b="0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fr-FR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6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fr-FR" sz="3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fr-FR" sz="36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fr-FR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fr-FR" sz="3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6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fr-FR" sz="3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fr-FR" sz="3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fr-FR" sz="36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b>
                              <m:r>
                                <a:rPr lang="fr-FR" sz="3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fr-FR" sz="36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fr-FR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6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fr-FR" sz="3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fr-FR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fr-FR" sz="3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sz="3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fr-FR" sz="36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fr-FR" sz="3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fr-FR" sz="3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fr-F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FR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Φ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fr-FR" sz="3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3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r>
                                            <a:rPr lang="fr-FR" sz="3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 lang="fr-FR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 </m:t>
                                      </m:r>
                                      <m:sSub>
                                        <m:sSubPr>
                                          <m:ctrlPr>
                                            <a:rPr lang="fr-FR" sz="3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3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fr-FR" sz="3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</m:sSub>
                                  <m:r>
                                    <a:rPr lang="fr-FR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⋆</m:t>
                                  </m:r>
                                  <m:sSub>
                                    <m:sSubPr>
                                      <m:ctrlPr>
                                        <a:rPr lang="fr-FR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fr-FR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fr-FR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fr-FR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 </m:t>
                                      </m:r>
                                      <m:r>
                                        <a:rPr lang="fr-FR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fr-FR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fr-F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36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fr-FR" sz="3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fr-FR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6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fr-FR" sz="3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fr-FR" sz="3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fr-FR" sz="3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6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fr-FR" sz="3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fr-FR" sz="3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fr-FR" sz="36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b>
                              <m:r>
                                <a:rPr lang="fr-FR" sz="3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fr-FR" sz="3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fr-FR" sz="3600" dirty="0"/>
              </a:p>
            </p:txBody>
          </p:sp>
        </mc:Choice>
        <mc:Fallback xmlns="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1B865B90-F3A0-3443-8CAE-0D49B36C7E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802" y="824239"/>
                <a:ext cx="10987367" cy="1512273"/>
              </a:xfrm>
              <a:prstGeom prst="rect">
                <a:avLst/>
              </a:prstGeom>
              <a:blipFill>
                <a:blip r:embed="rId3"/>
                <a:stretch>
                  <a:fillRect l="-462" t="-120000" r="-924" b="-1825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0292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247" y="970384"/>
            <a:ext cx="5265942" cy="5887616"/>
          </a:xfrm>
          <a:prstGeom prst="rect">
            <a:avLst/>
          </a:prstGeom>
        </p:spPr>
      </p:pic>
      <p:sp>
        <p:nvSpPr>
          <p:cNvPr id="6" name="Espace réservé du texte 1">
            <a:extLst>
              <a:ext uri="{FF2B5EF4-FFF2-40B4-BE49-F238E27FC236}">
                <a16:creationId xmlns:a16="http://schemas.microsoft.com/office/drawing/2014/main" id="{879E3D86-DC46-8248-82D7-F300B4A9F2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5086" y="235961"/>
            <a:ext cx="7638473" cy="381000"/>
          </a:xfrm>
        </p:spPr>
        <p:txBody>
          <a:bodyPr/>
          <a:lstStyle/>
          <a:p>
            <a:r>
              <a:rPr lang="en-US" sz="2800" dirty="0"/>
              <a:t>Example: atlas construction</a:t>
            </a:r>
          </a:p>
        </p:txBody>
      </p:sp>
    </p:spTree>
    <p:extLst>
      <p:ext uri="{BB962C8B-B14F-4D97-AF65-F5344CB8AC3E}">
        <p14:creationId xmlns:p14="http://schemas.microsoft.com/office/powerpoint/2010/main" val="3351115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580571" y="235961"/>
            <a:ext cx="8198668" cy="381000"/>
          </a:xfrm>
        </p:spPr>
        <p:txBody>
          <a:bodyPr/>
          <a:lstStyle/>
          <a:p>
            <a:r>
              <a:rPr lang="en-US" sz="2800" dirty="0"/>
              <a:t>Back to longitudinal data</a:t>
            </a:r>
          </a:p>
        </p:txBody>
      </p:sp>
      <p:grpSp>
        <p:nvGrpSpPr>
          <p:cNvPr id="4" name="Grouper 3"/>
          <p:cNvGrpSpPr/>
          <p:nvPr/>
        </p:nvGrpSpPr>
        <p:grpSpPr>
          <a:xfrm>
            <a:off x="1968720" y="1007889"/>
            <a:ext cx="2541077" cy="2369794"/>
            <a:chOff x="0" y="3713766"/>
            <a:chExt cx="2933205" cy="2717807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Rectangle 5"/>
            <p:cNvSpPr/>
            <p:nvPr/>
          </p:nvSpPr>
          <p:spPr>
            <a:xfrm>
              <a:off x="0" y="3713766"/>
              <a:ext cx="2933205" cy="271780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  <p:grpSp>
          <p:nvGrpSpPr>
            <p:cNvPr id="8" name="Grouper 7"/>
            <p:cNvGrpSpPr/>
            <p:nvPr/>
          </p:nvGrpSpPr>
          <p:grpSpPr>
            <a:xfrm>
              <a:off x="182524" y="4037155"/>
              <a:ext cx="2581248" cy="1925893"/>
              <a:chOff x="895044" y="2730869"/>
              <a:chExt cx="2581247" cy="1925893"/>
            </a:xfrm>
          </p:grpSpPr>
          <p:pic>
            <p:nvPicPr>
              <p:cNvPr id="10" name="Image 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3551" y="3027444"/>
                <a:ext cx="1315413" cy="1629318"/>
              </a:xfrm>
              <a:prstGeom prst="rect">
                <a:avLst/>
              </a:prstGeom>
              <a:effectLst>
                <a:glow rad="317500">
                  <a:srgbClr val="7030A0">
                    <a:alpha val="20000"/>
                  </a:srgbClr>
                </a:glow>
              </a:effectLst>
            </p:spPr>
          </p:pic>
          <p:cxnSp>
            <p:nvCxnSpPr>
              <p:cNvPr id="11" name="Connecteur droit avec flèche 10"/>
              <p:cNvCxnSpPr/>
              <p:nvPr/>
            </p:nvCxnSpPr>
            <p:spPr>
              <a:xfrm flipV="1">
                <a:off x="2476554" y="2730869"/>
                <a:ext cx="771143" cy="628416"/>
              </a:xfrm>
              <a:prstGeom prst="straightConnector1">
                <a:avLst/>
              </a:prstGeom>
              <a:ln w="76200">
                <a:solidFill>
                  <a:srgbClr val="7030A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Connecteur droit avec flèche 11"/>
              <p:cNvCxnSpPr/>
              <p:nvPr/>
            </p:nvCxnSpPr>
            <p:spPr>
              <a:xfrm flipH="1" flipV="1">
                <a:off x="895044" y="2730869"/>
                <a:ext cx="789089" cy="628417"/>
              </a:xfrm>
              <a:prstGeom prst="straightConnector1">
                <a:avLst/>
              </a:prstGeom>
              <a:ln w="76200">
                <a:solidFill>
                  <a:srgbClr val="7030A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Connecteur droit avec flèche 12"/>
              <p:cNvCxnSpPr/>
              <p:nvPr/>
            </p:nvCxnSpPr>
            <p:spPr>
              <a:xfrm flipH="1">
                <a:off x="1057072" y="3994182"/>
                <a:ext cx="713363" cy="616729"/>
              </a:xfrm>
              <a:prstGeom prst="straightConnector1">
                <a:avLst/>
              </a:prstGeom>
              <a:ln w="76200">
                <a:solidFill>
                  <a:srgbClr val="7030A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Connecteur droit avec flèche 13"/>
              <p:cNvCxnSpPr/>
              <p:nvPr/>
            </p:nvCxnSpPr>
            <p:spPr>
              <a:xfrm>
                <a:off x="2456680" y="3987502"/>
                <a:ext cx="1019611" cy="477305"/>
              </a:xfrm>
              <a:prstGeom prst="straightConnector1">
                <a:avLst/>
              </a:prstGeom>
              <a:ln w="76200">
                <a:solidFill>
                  <a:srgbClr val="7030A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Grouper 18"/>
          <p:cNvGrpSpPr/>
          <p:nvPr/>
        </p:nvGrpSpPr>
        <p:grpSpPr>
          <a:xfrm>
            <a:off x="6017959" y="1216462"/>
            <a:ext cx="4131561" cy="2084694"/>
            <a:chOff x="5012439" y="953135"/>
            <a:chExt cx="4131561" cy="2084694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 19"/>
            <p:cNvSpPr/>
            <p:nvPr/>
          </p:nvSpPr>
          <p:spPr>
            <a:xfrm>
              <a:off x="5012439" y="953135"/>
              <a:ext cx="4131561" cy="208469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  <p:grpSp>
          <p:nvGrpSpPr>
            <p:cNvPr id="21" name="Grouper 20"/>
            <p:cNvGrpSpPr/>
            <p:nvPr/>
          </p:nvGrpSpPr>
          <p:grpSpPr>
            <a:xfrm>
              <a:off x="5095566" y="1172987"/>
              <a:ext cx="3927343" cy="1460977"/>
              <a:chOff x="4988689" y="3563833"/>
              <a:chExt cx="3927343" cy="1460977"/>
            </a:xfrm>
          </p:grpSpPr>
          <p:cxnSp>
            <p:nvCxnSpPr>
              <p:cNvPr id="22" name="Connecteur droit avec flèche 21"/>
              <p:cNvCxnSpPr/>
              <p:nvPr/>
            </p:nvCxnSpPr>
            <p:spPr>
              <a:xfrm>
                <a:off x="4988689" y="4386572"/>
                <a:ext cx="3927343" cy="0"/>
              </a:xfrm>
              <a:prstGeom prst="straightConnector1">
                <a:avLst/>
              </a:prstGeom>
              <a:ln w="76200">
                <a:solidFill>
                  <a:srgbClr val="7030A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3" name="Image 2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5416" y="3563833"/>
                <a:ext cx="1179504" cy="1460977"/>
              </a:xfrm>
              <a:prstGeom prst="rect">
                <a:avLst/>
              </a:prstGeom>
              <a:effectLst>
                <a:glow rad="317500">
                  <a:srgbClr val="7030A0">
                    <a:alpha val="20000"/>
                  </a:srgbClr>
                </a:glow>
              </a:effectLst>
            </p:spPr>
          </p:pic>
        </p:grpSp>
      </p:grpSp>
      <p:sp>
        <p:nvSpPr>
          <p:cNvPr id="3" name="Croix 2"/>
          <p:cNvSpPr/>
          <p:nvPr/>
        </p:nvSpPr>
        <p:spPr>
          <a:xfrm>
            <a:off x="4843507" y="1837816"/>
            <a:ext cx="832753" cy="783826"/>
          </a:xfrm>
          <a:prstGeom prst="plus">
            <a:avLst>
              <a:gd name="adj" fmla="val 39286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" name="Grouper 4"/>
          <p:cNvGrpSpPr/>
          <p:nvPr/>
        </p:nvGrpSpPr>
        <p:grpSpPr>
          <a:xfrm>
            <a:off x="1736973" y="3787615"/>
            <a:ext cx="9444220" cy="2459001"/>
            <a:chOff x="212973" y="3787614"/>
            <a:chExt cx="9444220" cy="2459001"/>
          </a:xfrm>
        </p:grpSpPr>
        <p:cxnSp>
          <p:nvCxnSpPr>
            <p:cNvPr id="63" name="Connecteur droit avec flèche 62"/>
            <p:cNvCxnSpPr/>
            <p:nvPr/>
          </p:nvCxnSpPr>
          <p:spPr>
            <a:xfrm>
              <a:off x="1461242" y="5172316"/>
              <a:ext cx="6231157" cy="37077"/>
            </a:xfrm>
            <a:prstGeom prst="straightConnector1">
              <a:avLst/>
            </a:prstGeom>
            <a:ln w="152400">
              <a:solidFill>
                <a:srgbClr val="7030A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28" name="Grouper 27"/>
            <p:cNvGrpSpPr/>
            <p:nvPr/>
          </p:nvGrpSpPr>
          <p:grpSpPr>
            <a:xfrm>
              <a:off x="212973" y="5001209"/>
              <a:ext cx="779737" cy="491186"/>
              <a:chOff x="3512345" y="4124131"/>
              <a:chExt cx="914400" cy="491186"/>
            </a:xfrm>
            <a:solidFill>
              <a:schemeClr val="tx1"/>
            </a:solidFill>
          </p:grpSpPr>
          <p:sp>
            <p:nvSpPr>
              <p:cNvPr id="26" name="Rectangle 25"/>
              <p:cNvSpPr/>
              <p:nvPr/>
            </p:nvSpPr>
            <p:spPr>
              <a:xfrm>
                <a:off x="3512345" y="4124131"/>
                <a:ext cx="914400" cy="205273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3512345" y="4410044"/>
                <a:ext cx="914400" cy="205273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62" name="Grouper 61"/>
            <p:cNvGrpSpPr/>
            <p:nvPr/>
          </p:nvGrpSpPr>
          <p:grpSpPr>
            <a:xfrm>
              <a:off x="1211918" y="3787614"/>
              <a:ext cx="6480481" cy="2459001"/>
              <a:chOff x="909645" y="3921201"/>
              <a:chExt cx="6480481" cy="2459001"/>
            </a:xfrm>
          </p:grpSpPr>
          <p:grpSp>
            <p:nvGrpSpPr>
              <p:cNvPr id="29" name="Grouper 28"/>
              <p:cNvGrpSpPr/>
              <p:nvPr/>
            </p:nvGrpSpPr>
            <p:grpSpPr>
              <a:xfrm>
                <a:off x="909645" y="4000368"/>
                <a:ext cx="2541077" cy="2369794"/>
                <a:chOff x="0" y="3713766"/>
                <a:chExt cx="2933205" cy="2717807"/>
              </a:xfrm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isometricOffAxis1Left"/>
                <a:lightRig rig="threePt" dir="t"/>
              </a:scene3d>
            </p:grpSpPr>
            <p:sp>
              <p:nvSpPr>
                <p:cNvPr id="30" name="Rectangle 29"/>
                <p:cNvSpPr/>
                <p:nvPr/>
              </p:nvSpPr>
              <p:spPr>
                <a:xfrm>
                  <a:off x="0" y="3713766"/>
                  <a:ext cx="2933205" cy="2717807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31" name="Grouper 30"/>
                <p:cNvGrpSpPr/>
                <p:nvPr/>
              </p:nvGrpSpPr>
              <p:grpSpPr>
                <a:xfrm>
                  <a:off x="182524" y="4037155"/>
                  <a:ext cx="2581248" cy="1925893"/>
                  <a:chOff x="895044" y="2730869"/>
                  <a:chExt cx="2581247" cy="1925893"/>
                </a:xfrm>
              </p:grpSpPr>
              <p:pic>
                <p:nvPicPr>
                  <p:cNvPr id="32" name="Image 31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443551" y="3027444"/>
                    <a:ext cx="1315413" cy="1629318"/>
                  </a:xfrm>
                  <a:prstGeom prst="rect">
                    <a:avLst/>
                  </a:prstGeom>
                  <a:effectLst>
                    <a:glow rad="317500">
                      <a:srgbClr val="7030A0">
                        <a:alpha val="20000"/>
                      </a:srgbClr>
                    </a:glow>
                  </a:effectLst>
                </p:spPr>
              </p:pic>
              <p:cxnSp>
                <p:nvCxnSpPr>
                  <p:cNvPr id="33" name="Connecteur droit avec flèche 32"/>
                  <p:cNvCxnSpPr/>
                  <p:nvPr/>
                </p:nvCxnSpPr>
                <p:spPr>
                  <a:xfrm flipV="1">
                    <a:off x="2476554" y="2730869"/>
                    <a:ext cx="771143" cy="628416"/>
                  </a:xfrm>
                  <a:prstGeom prst="straightConnector1">
                    <a:avLst/>
                  </a:prstGeom>
                  <a:ln w="76200">
                    <a:solidFill>
                      <a:srgbClr val="7030A0"/>
                    </a:solidFill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Connecteur droit avec flèche 33"/>
                  <p:cNvCxnSpPr/>
                  <p:nvPr/>
                </p:nvCxnSpPr>
                <p:spPr>
                  <a:xfrm flipH="1" flipV="1">
                    <a:off x="895044" y="2730869"/>
                    <a:ext cx="789089" cy="628417"/>
                  </a:xfrm>
                  <a:prstGeom prst="straightConnector1">
                    <a:avLst/>
                  </a:prstGeom>
                  <a:ln w="76200">
                    <a:solidFill>
                      <a:srgbClr val="7030A0"/>
                    </a:solidFill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Connecteur droit avec flèche 34"/>
                  <p:cNvCxnSpPr/>
                  <p:nvPr/>
                </p:nvCxnSpPr>
                <p:spPr>
                  <a:xfrm flipH="1">
                    <a:off x="1057072" y="3994182"/>
                    <a:ext cx="713363" cy="616729"/>
                  </a:xfrm>
                  <a:prstGeom prst="straightConnector1">
                    <a:avLst/>
                  </a:prstGeom>
                  <a:ln w="76200">
                    <a:solidFill>
                      <a:srgbClr val="7030A0"/>
                    </a:solidFill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Connecteur droit avec flèche 35"/>
                  <p:cNvCxnSpPr/>
                  <p:nvPr/>
                </p:nvCxnSpPr>
                <p:spPr>
                  <a:xfrm>
                    <a:off x="2456680" y="3987502"/>
                    <a:ext cx="1019611" cy="477305"/>
                  </a:xfrm>
                  <a:prstGeom prst="straightConnector1">
                    <a:avLst/>
                  </a:prstGeom>
                  <a:ln w="76200">
                    <a:solidFill>
                      <a:srgbClr val="7030A0"/>
                    </a:solidFill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61" name="Grouper 60"/>
              <p:cNvGrpSpPr/>
              <p:nvPr/>
            </p:nvGrpSpPr>
            <p:grpSpPr>
              <a:xfrm>
                <a:off x="2226547" y="3921201"/>
                <a:ext cx="5163579" cy="2459001"/>
                <a:chOff x="2226547" y="3977184"/>
                <a:chExt cx="5163579" cy="2459001"/>
              </a:xfrm>
            </p:grpSpPr>
            <p:grpSp>
              <p:nvGrpSpPr>
                <p:cNvPr id="37" name="Grouper 36"/>
                <p:cNvGrpSpPr/>
                <p:nvPr/>
              </p:nvGrpSpPr>
              <p:grpSpPr>
                <a:xfrm>
                  <a:off x="2226547" y="3977184"/>
                  <a:ext cx="2541077" cy="2369794"/>
                  <a:chOff x="0" y="3713766"/>
                  <a:chExt cx="2933205" cy="2717807"/>
                </a:xfrm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1Left"/>
                  <a:lightRig rig="threePt" dir="t"/>
                </a:scene3d>
              </p:grpSpPr>
              <p:sp>
                <p:nvSpPr>
                  <p:cNvPr id="38" name="Rectangle 37"/>
                  <p:cNvSpPr/>
                  <p:nvPr/>
                </p:nvSpPr>
                <p:spPr>
                  <a:xfrm>
                    <a:off x="0" y="3713766"/>
                    <a:ext cx="2933205" cy="2717807"/>
                  </a:xfrm>
                  <a:prstGeom prst="rect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chemeClr val="tx1"/>
                      </a:solidFill>
                    </a:endParaRPr>
                  </a:p>
                </p:txBody>
              </p:sp>
              <p:grpSp>
                <p:nvGrpSpPr>
                  <p:cNvPr id="39" name="Grouper 38"/>
                  <p:cNvGrpSpPr/>
                  <p:nvPr/>
                </p:nvGrpSpPr>
                <p:grpSpPr>
                  <a:xfrm>
                    <a:off x="182524" y="4037155"/>
                    <a:ext cx="2581248" cy="1925893"/>
                    <a:chOff x="895044" y="2730869"/>
                    <a:chExt cx="2581247" cy="1925893"/>
                  </a:xfrm>
                </p:grpSpPr>
                <p:pic>
                  <p:nvPicPr>
                    <p:cNvPr id="40" name="Image 39"/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3551" y="3027444"/>
                      <a:ext cx="1315413" cy="1629318"/>
                    </a:xfrm>
                    <a:prstGeom prst="rect">
                      <a:avLst/>
                    </a:prstGeom>
                    <a:effectLst>
                      <a:glow rad="317500">
                        <a:srgbClr val="7030A0">
                          <a:alpha val="20000"/>
                        </a:srgbClr>
                      </a:glow>
                    </a:effectLst>
                  </p:spPr>
                </p:pic>
                <p:cxnSp>
                  <p:nvCxnSpPr>
                    <p:cNvPr id="41" name="Connecteur droit avec flèche 40"/>
                    <p:cNvCxnSpPr/>
                    <p:nvPr/>
                  </p:nvCxnSpPr>
                  <p:spPr>
                    <a:xfrm flipV="1">
                      <a:off x="2476554" y="2730869"/>
                      <a:ext cx="771143" cy="628416"/>
                    </a:xfrm>
                    <a:prstGeom prst="straightConnector1">
                      <a:avLst/>
                    </a:prstGeom>
                    <a:ln w="76200">
                      <a:solidFill>
                        <a:srgbClr val="7030A0"/>
                      </a:solidFill>
                      <a:tailEnd type="triangle"/>
                    </a:ln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" name="Connecteur droit avec flèche 41"/>
                    <p:cNvCxnSpPr/>
                    <p:nvPr/>
                  </p:nvCxnSpPr>
                  <p:spPr>
                    <a:xfrm flipH="1" flipV="1">
                      <a:off x="895044" y="2730869"/>
                      <a:ext cx="789089" cy="628417"/>
                    </a:xfrm>
                    <a:prstGeom prst="straightConnector1">
                      <a:avLst/>
                    </a:prstGeom>
                    <a:ln w="76200">
                      <a:solidFill>
                        <a:srgbClr val="7030A0"/>
                      </a:solidFill>
                      <a:tailEnd type="triangle"/>
                    </a:ln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Connecteur droit avec flèche 42"/>
                    <p:cNvCxnSpPr/>
                    <p:nvPr/>
                  </p:nvCxnSpPr>
                  <p:spPr>
                    <a:xfrm flipH="1">
                      <a:off x="1057072" y="3994182"/>
                      <a:ext cx="713363" cy="616729"/>
                    </a:xfrm>
                    <a:prstGeom prst="straightConnector1">
                      <a:avLst/>
                    </a:prstGeom>
                    <a:ln w="76200">
                      <a:solidFill>
                        <a:srgbClr val="7030A0"/>
                      </a:solidFill>
                      <a:tailEnd type="triangle"/>
                    </a:ln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" name="Connecteur droit avec flèche 43"/>
                    <p:cNvCxnSpPr/>
                    <p:nvPr/>
                  </p:nvCxnSpPr>
                  <p:spPr>
                    <a:xfrm>
                      <a:off x="2456680" y="3987502"/>
                      <a:ext cx="1019611" cy="477305"/>
                    </a:xfrm>
                    <a:prstGeom prst="straightConnector1">
                      <a:avLst/>
                    </a:prstGeom>
                    <a:ln w="76200">
                      <a:solidFill>
                        <a:srgbClr val="7030A0"/>
                      </a:solidFill>
                      <a:tailEnd type="triangle"/>
                    </a:ln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5" name="Grouper 44"/>
                <p:cNvGrpSpPr/>
                <p:nvPr/>
              </p:nvGrpSpPr>
              <p:grpSpPr>
                <a:xfrm>
                  <a:off x="3543449" y="4000368"/>
                  <a:ext cx="2541077" cy="2369794"/>
                  <a:chOff x="0" y="3713766"/>
                  <a:chExt cx="2933205" cy="2717807"/>
                </a:xfrm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1Left"/>
                  <a:lightRig rig="threePt" dir="t"/>
                </a:scene3d>
              </p:grpSpPr>
              <p:sp>
                <p:nvSpPr>
                  <p:cNvPr id="46" name="Rectangle 45"/>
                  <p:cNvSpPr/>
                  <p:nvPr/>
                </p:nvSpPr>
                <p:spPr>
                  <a:xfrm>
                    <a:off x="0" y="3713766"/>
                    <a:ext cx="2933205" cy="2717807"/>
                  </a:xfrm>
                  <a:prstGeom prst="rect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chemeClr val="tx1"/>
                      </a:solidFill>
                    </a:endParaRPr>
                  </a:p>
                </p:txBody>
              </p:sp>
              <p:grpSp>
                <p:nvGrpSpPr>
                  <p:cNvPr id="47" name="Grouper 46"/>
                  <p:cNvGrpSpPr/>
                  <p:nvPr/>
                </p:nvGrpSpPr>
                <p:grpSpPr>
                  <a:xfrm>
                    <a:off x="182524" y="4037155"/>
                    <a:ext cx="2581248" cy="1925893"/>
                    <a:chOff x="895044" y="2730869"/>
                    <a:chExt cx="2581247" cy="1925893"/>
                  </a:xfrm>
                </p:grpSpPr>
                <p:pic>
                  <p:nvPicPr>
                    <p:cNvPr id="48" name="Image 47"/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3551" y="3027444"/>
                      <a:ext cx="1315413" cy="1629318"/>
                    </a:xfrm>
                    <a:prstGeom prst="rect">
                      <a:avLst/>
                    </a:prstGeom>
                    <a:effectLst>
                      <a:glow rad="317500">
                        <a:srgbClr val="7030A0">
                          <a:alpha val="20000"/>
                        </a:srgbClr>
                      </a:glow>
                    </a:effectLst>
                  </p:spPr>
                </p:pic>
                <p:cxnSp>
                  <p:nvCxnSpPr>
                    <p:cNvPr id="49" name="Connecteur droit avec flèche 48"/>
                    <p:cNvCxnSpPr/>
                    <p:nvPr/>
                  </p:nvCxnSpPr>
                  <p:spPr>
                    <a:xfrm flipV="1">
                      <a:off x="2476554" y="2730869"/>
                      <a:ext cx="771143" cy="628416"/>
                    </a:xfrm>
                    <a:prstGeom prst="straightConnector1">
                      <a:avLst/>
                    </a:prstGeom>
                    <a:ln w="76200">
                      <a:solidFill>
                        <a:srgbClr val="7030A0"/>
                      </a:solidFill>
                      <a:tailEnd type="triangle"/>
                    </a:ln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Connecteur droit avec flèche 49"/>
                    <p:cNvCxnSpPr/>
                    <p:nvPr/>
                  </p:nvCxnSpPr>
                  <p:spPr>
                    <a:xfrm flipH="1" flipV="1">
                      <a:off x="895044" y="2730869"/>
                      <a:ext cx="789089" cy="628417"/>
                    </a:xfrm>
                    <a:prstGeom prst="straightConnector1">
                      <a:avLst/>
                    </a:prstGeom>
                    <a:ln w="76200">
                      <a:solidFill>
                        <a:srgbClr val="7030A0"/>
                      </a:solidFill>
                      <a:tailEnd type="triangle"/>
                    </a:ln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Connecteur droit avec flèche 50"/>
                    <p:cNvCxnSpPr/>
                    <p:nvPr/>
                  </p:nvCxnSpPr>
                  <p:spPr>
                    <a:xfrm flipH="1">
                      <a:off x="1057072" y="3994182"/>
                      <a:ext cx="713363" cy="616729"/>
                    </a:xfrm>
                    <a:prstGeom prst="straightConnector1">
                      <a:avLst/>
                    </a:prstGeom>
                    <a:ln w="76200">
                      <a:solidFill>
                        <a:srgbClr val="7030A0"/>
                      </a:solidFill>
                      <a:tailEnd type="triangle"/>
                    </a:ln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2" name="Connecteur droit avec flèche 51"/>
                    <p:cNvCxnSpPr/>
                    <p:nvPr/>
                  </p:nvCxnSpPr>
                  <p:spPr>
                    <a:xfrm>
                      <a:off x="2456680" y="3987502"/>
                      <a:ext cx="1019611" cy="477305"/>
                    </a:xfrm>
                    <a:prstGeom prst="straightConnector1">
                      <a:avLst/>
                    </a:prstGeom>
                    <a:ln w="76200">
                      <a:solidFill>
                        <a:srgbClr val="7030A0"/>
                      </a:solidFill>
                      <a:tailEnd type="triangle"/>
                    </a:ln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53" name="Grouper 52"/>
                <p:cNvGrpSpPr/>
                <p:nvPr/>
              </p:nvGrpSpPr>
              <p:grpSpPr>
                <a:xfrm>
                  <a:off x="4849049" y="4066391"/>
                  <a:ext cx="2541077" cy="2369794"/>
                  <a:chOff x="0" y="3713766"/>
                  <a:chExt cx="2933205" cy="2717807"/>
                </a:xfrm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1Left"/>
                  <a:lightRig rig="threePt" dir="t"/>
                </a:scene3d>
              </p:grpSpPr>
              <p:sp>
                <p:nvSpPr>
                  <p:cNvPr id="54" name="Rectangle 53"/>
                  <p:cNvSpPr/>
                  <p:nvPr/>
                </p:nvSpPr>
                <p:spPr>
                  <a:xfrm>
                    <a:off x="0" y="3713766"/>
                    <a:ext cx="2933205" cy="2717807"/>
                  </a:xfrm>
                  <a:prstGeom prst="rect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chemeClr val="tx1"/>
                      </a:solidFill>
                    </a:endParaRPr>
                  </a:p>
                </p:txBody>
              </p:sp>
              <p:grpSp>
                <p:nvGrpSpPr>
                  <p:cNvPr id="55" name="Grouper 54"/>
                  <p:cNvGrpSpPr/>
                  <p:nvPr/>
                </p:nvGrpSpPr>
                <p:grpSpPr>
                  <a:xfrm>
                    <a:off x="182524" y="4037155"/>
                    <a:ext cx="2581248" cy="1925893"/>
                    <a:chOff x="895044" y="2730869"/>
                    <a:chExt cx="2581247" cy="1925893"/>
                  </a:xfrm>
                </p:grpSpPr>
                <p:pic>
                  <p:nvPicPr>
                    <p:cNvPr id="56" name="Image 55"/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3551" y="3027444"/>
                      <a:ext cx="1315413" cy="1629318"/>
                    </a:xfrm>
                    <a:prstGeom prst="rect">
                      <a:avLst/>
                    </a:prstGeom>
                    <a:effectLst>
                      <a:glow rad="317500">
                        <a:srgbClr val="7030A0">
                          <a:alpha val="20000"/>
                        </a:srgbClr>
                      </a:glow>
                    </a:effectLst>
                  </p:spPr>
                </p:pic>
                <p:cxnSp>
                  <p:nvCxnSpPr>
                    <p:cNvPr id="57" name="Connecteur droit avec flèche 56"/>
                    <p:cNvCxnSpPr/>
                    <p:nvPr/>
                  </p:nvCxnSpPr>
                  <p:spPr>
                    <a:xfrm flipV="1">
                      <a:off x="2476554" y="2730869"/>
                      <a:ext cx="771143" cy="628416"/>
                    </a:xfrm>
                    <a:prstGeom prst="straightConnector1">
                      <a:avLst/>
                    </a:prstGeom>
                    <a:ln w="76200">
                      <a:solidFill>
                        <a:srgbClr val="7030A0"/>
                      </a:solidFill>
                      <a:tailEnd type="triangle"/>
                    </a:ln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8" name="Connecteur droit avec flèche 57"/>
                    <p:cNvCxnSpPr/>
                    <p:nvPr/>
                  </p:nvCxnSpPr>
                  <p:spPr>
                    <a:xfrm flipH="1" flipV="1">
                      <a:off x="895044" y="2730869"/>
                      <a:ext cx="789089" cy="628417"/>
                    </a:xfrm>
                    <a:prstGeom prst="straightConnector1">
                      <a:avLst/>
                    </a:prstGeom>
                    <a:ln w="76200">
                      <a:solidFill>
                        <a:srgbClr val="7030A0"/>
                      </a:solidFill>
                      <a:tailEnd type="triangle"/>
                    </a:ln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Connecteur droit avec flèche 58"/>
                    <p:cNvCxnSpPr/>
                    <p:nvPr/>
                  </p:nvCxnSpPr>
                  <p:spPr>
                    <a:xfrm flipH="1">
                      <a:off x="1057072" y="3994182"/>
                      <a:ext cx="713363" cy="616729"/>
                    </a:xfrm>
                    <a:prstGeom prst="straightConnector1">
                      <a:avLst/>
                    </a:prstGeom>
                    <a:ln w="76200">
                      <a:solidFill>
                        <a:srgbClr val="7030A0"/>
                      </a:solidFill>
                      <a:tailEnd type="triangle"/>
                    </a:ln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" name="Connecteur droit avec flèche 59"/>
                    <p:cNvCxnSpPr/>
                    <p:nvPr/>
                  </p:nvCxnSpPr>
                  <p:spPr>
                    <a:xfrm>
                      <a:off x="2456680" y="3987502"/>
                      <a:ext cx="1019611" cy="477305"/>
                    </a:xfrm>
                    <a:prstGeom prst="straightConnector1">
                      <a:avLst/>
                    </a:prstGeom>
                    <a:ln w="76200">
                      <a:solidFill>
                        <a:srgbClr val="7030A0"/>
                      </a:solidFill>
                      <a:tailEnd type="triangle"/>
                    </a:ln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sp>
          <p:nvSpPr>
            <p:cNvPr id="66" name="ZoneTexte 65"/>
            <p:cNvSpPr txBox="1"/>
            <p:nvPr/>
          </p:nvSpPr>
          <p:spPr>
            <a:xfrm>
              <a:off x="8027212" y="4390874"/>
              <a:ext cx="1629981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0">
                  <a:latin typeface="Impact" charset="0"/>
                  <a:ea typeface="Impact" charset="0"/>
                  <a:cs typeface="Impact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76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9"/>
          <p:cNvSpPr/>
          <p:nvPr/>
        </p:nvSpPr>
        <p:spPr>
          <a:xfrm>
            <a:off x="1731816" y="4165468"/>
            <a:ext cx="3940283" cy="22155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cxnSp>
        <p:nvCxnSpPr>
          <p:cNvPr id="125" name="Connecteur droit avec flèche 124"/>
          <p:cNvCxnSpPr/>
          <p:nvPr/>
        </p:nvCxnSpPr>
        <p:spPr>
          <a:xfrm flipV="1">
            <a:off x="1955728" y="5260061"/>
            <a:ext cx="3465070" cy="1311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2" name="Connecteur droit avec flèche 91"/>
          <p:cNvCxnSpPr/>
          <p:nvPr/>
        </p:nvCxnSpPr>
        <p:spPr>
          <a:xfrm flipV="1">
            <a:off x="1948853" y="5261261"/>
            <a:ext cx="3465070" cy="13117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93" name="Grouper 92"/>
          <p:cNvGrpSpPr/>
          <p:nvPr/>
        </p:nvGrpSpPr>
        <p:grpSpPr>
          <a:xfrm>
            <a:off x="3906769" y="4555480"/>
            <a:ext cx="1507154" cy="1468121"/>
            <a:chOff x="-42324" y="3713766"/>
            <a:chExt cx="2933205" cy="2717807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isometricOffAxis1Left"/>
            <a:lightRig rig="threePt" dir="t"/>
          </a:scene3d>
        </p:grpSpPr>
        <p:sp>
          <p:nvSpPr>
            <p:cNvPr id="118" name="Rectangle 117"/>
            <p:cNvSpPr/>
            <p:nvPr/>
          </p:nvSpPr>
          <p:spPr>
            <a:xfrm>
              <a:off x="-42324" y="3713766"/>
              <a:ext cx="2933205" cy="271780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  <p:grpSp>
          <p:nvGrpSpPr>
            <p:cNvPr id="119" name="Grouper 118"/>
            <p:cNvGrpSpPr/>
            <p:nvPr/>
          </p:nvGrpSpPr>
          <p:grpSpPr>
            <a:xfrm>
              <a:off x="182524" y="4037155"/>
              <a:ext cx="2581248" cy="1925893"/>
              <a:chOff x="895044" y="2730869"/>
              <a:chExt cx="2581247" cy="1925893"/>
            </a:xfrm>
          </p:grpSpPr>
          <p:pic>
            <p:nvPicPr>
              <p:cNvPr id="120" name="Image 11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3551" y="3027444"/>
                <a:ext cx="1315413" cy="1629318"/>
              </a:xfrm>
              <a:prstGeom prst="rect">
                <a:avLst/>
              </a:prstGeom>
              <a:effectLst>
                <a:glow rad="317500">
                  <a:srgbClr val="7030A0">
                    <a:alpha val="20000"/>
                  </a:srgbClr>
                </a:glow>
              </a:effectLst>
            </p:spPr>
          </p:pic>
          <p:cxnSp>
            <p:nvCxnSpPr>
              <p:cNvPr id="121" name="Connecteur droit avec flèche 120"/>
              <p:cNvCxnSpPr/>
              <p:nvPr/>
            </p:nvCxnSpPr>
            <p:spPr>
              <a:xfrm flipV="1">
                <a:off x="2476554" y="2730869"/>
                <a:ext cx="771143" cy="628416"/>
              </a:xfrm>
              <a:prstGeom prst="straightConnector1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2" name="Connecteur droit avec flèche 121"/>
              <p:cNvCxnSpPr/>
              <p:nvPr/>
            </p:nvCxnSpPr>
            <p:spPr>
              <a:xfrm flipH="1" flipV="1">
                <a:off x="895044" y="2730869"/>
                <a:ext cx="789089" cy="628417"/>
              </a:xfrm>
              <a:prstGeom prst="straightConnector1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3" name="Connecteur droit avec flèche 122"/>
              <p:cNvCxnSpPr/>
              <p:nvPr/>
            </p:nvCxnSpPr>
            <p:spPr>
              <a:xfrm flipH="1">
                <a:off x="1057072" y="3994182"/>
                <a:ext cx="713363" cy="616729"/>
              </a:xfrm>
              <a:prstGeom prst="straightConnector1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4" name="Connecteur droit avec flèche 123"/>
              <p:cNvCxnSpPr/>
              <p:nvPr/>
            </p:nvCxnSpPr>
            <p:spPr>
              <a:xfrm>
                <a:off x="2456680" y="3987502"/>
                <a:ext cx="1019611" cy="477305"/>
              </a:xfrm>
              <a:prstGeom prst="straightConnector1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Grouper 93"/>
          <p:cNvGrpSpPr/>
          <p:nvPr/>
        </p:nvGrpSpPr>
        <p:grpSpPr>
          <a:xfrm>
            <a:off x="3263888" y="4555480"/>
            <a:ext cx="1507154" cy="1468121"/>
            <a:chOff x="-42324" y="3713766"/>
            <a:chExt cx="2933205" cy="2717807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isometricOffAxis1Left"/>
            <a:lightRig rig="threePt" dir="t"/>
          </a:scene3d>
        </p:grpSpPr>
        <p:sp>
          <p:nvSpPr>
            <p:cNvPr id="111" name="Rectangle 110"/>
            <p:cNvSpPr/>
            <p:nvPr/>
          </p:nvSpPr>
          <p:spPr>
            <a:xfrm>
              <a:off x="-42324" y="3713766"/>
              <a:ext cx="2933205" cy="271780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  <p:grpSp>
          <p:nvGrpSpPr>
            <p:cNvPr id="112" name="Grouper 111"/>
            <p:cNvGrpSpPr/>
            <p:nvPr/>
          </p:nvGrpSpPr>
          <p:grpSpPr>
            <a:xfrm>
              <a:off x="182524" y="4037155"/>
              <a:ext cx="2581248" cy="1925893"/>
              <a:chOff x="895044" y="2730869"/>
              <a:chExt cx="2581247" cy="1925893"/>
            </a:xfrm>
          </p:grpSpPr>
          <p:pic>
            <p:nvPicPr>
              <p:cNvPr id="113" name="Image 11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3551" y="3027444"/>
                <a:ext cx="1315413" cy="1629318"/>
              </a:xfrm>
              <a:prstGeom prst="rect">
                <a:avLst/>
              </a:prstGeom>
              <a:effectLst>
                <a:glow rad="317500">
                  <a:srgbClr val="7030A0">
                    <a:alpha val="20000"/>
                  </a:srgbClr>
                </a:glow>
              </a:effectLst>
            </p:spPr>
          </p:pic>
          <p:cxnSp>
            <p:nvCxnSpPr>
              <p:cNvPr id="114" name="Connecteur droit avec flèche 113"/>
              <p:cNvCxnSpPr/>
              <p:nvPr/>
            </p:nvCxnSpPr>
            <p:spPr>
              <a:xfrm flipV="1">
                <a:off x="2476554" y="2730869"/>
                <a:ext cx="771143" cy="628416"/>
              </a:xfrm>
              <a:prstGeom prst="straightConnector1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5" name="Connecteur droit avec flèche 114"/>
              <p:cNvCxnSpPr/>
              <p:nvPr/>
            </p:nvCxnSpPr>
            <p:spPr>
              <a:xfrm flipH="1" flipV="1">
                <a:off x="895044" y="2730869"/>
                <a:ext cx="789089" cy="628417"/>
              </a:xfrm>
              <a:prstGeom prst="straightConnector1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6" name="Connecteur droit avec flèche 115"/>
              <p:cNvCxnSpPr/>
              <p:nvPr/>
            </p:nvCxnSpPr>
            <p:spPr>
              <a:xfrm flipH="1">
                <a:off x="1057072" y="3994182"/>
                <a:ext cx="713363" cy="616729"/>
              </a:xfrm>
              <a:prstGeom prst="straightConnector1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7" name="Connecteur droit avec flèche 116"/>
              <p:cNvCxnSpPr/>
              <p:nvPr/>
            </p:nvCxnSpPr>
            <p:spPr>
              <a:xfrm>
                <a:off x="2456680" y="3987502"/>
                <a:ext cx="1019611" cy="477305"/>
              </a:xfrm>
              <a:prstGeom prst="straightConnector1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5" name="Grouper 94"/>
          <p:cNvGrpSpPr/>
          <p:nvPr/>
        </p:nvGrpSpPr>
        <p:grpSpPr>
          <a:xfrm>
            <a:off x="2621007" y="4555480"/>
            <a:ext cx="1507154" cy="1468121"/>
            <a:chOff x="-42324" y="3713766"/>
            <a:chExt cx="2933205" cy="2717807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isometricOffAxis1Left"/>
            <a:lightRig rig="threePt" dir="t"/>
          </a:scene3d>
        </p:grpSpPr>
        <p:sp>
          <p:nvSpPr>
            <p:cNvPr id="104" name="Rectangle 103"/>
            <p:cNvSpPr/>
            <p:nvPr/>
          </p:nvSpPr>
          <p:spPr>
            <a:xfrm>
              <a:off x="-42324" y="3713766"/>
              <a:ext cx="2933205" cy="271780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  <p:grpSp>
          <p:nvGrpSpPr>
            <p:cNvPr id="105" name="Grouper 104"/>
            <p:cNvGrpSpPr/>
            <p:nvPr/>
          </p:nvGrpSpPr>
          <p:grpSpPr>
            <a:xfrm>
              <a:off x="182524" y="4037155"/>
              <a:ext cx="2581248" cy="1925893"/>
              <a:chOff x="895044" y="2730869"/>
              <a:chExt cx="2581247" cy="1925893"/>
            </a:xfrm>
          </p:grpSpPr>
          <p:pic>
            <p:nvPicPr>
              <p:cNvPr id="106" name="Image 10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3551" y="3027444"/>
                <a:ext cx="1315413" cy="1629318"/>
              </a:xfrm>
              <a:prstGeom prst="rect">
                <a:avLst/>
              </a:prstGeom>
              <a:effectLst>
                <a:glow rad="317500">
                  <a:srgbClr val="7030A0">
                    <a:alpha val="20000"/>
                  </a:srgbClr>
                </a:glow>
              </a:effectLst>
            </p:spPr>
          </p:pic>
          <p:cxnSp>
            <p:nvCxnSpPr>
              <p:cNvPr id="107" name="Connecteur droit avec flèche 106"/>
              <p:cNvCxnSpPr/>
              <p:nvPr/>
            </p:nvCxnSpPr>
            <p:spPr>
              <a:xfrm flipV="1">
                <a:off x="2476554" y="2730869"/>
                <a:ext cx="771143" cy="628416"/>
              </a:xfrm>
              <a:prstGeom prst="straightConnector1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8" name="Connecteur droit avec flèche 107"/>
              <p:cNvCxnSpPr/>
              <p:nvPr/>
            </p:nvCxnSpPr>
            <p:spPr>
              <a:xfrm flipH="1" flipV="1">
                <a:off x="895044" y="2730869"/>
                <a:ext cx="789089" cy="628417"/>
              </a:xfrm>
              <a:prstGeom prst="straightConnector1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9" name="Connecteur droit avec flèche 108"/>
              <p:cNvCxnSpPr/>
              <p:nvPr/>
            </p:nvCxnSpPr>
            <p:spPr>
              <a:xfrm flipH="1">
                <a:off x="1057072" y="3994182"/>
                <a:ext cx="713363" cy="616729"/>
              </a:xfrm>
              <a:prstGeom prst="straightConnector1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0" name="Connecteur droit avec flèche 109"/>
              <p:cNvCxnSpPr/>
              <p:nvPr/>
            </p:nvCxnSpPr>
            <p:spPr>
              <a:xfrm>
                <a:off x="2456680" y="3987502"/>
                <a:ext cx="1019611" cy="477305"/>
              </a:xfrm>
              <a:prstGeom prst="straightConnector1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6" name="Grouper 95"/>
          <p:cNvGrpSpPr/>
          <p:nvPr/>
        </p:nvGrpSpPr>
        <p:grpSpPr>
          <a:xfrm>
            <a:off x="1978125" y="4555480"/>
            <a:ext cx="1507154" cy="1468121"/>
            <a:chOff x="-42324" y="3713766"/>
            <a:chExt cx="2933205" cy="2717808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isometricOffAxis1Left"/>
            <a:lightRig rig="threePt" dir="t"/>
          </a:scene3d>
        </p:grpSpPr>
        <p:sp>
          <p:nvSpPr>
            <p:cNvPr id="97" name="Rectangle 96"/>
            <p:cNvSpPr/>
            <p:nvPr/>
          </p:nvSpPr>
          <p:spPr>
            <a:xfrm>
              <a:off x="-42324" y="3713766"/>
              <a:ext cx="2933205" cy="271780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  <p:grpSp>
          <p:nvGrpSpPr>
            <p:cNvPr id="98" name="Grouper 97"/>
            <p:cNvGrpSpPr/>
            <p:nvPr/>
          </p:nvGrpSpPr>
          <p:grpSpPr>
            <a:xfrm>
              <a:off x="182525" y="4037155"/>
              <a:ext cx="2581249" cy="1925893"/>
              <a:chOff x="895044" y="2730864"/>
              <a:chExt cx="2581247" cy="1925890"/>
            </a:xfrm>
          </p:grpSpPr>
          <p:pic>
            <p:nvPicPr>
              <p:cNvPr id="99" name="Image 9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3551" y="3027439"/>
                <a:ext cx="1315412" cy="1629315"/>
              </a:xfrm>
              <a:prstGeom prst="rect">
                <a:avLst/>
              </a:prstGeom>
              <a:effectLst>
                <a:glow rad="317500">
                  <a:srgbClr val="7030A0">
                    <a:alpha val="20000"/>
                  </a:srgbClr>
                </a:glow>
              </a:effectLst>
            </p:spPr>
          </p:pic>
          <p:cxnSp>
            <p:nvCxnSpPr>
              <p:cNvPr id="100" name="Connecteur droit avec flèche 99"/>
              <p:cNvCxnSpPr/>
              <p:nvPr/>
            </p:nvCxnSpPr>
            <p:spPr>
              <a:xfrm flipV="1">
                <a:off x="2476554" y="2730864"/>
                <a:ext cx="771143" cy="628414"/>
              </a:xfrm>
              <a:prstGeom prst="straightConnector1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1" name="Connecteur droit avec flèche 100"/>
              <p:cNvCxnSpPr/>
              <p:nvPr/>
            </p:nvCxnSpPr>
            <p:spPr>
              <a:xfrm flipH="1" flipV="1">
                <a:off x="895044" y="2730864"/>
                <a:ext cx="789089" cy="628416"/>
              </a:xfrm>
              <a:prstGeom prst="straightConnector1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2" name="Connecteur droit avec flèche 101"/>
              <p:cNvCxnSpPr/>
              <p:nvPr/>
            </p:nvCxnSpPr>
            <p:spPr>
              <a:xfrm flipH="1">
                <a:off x="1057072" y="3994179"/>
                <a:ext cx="713363" cy="616728"/>
              </a:xfrm>
              <a:prstGeom prst="straightConnector1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3" name="Connecteur droit avec flèche 102"/>
              <p:cNvCxnSpPr/>
              <p:nvPr/>
            </p:nvCxnSpPr>
            <p:spPr>
              <a:xfrm>
                <a:off x="2456680" y="3987502"/>
                <a:ext cx="1019611" cy="477304"/>
              </a:xfrm>
              <a:prstGeom prst="straightConnector1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5" name="Connecteur droit avec flèche 24"/>
          <p:cNvCxnSpPr/>
          <p:nvPr/>
        </p:nvCxnSpPr>
        <p:spPr>
          <a:xfrm flipV="1">
            <a:off x="3205316" y="1897278"/>
            <a:ext cx="232105" cy="126191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orme libre 34"/>
          <p:cNvSpPr/>
          <p:nvPr/>
        </p:nvSpPr>
        <p:spPr>
          <a:xfrm rot="169391">
            <a:off x="3245513" y="1600888"/>
            <a:ext cx="527529" cy="1557129"/>
          </a:xfrm>
          <a:custGeom>
            <a:avLst/>
            <a:gdLst>
              <a:gd name="connsiteX0" fmla="*/ 0 w 536549"/>
              <a:gd name="connsiteY0" fmla="*/ 1602089 h 1602089"/>
              <a:gd name="connsiteX1" fmla="*/ 219154 w 536549"/>
              <a:gd name="connsiteY1" fmla="*/ 680132 h 1602089"/>
              <a:gd name="connsiteX2" fmla="*/ 536549 w 536549"/>
              <a:gd name="connsiteY2" fmla="*/ 0 h 1602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6549" h="1602089">
                <a:moveTo>
                  <a:pt x="0" y="1602089"/>
                </a:moveTo>
                <a:cubicBezTo>
                  <a:pt x="64864" y="1274618"/>
                  <a:pt x="129729" y="947147"/>
                  <a:pt x="219154" y="680132"/>
                </a:cubicBezTo>
                <a:cubicBezTo>
                  <a:pt x="308579" y="413117"/>
                  <a:pt x="469795" y="129729"/>
                  <a:pt x="536549" y="0"/>
                </a:cubicBezTo>
              </a:path>
            </a:pathLst>
          </a:custGeom>
          <a:noFill/>
          <a:ln w="190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595086" y="232012"/>
            <a:ext cx="7890395" cy="381000"/>
          </a:xfrm>
        </p:spPr>
        <p:txBody>
          <a:bodyPr/>
          <a:lstStyle/>
          <a:p>
            <a:r>
              <a:rPr lang="en-US" sz="2800" dirty="0" err="1"/>
              <a:t>Exp</a:t>
            </a:r>
            <a:r>
              <a:rPr lang="en-US" sz="2800" dirty="0"/>
              <a:t>-parallelism on a Riemannian manifold</a:t>
            </a:r>
          </a:p>
        </p:txBody>
      </p:sp>
      <p:cxnSp>
        <p:nvCxnSpPr>
          <p:cNvPr id="8" name="Connecteur droit avec flèche 7"/>
          <p:cNvCxnSpPr/>
          <p:nvPr/>
        </p:nvCxnSpPr>
        <p:spPr>
          <a:xfrm flipV="1">
            <a:off x="3200346" y="3042059"/>
            <a:ext cx="1728396" cy="102019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 flipV="1">
            <a:off x="4173327" y="1904316"/>
            <a:ext cx="232105" cy="126191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 flipV="1">
            <a:off x="6185376" y="2060538"/>
            <a:ext cx="232105" cy="126191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 flipV="1">
            <a:off x="7035353" y="2202126"/>
            <a:ext cx="232105" cy="126191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 flipV="1">
            <a:off x="7858652" y="2411102"/>
            <a:ext cx="232105" cy="126191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 flipV="1">
            <a:off x="8576724" y="2664317"/>
            <a:ext cx="232105" cy="126191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 flipV="1">
            <a:off x="5174244" y="1954634"/>
            <a:ext cx="232105" cy="126191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orme libre 36"/>
          <p:cNvSpPr/>
          <p:nvPr/>
        </p:nvSpPr>
        <p:spPr>
          <a:xfrm rot="169391">
            <a:off x="8615851" y="2335528"/>
            <a:ext cx="536549" cy="1602089"/>
          </a:xfrm>
          <a:custGeom>
            <a:avLst/>
            <a:gdLst>
              <a:gd name="connsiteX0" fmla="*/ 0 w 536549"/>
              <a:gd name="connsiteY0" fmla="*/ 1602089 h 1602089"/>
              <a:gd name="connsiteX1" fmla="*/ 219154 w 536549"/>
              <a:gd name="connsiteY1" fmla="*/ 680132 h 1602089"/>
              <a:gd name="connsiteX2" fmla="*/ 536549 w 536549"/>
              <a:gd name="connsiteY2" fmla="*/ 0 h 1602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6549" h="1602089">
                <a:moveTo>
                  <a:pt x="0" y="1602089"/>
                </a:moveTo>
                <a:cubicBezTo>
                  <a:pt x="64864" y="1274618"/>
                  <a:pt x="129729" y="947147"/>
                  <a:pt x="219154" y="680132"/>
                </a:cubicBezTo>
                <a:cubicBezTo>
                  <a:pt x="308579" y="413117"/>
                  <a:pt x="469795" y="129729"/>
                  <a:pt x="536549" y="0"/>
                </a:cubicBezTo>
              </a:path>
            </a:pathLst>
          </a:custGeom>
          <a:noFill/>
          <a:ln w="190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Forme libre 37"/>
          <p:cNvSpPr/>
          <p:nvPr/>
        </p:nvSpPr>
        <p:spPr>
          <a:xfrm rot="169391">
            <a:off x="4212456" y="1549375"/>
            <a:ext cx="536549" cy="1602089"/>
          </a:xfrm>
          <a:custGeom>
            <a:avLst/>
            <a:gdLst>
              <a:gd name="connsiteX0" fmla="*/ 0 w 536549"/>
              <a:gd name="connsiteY0" fmla="*/ 1602089 h 1602089"/>
              <a:gd name="connsiteX1" fmla="*/ 219154 w 536549"/>
              <a:gd name="connsiteY1" fmla="*/ 680132 h 1602089"/>
              <a:gd name="connsiteX2" fmla="*/ 536549 w 536549"/>
              <a:gd name="connsiteY2" fmla="*/ 0 h 1602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6549" h="1602089">
                <a:moveTo>
                  <a:pt x="0" y="1602089"/>
                </a:moveTo>
                <a:cubicBezTo>
                  <a:pt x="64864" y="1274618"/>
                  <a:pt x="129729" y="947147"/>
                  <a:pt x="219154" y="680132"/>
                </a:cubicBezTo>
                <a:cubicBezTo>
                  <a:pt x="308579" y="413117"/>
                  <a:pt x="469795" y="129729"/>
                  <a:pt x="536549" y="0"/>
                </a:cubicBezTo>
              </a:path>
            </a:pathLst>
          </a:custGeom>
          <a:noFill/>
          <a:ln w="190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9" name="Forme libre 38"/>
          <p:cNvSpPr/>
          <p:nvPr/>
        </p:nvSpPr>
        <p:spPr>
          <a:xfrm rot="169391">
            <a:off x="5220182" y="1634562"/>
            <a:ext cx="536549" cy="1602089"/>
          </a:xfrm>
          <a:custGeom>
            <a:avLst/>
            <a:gdLst>
              <a:gd name="connsiteX0" fmla="*/ 0 w 536549"/>
              <a:gd name="connsiteY0" fmla="*/ 1602089 h 1602089"/>
              <a:gd name="connsiteX1" fmla="*/ 219154 w 536549"/>
              <a:gd name="connsiteY1" fmla="*/ 680132 h 1602089"/>
              <a:gd name="connsiteX2" fmla="*/ 536549 w 536549"/>
              <a:gd name="connsiteY2" fmla="*/ 0 h 1602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6549" h="1602089">
                <a:moveTo>
                  <a:pt x="0" y="1602089"/>
                </a:moveTo>
                <a:cubicBezTo>
                  <a:pt x="64864" y="1274618"/>
                  <a:pt x="129729" y="947147"/>
                  <a:pt x="219154" y="680132"/>
                </a:cubicBezTo>
                <a:cubicBezTo>
                  <a:pt x="308579" y="413117"/>
                  <a:pt x="469795" y="129729"/>
                  <a:pt x="536549" y="0"/>
                </a:cubicBezTo>
              </a:path>
            </a:pathLst>
          </a:custGeom>
          <a:noFill/>
          <a:ln w="190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0" name="Forme libre 39"/>
          <p:cNvSpPr/>
          <p:nvPr/>
        </p:nvSpPr>
        <p:spPr>
          <a:xfrm rot="169391">
            <a:off x="6224502" y="1744560"/>
            <a:ext cx="536549" cy="1602089"/>
          </a:xfrm>
          <a:custGeom>
            <a:avLst/>
            <a:gdLst>
              <a:gd name="connsiteX0" fmla="*/ 0 w 536549"/>
              <a:gd name="connsiteY0" fmla="*/ 1602089 h 1602089"/>
              <a:gd name="connsiteX1" fmla="*/ 219154 w 536549"/>
              <a:gd name="connsiteY1" fmla="*/ 680132 h 1602089"/>
              <a:gd name="connsiteX2" fmla="*/ 536549 w 536549"/>
              <a:gd name="connsiteY2" fmla="*/ 0 h 1602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6549" h="1602089">
                <a:moveTo>
                  <a:pt x="0" y="1602089"/>
                </a:moveTo>
                <a:cubicBezTo>
                  <a:pt x="64864" y="1274618"/>
                  <a:pt x="129729" y="947147"/>
                  <a:pt x="219154" y="680132"/>
                </a:cubicBezTo>
                <a:cubicBezTo>
                  <a:pt x="308579" y="413117"/>
                  <a:pt x="469795" y="129729"/>
                  <a:pt x="536549" y="0"/>
                </a:cubicBezTo>
              </a:path>
            </a:pathLst>
          </a:custGeom>
          <a:noFill/>
          <a:ln w="190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Forme libre 40"/>
          <p:cNvSpPr/>
          <p:nvPr/>
        </p:nvSpPr>
        <p:spPr>
          <a:xfrm rot="169391">
            <a:off x="7088144" y="1898891"/>
            <a:ext cx="536549" cy="1602089"/>
          </a:xfrm>
          <a:custGeom>
            <a:avLst/>
            <a:gdLst>
              <a:gd name="connsiteX0" fmla="*/ 0 w 536549"/>
              <a:gd name="connsiteY0" fmla="*/ 1602089 h 1602089"/>
              <a:gd name="connsiteX1" fmla="*/ 219154 w 536549"/>
              <a:gd name="connsiteY1" fmla="*/ 680132 h 1602089"/>
              <a:gd name="connsiteX2" fmla="*/ 536549 w 536549"/>
              <a:gd name="connsiteY2" fmla="*/ 0 h 1602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6549" h="1602089">
                <a:moveTo>
                  <a:pt x="0" y="1602089"/>
                </a:moveTo>
                <a:cubicBezTo>
                  <a:pt x="64864" y="1274618"/>
                  <a:pt x="129729" y="947147"/>
                  <a:pt x="219154" y="680132"/>
                </a:cubicBezTo>
                <a:cubicBezTo>
                  <a:pt x="308579" y="413117"/>
                  <a:pt x="469795" y="129729"/>
                  <a:pt x="536549" y="0"/>
                </a:cubicBezTo>
              </a:path>
            </a:pathLst>
          </a:custGeom>
          <a:noFill/>
          <a:ln w="190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Forme libre 41"/>
          <p:cNvSpPr/>
          <p:nvPr/>
        </p:nvSpPr>
        <p:spPr>
          <a:xfrm rot="169391">
            <a:off x="7907760" y="2072779"/>
            <a:ext cx="536549" cy="1602089"/>
          </a:xfrm>
          <a:custGeom>
            <a:avLst/>
            <a:gdLst>
              <a:gd name="connsiteX0" fmla="*/ 0 w 536549"/>
              <a:gd name="connsiteY0" fmla="*/ 1602089 h 1602089"/>
              <a:gd name="connsiteX1" fmla="*/ 219154 w 536549"/>
              <a:gd name="connsiteY1" fmla="*/ 680132 h 1602089"/>
              <a:gd name="connsiteX2" fmla="*/ 536549 w 536549"/>
              <a:gd name="connsiteY2" fmla="*/ 0 h 1602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6549" h="1602089">
                <a:moveTo>
                  <a:pt x="0" y="1602089"/>
                </a:moveTo>
                <a:cubicBezTo>
                  <a:pt x="64864" y="1274618"/>
                  <a:pt x="129729" y="947147"/>
                  <a:pt x="219154" y="680132"/>
                </a:cubicBezTo>
                <a:cubicBezTo>
                  <a:pt x="308579" y="413117"/>
                  <a:pt x="469795" y="129729"/>
                  <a:pt x="536549" y="0"/>
                </a:cubicBezTo>
              </a:path>
            </a:pathLst>
          </a:custGeom>
          <a:noFill/>
          <a:ln w="190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3177626" y="3110072"/>
            <a:ext cx="52900" cy="56679"/>
          </a:xfrm>
          <a:prstGeom prst="ellipse">
            <a:avLst/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4" name="Connecteur droit avec flèche 53"/>
          <p:cNvCxnSpPr/>
          <p:nvPr/>
        </p:nvCxnSpPr>
        <p:spPr>
          <a:xfrm>
            <a:off x="3000504" y="1954632"/>
            <a:ext cx="326797" cy="2459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ZoneTexte 58"/>
          <p:cNvSpPr txBox="1"/>
          <p:nvPr/>
        </p:nvSpPr>
        <p:spPr>
          <a:xfrm>
            <a:off x="1491845" y="1519924"/>
            <a:ext cx="16299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err="1">
                <a:latin typeface="Nexa Light" charset="0"/>
                <a:ea typeface="Nexa Light" charset="0"/>
                <a:cs typeface="Nexa Light" charset="0"/>
              </a:rPr>
              <a:t>Space</a:t>
            </a:r>
            <a:r>
              <a:rPr lang="fr-FR" sz="2000">
                <a:latin typeface="Nexa Light" charset="0"/>
                <a:ea typeface="Nexa Light" charset="0"/>
                <a:cs typeface="Nexa Light" charset="0"/>
              </a:rPr>
              <a:t>-shift</a:t>
            </a:r>
          </a:p>
        </p:txBody>
      </p:sp>
      <p:cxnSp>
        <p:nvCxnSpPr>
          <p:cNvPr id="45" name="Connecteur droit avec flèche 44"/>
          <p:cNvCxnSpPr/>
          <p:nvPr/>
        </p:nvCxnSpPr>
        <p:spPr>
          <a:xfrm flipV="1">
            <a:off x="2536219" y="3175070"/>
            <a:ext cx="549402" cy="3729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er 13"/>
          <p:cNvGrpSpPr/>
          <p:nvPr/>
        </p:nvGrpSpPr>
        <p:grpSpPr>
          <a:xfrm>
            <a:off x="1567748" y="3136573"/>
            <a:ext cx="7011038" cy="789661"/>
            <a:chOff x="118393" y="4959373"/>
            <a:chExt cx="7011038" cy="789661"/>
          </a:xfrm>
        </p:grpSpPr>
        <p:grpSp>
          <p:nvGrpSpPr>
            <p:cNvPr id="4" name="Grouper 3"/>
            <p:cNvGrpSpPr/>
            <p:nvPr/>
          </p:nvGrpSpPr>
          <p:grpSpPr>
            <a:xfrm>
              <a:off x="118393" y="4959373"/>
              <a:ext cx="7011038" cy="789661"/>
              <a:chOff x="118393" y="4959373"/>
              <a:chExt cx="7011038" cy="789661"/>
            </a:xfrm>
          </p:grpSpPr>
          <p:sp>
            <p:nvSpPr>
              <p:cNvPr id="22" name="Forme libre 21"/>
              <p:cNvSpPr/>
              <p:nvPr/>
            </p:nvSpPr>
            <p:spPr>
              <a:xfrm>
                <a:off x="1763943" y="4959373"/>
                <a:ext cx="5365488" cy="789661"/>
              </a:xfrm>
              <a:custGeom>
                <a:avLst/>
                <a:gdLst>
                  <a:gd name="connsiteX0" fmla="*/ 0 w 5365488"/>
                  <a:gd name="connsiteY0" fmla="*/ 3730 h 789661"/>
                  <a:gd name="connsiteX1" fmla="*/ 1896814 w 5365488"/>
                  <a:gd name="connsiteY1" fmla="*/ 56629 h 789661"/>
                  <a:gd name="connsiteX2" fmla="*/ 4111022 w 5365488"/>
                  <a:gd name="connsiteY2" fmla="*/ 396696 h 789661"/>
                  <a:gd name="connsiteX3" fmla="*/ 5365488 w 5365488"/>
                  <a:gd name="connsiteY3" fmla="*/ 789661 h 789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65488" h="789661">
                    <a:moveTo>
                      <a:pt x="0" y="3730"/>
                    </a:moveTo>
                    <a:cubicBezTo>
                      <a:pt x="605822" y="-2568"/>
                      <a:pt x="1211644" y="-8865"/>
                      <a:pt x="1896814" y="56629"/>
                    </a:cubicBezTo>
                    <a:cubicBezTo>
                      <a:pt x="2581984" y="122123"/>
                      <a:pt x="3532910" y="274524"/>
                      <a:pt x="4111022" y="396696"/>
                    </a:cubicBezTo>
                    <a:cubicBezTo>
                      <a:pt x="4689134" y="518868"/>
                      <a:pt x="5123663" y="711572"/>
                      <a:pt x="5365488" y="789661"/>
                    </a:cubicBezTo>
                  </a:path>
                </a:pathLst>
              </a:custGeom>
              <a:noFill/>
              <a:ln w="76200">
                <a:solidFill>
                  <a:srgbClr val="0070C0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8" name="ZoneTexte 47"/>
              <p:cNvSpPr txBox="1"/>
              <p:nvPr/>
            </p:nvSpPr>
            <p:spPr>
              <a:xfrm>
                <a:off x="118393" y="5326023"/>
                <a:ext cx="281631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>
                    <a:latin typeface="Nexa Light" charset="0"/>
                    <a:ea typeface="Nexa Light" charset="0"/>
                    <a:cs typeface="Nexa Light" charset="0"/>
                  </a:rPr>
                  <a:t>Source </a:t>
                </a:r>
                <a:r>
                  <a:rPr lang="fr-FR" sz="2000" err="1">
                    <a:latin typeface="Nexa Light" charset="0"/>
                    <a:ea typeface="Nexa Light" charset="0"/>
                    <a:cs typeface="Nexa Light" charset="0"/>
                  </a:rPr>
                  <a:t>geodesic</a:t>
                </a:r>
                <a:endParaRPr lang="fr-FR" sz="2000">
                  <a:latin typeface="Nexa Light" charset="0"/>
                  <a:ea typeface="Nexa Light" charset="0"/>
                  <a:cs typeface="Nexa Light" charset="0"/>
                </a:endParaRPr>
              </a:p>
            </p:txBody>
          </p:sp>
        </p:grp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4750" y="5456547"/>
              <a:ext cx="213927" cy="282936"/>
            </a:xfrm>
            <a:prstGeom prst="rect">
              <a:avLst/>
            </a:prstGeom>
          </p:spPr>
        </p:pic>
      </p:grpSp>
      <p:sp>
        <p:nvSpPr>
          <p:cNvPr id="61" name="Forme libre 60"/>
          <p:cNvSpPr/>
          <p:nvPr/>
        </p:nvSpPr>
        <p:spPr>
          <a:xfrm>
            <a:off x="3817908" y="1563988"/>
            <a:ext cx="5380689" cy="794055"/>
          </a:xfrm>
          <a:custGeom>
            <a:avLst/>
            <a:gdLst>
              <a:gd name="connsiteX0" fmla="*/ 0 w 5380689"/>
              <a:gd name="connsiteY0" fmla="*/ 43507 h 794055"/>
              <a:gd name="connsiteX1" fmla="*/ 967255 w 5380689"/>
              <a:gd name="connsiteY1" fmla="*/ 1222 h 794055"/>
              <a:gd name="connsiteX2" fmla="*/ 1987366 w 5380689"/>
              <a:gd name="connsiteY2" fmla="*/ 85791 h 794055"/>
              <a:gd name="connsiteX3" fmla="*/ 3002191 w 5380689"/>
              <a:gd name="connsiteY3" fmla="*/ 202073 h 794055"/>
              <a:gd name="connsiteX4" fmla="*/ 3863736 w 5380689"/>
              <a:gd name="connsiteY4" fmla="*/ 355354 h 794055"/>
              <a:gd name="connsiteX5" fmla="*/ 4677710 w 5380689"/>
              <a:gd name="connsiteY5" fmla="*/ 529777 h 794055"/>
              <a:gd name="connsiteX6" fmla="*/ 5380689 w 5380689"/>
              <a:gd name="connsiteY6" fmla="*/ 794055 h 794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80689" h="794055">
                <a:moveTo>
                  <a:pt x="0" y="43507"/>
                </a:moveTo>
                <a:cubicBezTo>
                  <a:pt x="318013" y="18841"/>
                  <a:pt x="636027" y="-5825"/>
                  <a:pt x="967255" y="1222"/>
                </a:cubicBezTo>
                <a:cubicBezTo>
                  <a:pt x="1298483" y="8269"/>
                  <a:pt x="1648210" y="52316"/>
                  <a:pt x="1987366" y="85791"/>
                </a:cubicBezTo>
                <a:cubicBezTo>
                  <a:pt x="2326522" y="119266"/>
                  <a:pt x="2689463" y="157146"/>
                  <a:pt x="3002191" y="202073"/>
                </a:cubicBezTo>
                <a:cubicBezTo>
                  <a:pt x="3314919" y="247000"/>
                  <a:pt x="3584483" y="300737"/>
                  <a:pt x="3863736" y="355354"/>
                </a:cubicBezTo>
                <a:cubicBezTo>
                  <a:pt x="4142989" y="409971"/>
                  <a:pt x="4424885" y="456660"/>
                  <a:pt x="4677710" y="529777"/>
                </a:cubicBezTo>
                <a:cubicBezTo>
                  <a:pt x="4930535" y="602894"/>
                  <a:pt x="5208909" y="742080"/>
                  <a:pt x="5380689" y="794055"/>
                </a:cubicBezTo>
              </a:path>
            </a:pathLst>
          </a:cu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ZoneTexte 63"/>
          <p:cNvSpPr txBox="1"/>
          <p:nvPr/>
        </p:nvSpPr>
        <p:spPr>
          <a:xfrm>
            <a:off x="8613594" y="1373914"/>
            <a:ext cx="19751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err="1">
                <a:latin typeface="Nexa Light" charset="0"/>
                <a:ea typeface="Nexa Light" charset="0"/>
                <a:cs typeface="Nexa Light" charset="0"/>
              </a:rPr>
              <a:t>Transported</a:t>
            </a:r>
            <a:r>
              <a:rPr lang="fr-FR" sz="2000">
                <a:latin typeface="Nexa Light" charset="0"/>
                <a:ea typeface="Nexa Light" charset="0"/>
                <a:cs typeface="Nexa Light" charset="0"/>
              </a:rPr>
              <a:t> </a:t>
            </a:r>
            <a:r>
              <a:rPr lang="fr-FR" sz="2000" err="1">
                <a:latin typeface="Nexa Light" charset="0"/>
                <a:ea typeface="Nexa Light" charset="0"/>
                <a:cs typeface="Nexa Light" charset="0"/>
              </a:rPr>
              <a:t>curve</a:t>
            </a:r>
            <a:endParaRPr lang="fr-FR" sz="2000">
              <a:latin typeface="Nexa Light" charset="0"/>
              <a:ea typeface="Nexa Light" charset="0"/>
              <a:cs typeface="Nexa Light" charset="0"/>
            </a:endParaRPr>
          </a:p>
        </p:txBody>
      </p:sp>
      <p:cxnSp>
        <p:nvCxnSpPr>
          <p:cNvPr id="65" name="Connecteur droit avec flèche 64"/>
          <p:cNvCxnSpPr/>
          <p:nvPr/>
        </p:nvCxnSpPr>
        <p:spPr>
          <a:xfrm flipH="1">
            <a:off x="8241148" y="1639269"/>
            <a:ext cx="567680" cy="3322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908" y="1775104"/>
            <a:ext cx="206574" cy="302483"/>
          </a:xfrm>
          <a:prstGeom prst="rect">
            <a:avLst/>
          </a:prstGeom>
        </p:spPr>
      </p:pic>
      <p:sp>
        <p:nvSpPr>
          <p:cNvPr id="66" name="ZoneTexte 65"/>
          <p:cNvSpPr txBox="1"/>
          <p:nvPr/>
        </p:nvSpPr>
        <p:spPr>
          <a:xfrm>
            <a:off x="1524000" y="65405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Learning </a:t>
            </a:r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spatiotemporal</a:t>
            </a:r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 </a:t>
            </a:r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trajectories</a:t>
            </a:r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 </a:t>
            </a:r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from</a:t>
            </a:r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 manifold-</a:t>
            </a:r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valued</a:t>
            </a:r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 longitudinal data, </a:t>
            </a:r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Schiratti</a:t>
            </a:r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 et al, 2015</a:t>
            </a:r>
          </a:p>
        </p:txBody>
      </p:sp>
      <p:grpSp>
        <p:nvGrpSpPr>
          <p:cNvPr id="126" name="Grouper 125"/>
          <p:cNvGrpSpPr/>
          <p:nvPr/>
        </p:nvGrpSpPr>
        <p:grpSpPr>
          <a:xfrm>
            <a:off x="3904043" y="4552401"/>
            <a:ext cx="1507154" cy="1468121"/>
            <a:chOff x="-42324" y="3713766"/>
            <a:chExt cx="2933205" cy="2717808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isometricOffAxis1Left"/>
            <a:lightRig rig="threePt" dir="t"/>
          </a:scene3d>
        </p:grpSpPr>
        <p:sp>
          <p:nvSpPr>
            <p:cNvPr id="127" name="Rectangle 126"/>
            <p:cNvSpPr/>
            <p:nvPr/>
          </p:nvSpPr>
          <p:spPr>
            <a:xfrm>
              <a:off x="-42324" y="3713766"/>
              <a:ext cx="2933205" cy="271780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  <p:grpSp>
          <p:nvGrpSpPr>
            <p:cNvPr id="128" name="Grouper 127"/>
            <p:cNvGrpSpPr/>
            <p:nvPr/>
          </p:nvGrpSpPr>
          <p:grpSpPr>
            <a:xfrm>
              <a:off x="182525" y="4037155"/>
              <a:ext cx="2581249" cy="1925893"/>
              <a:chOff x="895044" y="2730864"/>
              <a:chExt cx="2581247" cy="1925890"/>
            </a:xfrm>
          </p:grpSpPr>
          <p:pic>
            <p:nvPicPr>
              <p:cNvPr id="129" name="Image 12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3551" y="3027439"/>
                <a:ext cx="1315412" cy="1629315"/>
              </a:xfrm>
              <a:prstGeom prst="rect">
                <a:avLst/>
              </a:prstGeom>
              <a:effectLst>
                <a:glow rad="317500">
                  <a:srgbClr val="7030A0">
                    <a:alpha val="20000"/>
                  </a:srgbClr>
                </a:glow>
              </a:effectLst>
            </p:spPr>
          </p:pic>
          <p:cxnSp>
            <p:nvCxnSpPr>
              <p:cNvPr id="130" name="Connecteur droit avec flèche 129"/>
              <p:cNvCxnSpPr/>
              <p:nvPr/>
            </p:nvCxnSpPr>
            <p:spPr>
              <a:xfrm flipV="1">
                <a:off x="2476554" y="2730864"/>
                <a:ext cx="771143" cy="628414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1" name="Connecteur droit avec flèche 130"/>
              <p:cNvCxnSpPr/>
              <p:nvPr/>
            </p:nvCxnSpPr>
            <p:spPr>
              <a:xfrm flipH="1" flipV="1">
                <a:off x="895044" y="2730864"/>
                <a:ext cx="789089" cy="628416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2" name="Connecteur droit avec flèche 131"/>
              <p:cNvCxnSpPr/>
              <p:nvPr/>
            </p:nvCxnSpPr>
            <p:spPr>
              <a:xfrm flipH="1">
                <a:off x="1057072" y="3994179"/>
                <a:ext cx="713363" cy="616728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3" name="Connecteur droit avec flèche 132"/>
              <p:cNvCxnSpPr/>
              <p:nvPr/>
            </p:nvCxnSpPr>
            <p:spPr>
              <a:xfrm>
                <a:off x="2456680" y="3987502"/>
                <a:ext cx="1019611" cy="477304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2" name="Grouper 141"/>
          <p:cNvGrpSpPr/>
          <p:nvPr/>
        </p:nvGrpSpPr>
        <p:grpSpPr>
          <a:xfrm>
            <a:off x="3264426" y="4555516"/>
            <a:ext cx="1507154" cy="1468121"/>
            <a:chOff x="-42324" y="3713766"/>
            <a:chExt cx="2933205" cy="2717808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isometricOffAxis1Left"/>
            <a:lightRig rig="threePt" dir="t"/>
          </a:scene3d>
        </p:grpSpPr>
        <p:sp>
          <p:nvSpPr>
            <p:cNvPr id="143" name="Rectangle 142"/>
            <p:cNvSpPr/>
            <p:nvPr/>
          </p:nvSpPr>
          <p:spPr>
            <a:xfrm>
              <a:off x="-42324" y="3713766"/>
              <a:ext cx="2933205" cy="271780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chemeClr val="tx1"/>
                </a:solidFill>
              </a:endParaRPr>
            </a:p>
          </p:txBody>
        </p:sp>
        <p:grpSp>
          <p:nvGrpSpPr>
            <p:cNvPr id="144" name="Grouper 143"/>
            <p:cNvGrpSpPr/>
            <p:nvPr/>
          </p:nvGrpSpPr>
          <p:grpSpPr>
            <a:xfrm>
              <a:off x="182525" y="4037155"/>
              <a:ext cx="2581249" cy="1925893"/>
              <a:chOff x="895044" y="2730864"/>
              <a:chExt cx="2581247" cy="1925890"/>
            </a:xfrm>
          </p:grpSpPr>
          <p:pic>
            <p:nvPicPr>
              <p:cNvPr id="145" name="Image 14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3551" y="3027439"/>
                <a:ext cx="1315412" cy="1629315"/>
              </a:xfrm>
              <a:prstGeom prst="rect">
                <a:avLst/>
              </a:prstGeom>
              <a:effectLst>
                <a:glow rad="317500">
                  <a:srgbClr val="7030A0">
                    <a:alpha val="20000"/>
                  </a:srgbClr>
                </a:glow>
              </a:effectLst>
            </p:spPr>
          </p:pic>
          <p:cxnSp>
            <p:nvCxnSpPr>
              <p:cNvPr id="146" name="Connecteur droit avec flèche 145"/>
              <p:cNvCxnSpPr/>
              <p:nvPr/>
            </p:nvCxnSpPr>
            <p:spPr>
              <a:xfrm flipV="1">
                <a:off x="2476554" y="2730864"/>
                <a:ext cx="771143" cy="628414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7" name="Connecteur droit avec flèche 146"/>
              <p:cNvCxnSpPr/>
              <p:nvPr/>
            </p:nvCxnSpPr>
            <p:spPr>
              <a:xfrm flipH="1" flipV="1">
                <a:off x="895044" y="2730864"/>
                <a:ext cx="789089" cy="628416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8" name="Connecteur droit avec flèche 147"/>
              <p:cNvCxnSpPr/>
              <p:nvPr/>
            </p:nvCxnSpPr>
            <p:spPr>
              <a:xfrm flipH="1">
                <a:off x="1057072" y="3994179"/>
                <a:ext cx="713363" cy="616728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9" name="Connecteur droit avec flèche 148"/>
              <p:cNvCxnSpPr/>
              <p:nvPr/>
            </p:nvCxnSpPr>
            <p:spPr>
              <a:xfrm>
                <a:off x="2456680" y="3987502"/>
                <a:ext cx="1019611" cy="477304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0" name="Grouper 149"/>
          <p:cNvGrpSpPr/>
          <p:nvPr/>
        </p:nvGrpSpPr>
        <p:grpSpPr>
          <a:xfrm>
            <a:off x="2616620" y="4552401"/>
            <a:ext cx="1507154" cy="1468121"/>
            <a:chOff x="-42324" y="3713766"/>
            <a:chExt cx="2933205" cy="2717808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isometricOffAxis1Left"/>
            <a:lightRig rig="threePt" dir="t"/>
          </a:scene3d>
        </p:grpSpPr>
        <p:sp>
          <p:nvSpPr>
            <p:cNvPr id="151" name="Rectangle 150"/>
            <p:cNvSpPr/>
            <p:nvPr/>
          </p:nvSpPr>
          <p:spPr>
            <a:xfrm>
              <a:off x="-42324" y="3713766"/>
              <a:ext cx="2933205" cy="271780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  <p:grpSp>
          <p:nvGrpSpPr>
            <p:cNvPr id="152" name="Grouper 151"/>
            <p:cNvGrpSpPr/>
            <p:nvPr/>
          </p:nvGrpSpPr>
          <p:grpSpPr>
            <a:xfrm>
              <a:off x="182525" y="4037155"/>
              <a:ext cx="2581249" cy="1925893"/>
              <a:chOff x="895044" y="2730864"/>
              <a:chExt cx="2581247" cy="1925890"/>
            </a:xfrm>
          </p:grpSpPr>
          <p:pic>
            <p:nvPicPr>
              <p:cNvPr id="153" name="Image 15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3551" y="3027439"/>
                <a:ext cx="1315412" cy="1629315"/>
              </a:xfrm>
              <a:prstGeom prst="rect">
                <a:avLst/>
              </a:prstGeom>
              <a:effectLst>
                <a:glow rad="317500">
                  <a:srgbClr val="7030A0">
                    <a:alpha val="20000"/>
                  </a:srgbClr>
                </a:glow>
              </a:effectLst>
            </p:spPr>
          </p:pic>
          <p:cxnSp>
            <p:nvCxnSpPr>
              <p:cNvPr id="154" name="Connecteur droit avec flèche 153"/>
              <p:cNvCxnSpPr/>
              <p:nvPr/>
            </p:nvCxnSpPr>
            <p:spPr>
              <a:xfrm flipV="1">
                <a:off x="2476554" y="2730864"/>
                <a:ext cx="771143" cy="628414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5" name="Connecteur droit avec flèche 154"/>
              <p:cNvCxnSpPr/>
              <p:nvPr/>
            </p:nvCxnSpPr>
            <p:spPr>
              <a:xfrm flipH="1" flipV="1">
                <a:off x="895044" y="2730864"/>
                <a:ext cx="789089" cy="628416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6" name="Connecteur droit avec flèche 155"/>
              <p:cNvCxnSpPr/>
              <p:nvPr/>
            </p:nvCxnSpPr>
            <p:spPr>
              <a:xfrm flipH="1">
                <a:off x="1057072" y="3994179"/>
                <a:ext cx="713363" cy="616728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7" name="Connecteur droit avec flèche 156"/>
              <p:cNvCxnSpPr/>
              <p:nvPr/>
            </p:nvCxnSpPr>
            <p:spPr>
              <a:xfrm>
                <a:off x="2456680" y="3987502"/>
                <a:ext cx="1019611" cy="477304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4" name="Grouper 133"/>
          <p:cNvGrpSpPr/>
          <p:nvPr/>
        </p:nvGrpSpPr>
        <p:grpSpPr>
          <a:xfrm>
            <a:off x="1980851" y="4553416"/>
            <a:ext cx="1507154" cy="1468121"/>
            <a:chOff x="-42324" y="3713766"/>
            <a:chExt cx="2933205" cy="2717808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isometricOffAxis1Left"/>
            <a:lightRig rig="threePt" dir="t"/>
          </a:scene3d>
        </p:grpSpPr>
        <p:sp>
          <p:nvSpPr>
            <p:cNvPr id="135" name="Rectangle 134"/>
            <p:cNvSpPr/>
            <p:nvPr/>
          </p:nvSpPr>
          <p:spPr>
            <a:xfrm>
              <a:off x="-42324" y="3713766"/>
              <a:ext cx="2933205" cy="271780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  <p:grpSp>
          <p:nvGrpSpPr>
            <p:cNvPr id="136" name="Grouper 135"/>
            <p:cNvGrpSpPr/>
            <p:nvPr/>
          </p:nvGrpSpPr>
          <p:grpSpPr>
            <a:xfrm>
              <a:off x="182525" y="4037155"/>
              <a:ext cx="2581249" cy="1925893"/>
              <a:chOff x="895044" y="2730864"/>
              <a:chExt cx="2581247" cy="1925890"/>
            </a:xfrm>
          </p:grpSpPr>
          <p:pic>
            <p:nvPicPr>
              <p:cNvPr id="137" name="Image 13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3551" y="3027439"/>
                <a:ext cx="1315412" cy="1629315"/>
              </a:xfrm>
              <a:prstGeom prst="rect">
                <a:avLst/>
              </a:prstGeom>
              <a:effectLst>
                <a:glow rad="317500">
                  <a:srgbClr val="7030A0">
                    <a:alpha val="20000"/>
                  </a:srgbClr>
                </a:glow>
              </a:effectLst>
            </p:spPr>
          </p:pic>
          <p:cxnSp>
            <p:nvCxnSpPr>
              <p:cNvPr id="138" name="Connecteur droit avec flèche 137"/>
              <p:cNvCxnSpPr/>
              <p:nvPr/>
            </p:nvCxnSpPr>
            <p:spPr>
              <a:xfrm flipV="1">
                <a:off x="2476554" y="2730864"/>
                <a:ext cx="771143" cy="628414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9" name="Connecteur droit avec flèche 138"/>
              <p:cNvCxnSpPr/>
              <p:nvPr/>
            </p:nvCxnSpPr>
            <p:spPr>
              <a:xfrm flipH="1" flipV="1">
                <a:off x="895044" y="2730864"/>
                <a:ext cx="789089" cy="628416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0" name="Connecteur droit avec flèche 139"/>
              <p:cNvCxnSpPr/>
              <p:nvPr/>
            </p:nvCxnSpPr>
            <p:spPr>
              <a:xfrm flipH="1">
                <a:off x="1057072" y="3994179"/>
                <a:ext cx="713363" cy="616728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1" name="Connecteur droit avec flèche 140"/>
              <p:cNvCxnSpPr/>
              <p:nvPr/>
            </p:nvCxnSpPr>
            <p:spPr>
              <a:xfrm>
                <a:off x="2456680" y="3987502"/>
                <a:ext cx="1019611" cy="477304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8371" y="2724588"/>
            <a:ext cx="489184" cy="24459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6965" y="1613354"/>
            <a:ext cx="438557" cy="283772"/>
          </a:xfrm>
          <a:prstGeom prst="rect">
            <a:avLst/>
          </a:prstGeom>
        </p:spPr>
      </p:pic>
      <p:grpSp>
        <p:nvGrpSpPr>
          <p:cNvPr id="16" name="Grouper 15"/>
          <p:cNvGrpSpPr/>
          <p:nvPr/>
        </p:nvGrpSpPr>
        <p:grpSpPr>
          <a:xfrm>
            <a:off x="8688288" y="3753016"/>
            <a:ext cx="1629981" cy="1015663"/>
            <a:chOff x="7164287" y="3753015"/>
            <a:chExt cx="1629981" cy="1015663"/>
          </a:xfrm>
        </p:grpSpPr>
        <p:sp>
          <p:nvSpPr>
            <p:cNvPr id="51" name="ZoneTexte 50"/>
            <p:cNvSpPr txBox="1"/>
            <p:nvPr/>
          </p:nvSpPr>
          <p:spPr>
            <a:xfrm>
              <a:off x="7164287" y="3753015"/>
              <a:ext cx="162998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 err="1">
                  <a:latin typeface="Nexa Light" charset="0"/>
                  <a:ea typeface="Nexa Light" charset="0"/>
                  <a:cs typeface="Nexa Light" charset="0"/>
                </a:rPr>
                <a:t>Parallel</a:t>
              </a:r>
              <a:r>
                <a:rPr lang="fr-FR" sz="2000" dirty="0">
                  <a:latin typeface="Nexa Light" charset="0"/>
                  <a:ea typeface="Nexa Light" charset="0"/>
                  <a:cs typeface="Nexa Light" charset="0"/>
                </a:rPr>
                <a:t> transport of</a:t>
              </a:r>
            </a:p>
          </p:txBody>
        </p:sp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73688" y="4454380"/>
              <a:ext cx="405589" cy="262440"/>
            </a:xfrm>
            <a:prstGeom prst="rect">
              <a:avLst/>
            </a:prstGeom>
          </p:spPr>
        </p:pic>
      </p:grpSp>
      <p:pic>
        <p:nvPicPr>
          <p:cNvPr id="11" name="Imag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56823" y="3438442"/>
            <a:ext cx="883547" cy="378663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6632" y="2510994"/>
            <a:ext cx="1490880" cy="33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6" grpId="0" animBg="1"/>
      <p:bldP spid="59" grpId="0"/>
      <p:bldP spid="61" grpId="0" animBg="1"/>
      <p:bldP spid="6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580571" y="230632"/>
            <a:ext cx="9231086" cy="381000"/>
          </a:xfrm>
        </p:spPr>
        <p:txBody>
          <a:bodyPr/>
          <a:lstStyle/>
          <a:p>
            <a:r>
              <a:rPr lang="en-US" sz="2800" dirty="0" err="1"/>
              <a:t>Exp</a:t>
            </a:r>
            <a:r>
              <a:rPr lang="en-US" sz="2800" dirty="0"/>
              <a:t>-parallelism on our manifold of diffeomorphisms</a:t>
            </a:r>
          </a:p>
        </p:txBody>
      </p:sp>
      <p:sp>
        <p:nvSpPr>
          <p:cNvPr id="66" name="ZoneTexte 65"/>
          <p:cNvSpPr txBox="1"/>
          <p:nvPr/>
        </p:nvSpPr>
        <p:spPr>
          <a:xfrm>
            <a:off x="580571" y="6473417"/>
            <a:ext cx="10914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Learning distributions of </a:t>
            </a:r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shape</a:t>
            </a:r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 </a:t>
            </a:r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trajectories</a:t>
            </a:r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 </a:t>
            </a:r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from</a:t>
            </a:r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 longitudinal </a:t>
            </a:r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datasets</a:t>
            </a:r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: a </a:t>
            </a:r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hierarchical</a:t>
            </a:r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 model on a manifold of </a:t>
            </a:r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diffeomorphisms</a:t>
            </a:r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, Bône et al, 2017</a:t>
            </a:r>
          </a:p>
        </p:txBody>
      </p:sp>
      <p:pic>
        <p:nvPicPr>
          <p:cNvPr id="52" name="Image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00" y="1740076"/>
            <a:ext cx="10869314" cy="4646210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580571" y="1025614"/>
            <a:ext cx="10914743" cy="556444"/>
          </a:xfrm>
          <a:prstGeom prst="rect">
            <a:avLst/>
          </a:prstGeom>
          <a:solidFill>
            <a:srgbClr val="702082"/>
          </a:solidFill>
          <a:ln w="28575">
            <a:solidFill>
              <a:srgbClr val="702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err="1">
                <a:solidFill>
                  <a:schemeClr val="bg1"/>
                </a:solidFill>
              </a:rPr>
              <a:t>Exp</a:t>
            </a:r>
            <a:r>
              <a:rPr lang="en-US" sz="2400">
                <a:solidFill>
                  <a:schemeClr val="bg1"/>
                </a:solidFill>
              </a:rPr>
              <a:t>-parallelization transports a shape trajectory from one geometry to another</a:t>
            </a:r>
          </a:p>
        </p:txBody>
      </p:sp>
    </p:spTree>
    <p:extLst>
      <p:ext uri="{BB962C8B-B14F-4D97-AF65-F5344CB8AC3E}">
        <p14:creationId xmlns:p14="http://schemas.microsoft.com/office/powerpoint/2010/main" val="4056719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>
            <a:extLst>
              <a:ext uri="{FF2B5EF4-FFF2-40B4-BE49-F238E27FC236}">
                <a16:creationId xmlns:a16="http://schemas.microsoft.com/office/drawing/2014/main" id="{DA7EBA42-E5DF-704C-8DCD-3C956A7FB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87" y="868524"/>
            <a:ext cx="8530237" cy="5556989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66E3B9F-5642-594B-A010-F1EF3DCF5B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8160" y="182880"/>
            <a:ext cx="9273540" cy="523240"/>
          </a:xfrm>
        </p:spPr>
        <p:txBody>
          <a:bodyPr/>
          <a:lstStyle/>
          <a:p>
            <a:r>
              <a:rPr lang="en-US" u="sng"/>
              <a:t>Data:</a:t>
            </a:r>
            <a:r>
              <a:rPr lang="en-US"/>
              <a:t> anatomical images of the brain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36413E7-1BC0-B741-A575-333B2EA1CD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90" y="4024080"/>
            <a:ext cx="2880000" cy="2880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24C6AED-5145-BC48-97D1-5647BB97D0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24080"/>
            <a:ext cx="2880000" cy="2880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368EBDA-6635-2946-A87C-11BCA0CDE0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4580" y="4024080"/>
            <a:ext cx="2880000" cy="2880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A0016C4-7733-A848-872C-8429FDAB5161}"/>
              </a:ext>
            </a:extLst>
          </p:cNvPr>
          <p:cNvSpPr txBox="1"/>
          <p:nvPr/>
        </p:nvSpPr>
        <p:spPr>
          <a:xfrm>
            <a:off x="2850592" y="4024080"/>
            <a:ext cx="7296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/>
              <a:t>CN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8EE787E-4655-D14C-AADB-770599BD45DB}"/>
              </a:ext>
            </a:extLst>
          </p:cNvPr>
          <p:cNvSpPr txBox="1"/>
          <p:nvPr/>
        </p:nvSpPr>
        <p:spPr>
          <a:xfrm>
            <a:off x="7129984" y="4024080"/>
            <a:ext cx="942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/>
              <a:t>MCI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0619B85-FD18-C74B-B529-D1CC3F588615}"/>
              </a:ext>
            </a:extLst>
          </p:cNvPr>
          <p:cNvSpPr txBox="1"/>
          <p:nvPr/>
        </p:nvSpPr>
        <p:spPr>
          <a:xfrm>
            <a:off x="11409376" y="4024080"/>
            <a:ext cx="736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/>
              <a:t>AD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BDEBF5-F134-9E49-BFDB-9EECB32F2F07}"/>
              </a:ext>
            </a:extLst>
          </p:cNvPr>
          <p:cNvSpPr/>
          <p:nvPr/>
        </p:nvSpPr>
        <p:spPr>
          <a:xfrm>
            <a:off x="6680201" y="978331"/>
            <a:ext cx="4850190" cy="747412"/>
          </a:xfrm>
          <a:prstGeom prst="rect">
            <a:avLst/>
          </a:prstGeom>
          <a:solidFill>
            <a:srgbClr val="702082"/>
          </a:solidFill>
          <a:ln w="28575">
            <a:solidFill>
              <a:srgbClr val="702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Focus on Alzheimer’s disease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6DEF0D-4418-224C-9A4A-93F6FCDBF221}"/>
              </a:ext>
            </a:extLst>
          </p:cNvPr>
          <p:cNvSpPr/>
          <p:nvPr/>
        </p:nvSpPr>
        <p:spPr>
          <a:xfrm>
            <a:off x="6680201" y="1960465"/>
            <a:ext cx="4850190" cy="747412"/>
          </a:xfrm>
          <a:prstGeom prst="rect">
            <a:avLst/>
          </a:prstGeom>
          <a:solidFill>
            <a:srgbClr val="702082"/>
          </a:solidFill>
          <a:ln w="28575">
            <a:solidFill>
              <a:srgbClr val="702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Either raw images or segmented subcortical structures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73C84A-0843-6F4F-BB30-03A862FCFD46}"/>
              </a:ext>
            </a:extLst>
          </p:cNvPr>
          <p:cNvSpPr/>
          <p:nvPr/>
        </p:nvSpPr>
        <p:spPr>
          <a:xfrm>
            <a:off x="6680201" y="2966305"/>
            <a:ext cx="4850190" cy="747412"/>
          </a:xfrm>
          <a:prstGeom prst="rect">
            <a:avLst/>
          </a:prstGeom>
          <a:solidFill>
            <a:srgbClr val="702082"/>
          </a:solidFill>
          <a:ln w="28575">
            <a:solidFill>
              <a:srgbClr val="702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Geometry is the signal</a:t>
            </a:r>
          </a:p>
        </p:txBody>
      </p:sp>
    </p:spTree>
    <p:extLst>
      <p:ext uri="{BB962C8B-B14F-4D97-AF65-F5344CB8AC3E}">
        <p14:creationId xmlns:p14="http://schemas.microsoft.com/office/powerpoint/2010/main" val="406158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2" y="944108"/>
            <a:ext cx="6955917" cy="3168319"/>
          </a:xfrm>
          <a:prstGeom prst="rect">
            <a:avLst/>
          </a:prstGeom>
        </p:spPr>
      </p:pic>
      <p:sp>
        <p:nvSpPr>
          <p:cNvPr id="29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580571" y="219091"/>
            <a:ext cx="7950147" cy="381000"/>
          </a:xfrm>
        </p:spPr>
        <p:txBody>
          <a:bodyPr/>
          <a:lstStyle/>
          <a:p>
            <a:r>
              <a:rPr lang="fr-FR" sz="2800" dirty="0" err="1"/>
              <a:t>Computing</a:t>
            </a:r>
            <a:r>
              <a:rPr lang="fr-FR" sz="2800" dirty="0"/>
              <a:t> </a:t>
            </a:r>
            <a:r>
              <a:rPr lang="fr-FR" sz="2800" dirty="0" err="1"/>
              <a:t>parallel</a:t>
            </a:r>
            <a:r>
              <a:rPr lang="fr-FR" sz="2800" dirty="0"/>
              <a:t> transport </a:t>
            </a:r>
            <a:r>
              <a:rPr lang="fr-FR" sz="2800" dirty="0" err="1"/>
              <a:t>along</a:t>
            </a:r>
            <a:r>
              <a:rPr lang="fr-FR" sz="2800" dirty="0"/>
              <a:t> a </a:t>
            </a:r>
            <a:r>
              <a:rPr lang="fr-FR" sz="2800" dirty="0" err="1"/>
              <a:t>geodesic</a:t>
            </a:r>
            <a:r>
              <a:rPr lang="fr-FR" sz="2800" dirty="0"/>
              <a:t>: the </a:t>
            </a:r>
            <a:r>
              <a:rPr lang="fr-FR" sz="2800" dirty="0" err="1"/>
              <a:t>fanning</a:t>
            </a:r>
            <a:r>
              <a:rPr lang="fr-FR" sz="2800" dirty="0"/>
              <a:t> </a:t>
            </a:r>
            <a:r>
              <a:rPr lang="fr-FR" sz="2800" dirty="0" err="1"/>
              <a:t>scheme</a:t>
            </a:r>
            <a:endParaRPr lang="fr-FR" sz="2800" dirty="0"/>
          </a:p>
        </p:txBody>
      </p:sp>
      <p:sp>
        <p:nvSpPr>
          <p:cNvPr id="30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2103122" y="4866815"/>
            <a:ext cx="8007531" cy="2263335"/>
          </a:xfrm>
        </p:spPr>
        <p:txBody>
          <a:bodyPr/>
          <a:lstStyle/>
          <a:p>
            <a:r>
              <a:rPr lang="en-US" sz="1800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rPr>
              <a:t> </a:t>
            </a:r>
            <a:endParaRPr lang="en-US">
              <a:solidFill>
                <a:schemeClr val="tx1"/>
              </a:solidFill>
              <a:latin typeface="Nexa Light" charset="0"/>
              <a:ea typeface="Nexa Light" charset="0"/>
              <a:cs typeface="Nexa Light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sz="1800">
              <a:solidFill>
                <a:schemeClr val="tx1"/>
              </a:solidFill>
              <a:latin typeface="Nexa Light" charset="0"/>
              <a:ea typeface="Nexa Light" charset="0"/>
              <a:cs typeface="Nexa Light" charset="0"/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2556328" y="4321057"/>
            <a:ext cx="7771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5">
                    <a:lumMod val="75000"/>
                  </a:schemeClr>
                </a:solidFill>
                <a:ea typeface="Nexa Light" charset="0"/>
                <a:cs typeface="Nexa Light" charset="0"/>
              </a:rPr>
              <a:t>1. </a:t>
            </a:r>
            <a:r>
              <a:rPr lang="fr-FR" sz="2000" dirty="0" err="1">
                <a:latin typeface="Nexa Light" charset="0"/>
                <a:ea typeface="Nexa Light" charset="0"/>
                <a:cs typeface="Nexa Light" charset="0"/>
              </a:rPr>
              <a:t>Compute</a:t>
            </a:r>
            <a:r>
              <a:rPr lang="fr-FR" sz="2000" dirty="0">
                <a:latin typeface="Nexa Light" charset="0"/>
                <a:ea typeface="Nexa Light" charset="0"/>
                <a:cs typeface="Nexa Light" charset="0"/>
              </a:rPr>
              <a:t>                   </a:t>
            </a:r>
            <a:r>
              <a:rPr lang="fr-FR" sz="2000" dirty="0" err="1">
                <a:latin typeface="Nexa Light" charset="0"/>
                <a:ea typeface="Nexa Light" charset="0"/>
                <a:cs typeface="Nexa Light" charset="0"/>
              </a:rPr>
              <a:t>using</a:t>
            </a:r>
            <a:r>
              <a:rPr lang="fr-FR" sz="2000" dirty="0">
                <a:latin typeface="Nexa Light" charset="0"/>
                <a:ea typeface="Nexa Light" charset="0"/>
                <a:cs typeface="Nexa Light" charset="0"/>
              </a:rPr>
              <a:t> a Runge-</a:t>
            </a:r>
            <a:r>
              <a:rPr lang="fr-FR" sz="2000" dirty="0" err="1">
                <a:latin typeface="Nexa Light" charset="0"/>
                <a:ea typeface="Nexa Light" charset="0"/>
                <a:cs typeface="Nexa Light" charset="0"/>
              </a:rPr>
              <a:t>Kutta</a:t>
            </a:r>
            <a:r>
              <a:rPr lang="fr-FR" sz="2000" dirty="0">
                <a:latin typeface="Nexa Light" charset="0"/>
                <a:ea typeface="Nexa Light" charset="0"/>
                <a:cs typeface="Nexa Light" charset="0"/>
              </a:rPr>
              <a:t> 2 on the </a:t>
            </a:r>
            <a:r>
              <a:rPr lang="fr-FR" sz="2000" dirty="0" err="1">
                <a:latin typeface="Nexa Light" charset="0"/>
                <a:ea typeface="Nexa Light" charset="0"/>
                <a:cs typeface="Nexa Light" charset="0"/>
              </a:rPr>
              <a:t>Hamiltonian</a:t>
            </a:r>
            <a:r>
              <a:rPr lang="fr-FR" sz="2000" dirty="0">
                <a:latin typeface="Nexa Light" charset="0"/>
                <a:ea typeface="Nexa Light" charset="0"/>
                <a:cs typeface="Nexa Light" charset="0"/>
              </a:rPr>
              <a:t> </a:t>
            </a:r>
            <a:r>
              <a:rPr lang="fr-FR" sz="2000" dirty="0" err="1">
                <a:latin typeface="Nexa Light" charset="0"/>
                <a:ea typeface="Nexa Light" charset="0"/>
                <a:cs typeface="Nexa Light" charset="0"/>
              </a:rPr>
              <a:t>equations</a:t>
            </a:r>
            <a:r>
              <a:rPr lang="fr-FR" sz="2000" dirty="0">
                <a:latin typeface="Nexa Light" charset="0"/>
                <a:ea typeface="Nexa Light" charset="0"/>
                <a:cs typeface="Nexa Light" charset="0"/>
              </a:rPr>
              <a:t>. </a:t>
            </a:r>
            <a:endParaRPr lang="fr-FR" sz="2000" dirty="0">
              <a:solidFill>
                <a:schemeClr val="accent5">
                  <a:lumMod val="75000"/>
                </a:schemeClr>
              </a:solidFill>
              <a:latin typeface="Nexa Light" charset="0"/>
              <a:ea typeface="Nexa Light" charset="0"/>
              <a:cs typeface="Nexa Light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2572658" y="5028943"/>
            <a:ext cx="7771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>
                <a:solidFill>
                  <a:schemeClr val="accent5">
                    <a:lumMod val="75000"/>
                  </a:schemeClr>
                </a:solidFill>
                <a:ea typeface="Nexa Light" charset="0"/>
                <a:cs typeface="Nexa Light" charset="0"/>
              </a:rPr>
              <a:t>2. </a:t>
            </a:r>
            <a:r>
              <a:rPr lang="fr-FR" sz="2000" err="1">
                <a:latin typeface="Nexa Light" charset="0"/>
                <a:ea typeface="Nexa Light" charset="0"/>
                <a:cs typeface="Nexa Light" charset="0"/>
              </a:rPr>
              <a:t>Compute</a:t>
            </a:r>
            <a:r>
              <a:rPr lang="fr-FR" sz="2000">
                <a:latin typeface="Nexa Light" charset="0"/>
                <a:ea typeface="Nexa Light" charset="0"/>
                <a:cs typeface="Nexa Light" charset="0"/>
              </a:rPr>
              <a:t>            and               </a:t>
            </a:r>
            <a:r>
              <a:rPr lang="fr-FR" sz="2000" err="1">
                <a:latin typeface="Nexa Light" charset="0"/>
                <a:ea typeface="Nexa Light" charset="0"/>
                <a:cs typeface="Nexa Light" charset="0"/>
              </a:rPr>
              <a:t>using</a:t>
            </a:r>
            <a:r>
              <a:rPr lang="fr-FR" sz="2000">
                <a:latin typeface="Nexa Light" charset="0"/>
                <a:ea typeface="Nexa Light" charset="0"/>
                <a:cs typeface="Nexa Light" charset="0"/>
              </a:rPr>
              <a:t> a Runge-</a:t>
            </a:r>
            <a:r>
              <a:rPr lang="fr-FR" sz="2000" err="1">
                <a:latin typeface="Nexa Light" charset="0"/>
                <a:ea typeface="Nexa Light" charset="0"/>
                <a:cs typeface="Nexa Light" charset="0"/>
              </a:rPr>
              <a:t>Kutta</a:t>
            </a:r>
            <a:r>
              <a:rPr lang="fr-FR" sz="2000">
                <a:latin typeface="Nexa Light" charset="0"/>
                <a:ea typeface="Nexa Light" charset="0"/>
                <a:cs typeface="Nexa Light" charset="0"/>
              </a:rPr>
              <a:t> 2 on the </a:t>
            </a:r>
            <a:r>
              <a:rPr lang="fr-FR" sz="2000" err="1">
                <a:latin typeface="Nexa Light" charset="0"/>
                <a:ea typeface="Nexa Light" charset="0"/>
                <a:cs typeface="Nexa Light" charset="0"/>
              </a:rPr>
              <a:t>Hamiltonian</a:t>
            </a:r>
            <a:r>
              <a:rPr lang="fr-FR" sz="2000">
                <a:latin typeface="Nexa Light" charset="0"/>
                <a:ea typeface="Nexa Light" charset="0"/>
                <a:cs typeface="Nexa Light" charset="0"/>
              </a:rPr>
              <a:t> </a:t>
            </a:r>
            <a:r>
              <a:rPr lang="fr-FR" sz="2000" err="1">
                <a:latin typeface="Nexa Light" charset="0"/>
                <a:ea typeface="Nexa Light" charset="0"/>
                <a:cs typeface="Nexa Light" charset="0"/>
              </a:rPr>
              <a:t>equations</a:t>
            </a:r>
            <a:r>
              <a:rPr lang="fr-FR" sz="2000">
                <a:latin typeface="Nexa Light" charset="0"/>
                <a:ea typeface="Nexa Light" charset="0"/>
                <a:cs typeface="Nexa Light" charset="0"/>
              </a:rPr>
              <a:t>. </a:t>
            </a:r>
            <a:endParaRPr lang="fr-FR" sz="2000">
              <a:solidFill>
                <a:schemeClr val="accent5">
                  <a:lumMod val="75000"/>
                </a:schemeClr>
              </a:solidFill>
              <a:latin typeface="Nexa Light" charset="0"/>
              <a:ea typeface="Nexa Light" charset="0"/>
              <a:cs typeface="Nexa Light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3327" y="5056959"/>
            <a:ext cx="662759" cy="310406"/>
          </a:xfrm>
          <a:prstGeom prst="rect">
            <a:avLst/>
          </a:prstGeom>
        </p:spPr>
      </p:pic>
      <p:sp>
        <p:nvSpPr>
          <p:cNvPr id="27" name="ZoneTexte 26"/>
          <p:cNvSpPr txBox="1"/>
          <p:nvPr/>
        </p:nvSpPr>
        <p:spPr>
          <a:xfrm>
            <a:off x="2572657" y="5727769"/>
            <a:ext cx="7771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>
                <a:solidFill>
                  <a:schemeClr val="accent5">
                    <a:lumMod val="75000"/>
                  </a:schemeClr>
                </a:solidFill>
                <a:ea typeface="Nexa Light" charset="0"/>
                <a:cs typeface="Nexa Light" charset="0"/>
              </a:rPr>
              <a:t>3. </a:t>
            </a:r>
            <a:r>
              <a:rPr lang="fr-FR" sz="2000" err="1">
                <a:latin typeface="Nexa Light" charset="0"/>
                <a:ea typeface="Nexa Light" charset="0"/>
                <a:cs typeface="Nexa Light" charset="0"/>
              </a:rPr>
              <a:t>Compute</a:t>
            </a:r>
            <a:r>
              <a:rPr lang="fr-FR" sz="2000">
                <a:latin typeface="Nexa Light" charset="0"/>
                <a:ea typeface="Nexa Light" charset="0"/>
                <a:cs typeface="Nexa Light" charset="0"/>
              </a:rPr>
              <a:t> the Jacobi </a:t>
            </a:r>
            <a:r>
              <a:rPr lang="fr-FR" sz="2000" err="1">
                <a:latin typeface="Nexa Light" charset="0"/>
                <a:ea typeface="Nexa Light" charset="0"/>
                <a:cs typeface="Nexa Light" charset="0"/>
              </a:rPr>
              <a:t>field</a:t>
            </a:r>
            <a:r>
              <a:rPr lang="fr-FR" sz="2000">
                <a:latin typeface="Nexa Light" charset="0"/>
                <a:ea typeface="Nexa Light" charset="0"/>
                <a:cs typeface="Nexa Light" charset="0"/>
              </a:rPr>
              <a:t> and </a:t>
            </a:r>
            <a:r>
              <a:rPr lang="fr-FR" sz="2000" err="1">
                <a:latin typeface="Nexa Light" charset="0"/>
                <a:ea typeface="Nexa Light" charset="0"/>
                <a:cs typeface="Nexa Light" charset="0"/>
              </a:rPr>
              <a:t>renormalize</a:t>
            </a:r>
            <a:r>
              <a:rPr lang="fr-FR" sz="2000">
                <a:latin typeface="Nexa Light" charset="0"/>
                <a:ea typeface="Nexa Light" charset="0"/>
                <a:cs typeface="Nexa Light" charset="0"/>
              </a:rPr>
              <a:t> the </a:t>
            </a:r>
            <a:r>
              <a:rPr lang="fr-FR" sz="2000" err="1">
                <a:latin typeface="Nexa Light" charset="0"/>
                <a:ea typeface="Nexa Light" charset="0"/>
                <a:cs typeface="Nexa Light" charset="0"/>
              </a:rPr>
              <a:t>result</a:t>
            </a:r>
            <a:r>
              <a:rPr lang="fr-FR" sz="2000">
                <a:latin typeface="Nexa Light" charset="0"/>
                <a:ea typeface="Nexa Light" charset="0"/>
                <a:cs typeface="Nexa Light" charset="0"/>
              </a:rPr>
              <a:t>.</a:t>
            </a:r>
            <a:endParaRPr lang="fr-FR" sz="2000">
              <a:solidFill>
                <a:schemeClr val="accent5">
                  <a:lumMod val="75000"/>
                </a:schemeClr>
              </a:solidFill>
              <a:latin typeface="Nexa Light" charset="0"/>
              <a:ea typeface="Nexa Light" charset="0"/>
              <a:cs typeface="Nexa Light" charset="0"/>
            </a:endParaRP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7273" y="4368755"/>
            <a:ext cx="1215310" cy="32118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1748" y="5056091"/>
            <a:ext cx="876208" cy="317840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8273" y="996564"/>
            <a:ext cx="844040" cy="395310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4" name="Grouper 3"/>
          <p:cNvGrpSpPr/>
          <p:nvPr/>
        </p:nvGrpSpPr>
        <p:grpSpPr>
          <a:xfrm>
            <a:off x="2392530" y="1823902"/>
            <a:ext cx="6666508" cy="2249800"/>
            <a:chOff x="868530" y="1681022"/>
            <a:chExt cx="6666508" cy="2249800"/>
          </a:xfrm>
        </p:grpSpPr>
        <p:pic>
          <p:nvPicPr>
            <p:cNvPr id="44" name="Image 4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12784" y="2335499"/>
              <a:ext cx="1119344" cy="295827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32" name="ZoneTexte 31"/>
            <p:cNvSpPr txBox="1"/>
            <p:nvPr/>
          </p:nvSpPr>
          <p:spPr>
            <a:xfrm>
              <a:off x="4389845" y="2543410"/>
              <a:ext cx="5283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>
                  <a:solidFill>
                    <a:schemeClr val="accent5">
                      <a:lumMod val="75000"/>
                    </a:schemeClr>
                  </a:solidFill>
                </a:rPr>
                <a:t>1.</a:t>
              </a: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3262085" y="1681022"/>
              <a:ext cx="5283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>
                  <a:solidFill>
                    <a:schemeClr val="accent5">
                      <a:lumMod val="75000"/>
                    </a:schemeClr>
                  </a:solidFill>
                </a:rPr>
                <a:t>2.</a:t>
              </a: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7006718" y="2006947"/>
              <a:ext cx="5283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>
                  <a:solidFill>
                    <a:schemeClr val="accent5">
                      <a:lumMod val="75000"/>
                    </a:schemeClr>
                  </a:solidFill>
                </a:rPr>
                <a:t>3.</a:t>
              </a:r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4038272" y="3135195"/>
              <a:ext cx="5283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>
                  <a:solidFill>
                    <a:schemeClr val="accent5">
                      <a:lumMod val="75000"/>
                    </a:schemeClr>
                  </a:solidFill>
                </a:rPr>
                <a:t>2.</a:t>
              </a:r>
            </a:p>
          </p:txBody>
        </p:sp>
        <p:pic>
          <p:nvPicPr>
            <p:cNvPr id="40" name="Image 3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76738" y="3047120"/>
              <a:ext cx="1072559" cy="38906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41" name="Image 4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8530" y="3594702"/>
              <a:ext cx="690408" cy="336120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25" name="ZoneTexte 24"/>
          <p:cNvSpPr txBox="1"/>
          <p:nvPr/>
        </p:nvSpPr>
        <p:spPr>
          <a:xfrm>
            <a:off x="1524000" y="6505995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Parallel</a:t>
            </a:r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 transport in </a:t>
            </a:r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shape</a:t>
            </a:r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 </a:t>
            </a:r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analysis</a:t>
            </a:r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: a </a:t>
            </a:r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scalable</a:t>
            </a:r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 </a:t>
            </a:r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numerical</a:t>
            </a:r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 </a:t>
            </a:r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scheme</a:t>
            </a:r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, Louis et al, 2017</a:t>
            </a:r>
          </a:p>
        </p:txBody>
      </p:sp>
      <p:cxnSp>
        <p:nvCxnSpPr>
          <p:cNvPr id="28" name="Connecteur droit avec flèche 27"/>
          <p:cNvCxnSpPr/>
          <p:nvPr/>
        </p:nvCxnSpPr>
        <p:spPr>
          <a:xfrm flipH="1" flipV="1">
            <a:off x="7777994" y="1571404"/>
            <a:ext cx="218221" cy="735767"/>
          </a:xfrm>
          <a:prstGeom prst="straightConnector1">
            <a:avLst/>
          </a:prstGeom>
          <a:ln w="38100">
            <a:solidFill>
              <a:srgbClr val="C00000"/>
            </a:solidFill>
            <a:bevel/>
            <a:headEnd type="none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/>
          <p:nvPr/>
        </p:nvCxnSpPr>
        <p:spPr>
          <a:xfrm flipV="1">
            <a:off x="2540452" y="3298826"/>
            <a:ext cx="1301298" cy="435583"/>
          </a:xfrm>
          <a:prstGeom prst="straightConnector1">
            <a:avLst/>
          </a:prstGeom>
          <a:ln w="38100">
            <a:solidFill>
              <a:srgbClr val="0070C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5436" y="3048211"/>
            <a:ext cx="727066" cy="345356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23" name="Connecteur droit avec flèche 22"/>
          <p:cNvCxnSpPr/>
          <p:nvPr/>
        </p:nvCxnSpPr>
        <p:spPr>
          <a:xfrm flipH="1" flipV="1">
            <a:off x="2346325" y="3035301"/>
            <a:ext cx="190952" cy="702283"/>
          </a:xfrm>
          <a:prstGeom prst="straightConnector1">
            <a:avLst/>
          </a:prstGeom>
          <a:ln w="38100">
            <a:solidFill>
              <a:srgbClr val="C00000"/>
            </a:solidFill>
            <a:bevel/>
            <a:headEnd type="none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1013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4848F742-2CA0-FF4A-B544-70C6C8A011CF}"/>
              </a:ext>
            </a:extLst>
          </p:cNvPr>
          <p:cNvSpPr txBox="1">
            <a:spLocks/>
          </p:cNvSpPr>
          <p:nvPr/>
        </p:nvSpPr>
        <p:spPr>
          <a:xfrm>
            <a:off x="4267664" y="1928528"/>
            <a:ext cx="7822736" cy="45142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0" kern="1200">
                <a:solidFill>
                  <a:srgbClr val="78D64B"/>
                </a:solidFill>
                <a:effectLst/>
                <a:latin typeface="Nexa Bold" charset="0"/>
                <a:ea typeface="Nexa Bold" charset="0"/>
                <a:cs typeface="Nexa 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lnSpc>
                <a:spcPct val="100000"/>
              </a:lnSpc>
              <a:buFont typeface="+mj-lt"/>
              <a:buAutoNum type="romanUcPeriod"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Deformation model                              </a:t>
            </a:r>
            <a:r>
              <a:rPr lang="en-US" sz="2500" i="1" dirty="0">
                <a:solidFill>
                  <a:schemeClr val="bg1">
                    <a:lumMod val="75000"/>
                  </a:schemeClr>
                </a:solidFill>
              </a:rPr>
              <a:t>10 </a:t>
            </a:r>
            <a:r>
              <a:rPr lang="en-US" sz="2500" i="1" dirty="0" err="1">
                <a:solidFill>
                  <a:schemeClr val="bg1">
                    <a:lumMod val="75000"/>
                  </a:schemeClr>
                </a:solidFill>
              </a:rPr>
              <a:t>mn</a:t>
            </a:r>
            <a:endParaRPr lang="en-US" sz="2500" i="1" dirty="0">
              <a:solidFill>
                <a:schemeClr val="bg1">
                  <a:lumMod val="75000"/>
                </a:schemeClr>
              </a:solidFill>
            </a:endParaRPr>
          </a:p>
          <a:p>
            <a:pPr marL="1257300" lvl="1" indent="-571500">
              <a:lnSpc>
                <a:spcPct val="100000"/>
              </a:lnSpc>
              <a:buFont typeface="+mj-lt"/>
              <a:buAutoNum type="romanLcPeriod"/>
            </a:pP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A manifold of diffeomorphisms</a:t>
            </a:r>
          </a:p>
          <a:p>
            <a:pPr marL="1257300" lvl="1" indent="-571500">
              <a:lnSpc>
                <a:spcPct val="100000"/>
              </a:lnSpc>
              <a:buFont typeface="+mj-lt"/>
              <a:buAutoNum type="romanLcPeriod"/>
            </a:pPr>
            <a:r>
              <a:rPr lang="en-US" sz="2600" dirty="0" err="1">
                <a:solidFill>
                  <a:schemeClr val="bg1">
                    <a:lumMod val="75000"/>
                  </a:schemeClr>
                </a:solidFill>
              </a:rPr>
              <a:t>Exp</a:t>
            </a: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-parallelism on manifolds</a:t>
            </a:r>
          </a:p>
          <a:p>
            <a:pPr marL="571500" indent="-571500">
              <a:lnSpc>
                <a:spcPct val="100000"/>
              </a:lnSpc>
              <a:buFont typeface="+mj-lt"/>
              <a:buAutoNum type="romanUcPeriod"/>
            </a:pPr>
            <a:r>
              <a:rPr lang="en-US" sz="3200" dirty="0">
                <a:solidFill>
                  <a:schemeClr val="tx1"/>
                </a:solidFill>
              </a:rPr>
              <a:t>Statistical model                                      </a:t>
            </a:r>
            <a:r>
              <a:rPr lang="en-US" sz="2500" i="1" dirty="0">
                <a:solidFill>
                  <a:schemeClr val="tx1"/>
                </a:solidFill>
              </a:rPr>
              <a:t>5 </a:t>
            </a:r>
            <a:r>
              <a:rPr lang="en-US" sz="2500" i="1" dirty="0" err="1">
                <a:solidFill>
                  <a:schemeClr val="tx1"/>
                </a:solidFill>
              </a:rPr>
              <a:t>mn</a:t>
            </a:r>
            <a:endParaRPr lang="en-US" sz="2500" i="1" dirty="0">
              <a:solidFill>
                <a:schemeClr val="tx1"/>
              </a:solidFill>
            </a:endParaRPr>
          </a:p>
          <a:p>
            <a:pPr marL="1257300" lvl="1" indent="-571500">
              <a:lnSpc>
                <a:spcPct val="100000"/>
              </a:lnSpc>
              <a:buFont typeface="+mj-lt"/>
              <a:buAutoNum type="romanLcPeriod"/>
            </a:pPr>
            <a:r>
              <a:rPr lang="en-US" sz="2600" dirty="0"/>
              <a:t>Graphical model</a:t>
            </a:r>
          </a:p>
          <a:p>
            <a:pPr marL="1257300" lvl="1" indent="-571500">
              <a:lnSpc>
                <a:spcPct val="100000"/>
              </a:lnSpc>
              <a:buFont typeface="+mj-lt"/>
              <a:buAutoNum type="romanLcPeriod"/>
            </a:pPr>
            <a:r>
              <a:rPr lang="en-US" sz="2600" dirty="0"/>
              <a:t>Estimation</a:t>
            </a:r>
          </a:p>
          <a:p>
            <a:pPr marL="571500" indent="-571500">
              <a:lnSpc>
                <a:spcPct val="100000"/>
              </a:lnSpc>
              <a:buFont typeface="+mj-lt"/>
              <a:buAutoNum type="romanUcPeriod"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Experiments                                             </a:t>
            </a:r>
            <a:r>
              <a:rPr lang="en-US" sz="2500" i="1" dirty="0">
                <a:solidFill>
                  <a:schemeClr val="bg1">
                    <a:lumMod val="75000"/>
                  </a:schemeClr>
                </a:solidFill>
              </a:rPr>
              <a:t>15 </a:t>
            </a:r>
            <a:r>
              <a:rPr lang="en-US" sz="2500" i="1" dirty="0" err="1">
                <a:solidFill>
                  <a:schemeClr val="bg1">
                    <a:lumMod val="75000"/>
                  </a:schemeClr>
                </a:solidFill>
              </a:rPr>
              <a:t>mn</a:t>
            </a:r>
            <a:endParaRPr lang="en-US" sz="2500" i="1" dirty="0">
              <a:solidFill>
                <a:schemeClr val="bg1">
                  <a:lumMod val="75000"/>
                </a:schemeClr>
              </a:solidFill>
            </a:endParaRPr>
          </a:p>
          <a:p>
            <a:pPr marL="1257300" lvl="1" indent="-571500">
              <a:lnSpc>
                <a:spcPct val="100000"/>
              </a:lnSpc>
              <a:buFont typeface="+mj-lt"/>
              <a:buAutoNum type="romanLcPeriod"/>
            </a:pP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Simulated man-shapes</a:t>
            </a:r>
          </a:p>
          <a:p>
            <a:pPr marL="1257300" lvl="1" indent="-571500">
              <a:lnSpc>
                <a:spcPct val="100000"/>
              </a:lnSpc>
              <a:buFont typeface="+mj-lt"/>
              <a:buAutoNum type="romanLcPeriod"/>
            </a:pP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Hippocampal atrophy in ADNI</a:t>
            </a:r>
            <a:endParaRPr lang="en-US" sz="25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0047AECC-0C09-D147-AD0F-C09B6E6A6518}"/>
              </a:ext>
            </a:extLst>
          </p:cNvPr>
          <p:cNvSpPr txBox="1">
            <a:spLocks/>
          </p:cNvSpPr>
          <p:nvPr/>
        </p:nvSpPr>
        <p:spPr>
          <a:xfrm>
            <a:off x="4267198" y="598760"/>
            <a:ext cx="7808259" cy="15275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chemeClr val="tx1"/>
                </a:solidFill>
                <a:effectLst/>
                <a:latin typeface="Nexa Bold" charset="0"/>
                <a:ea typeface="Nexa Bold" charset="0"/>
                <a:cs typeface="Nexa 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/>
              <a:t>Learning the </a:t>
            </a:r>
            <a:r>
              <a:rPr lang="fr-FR" sz="3600" dirty="0" err="1"/>
              <a:t>spatiotemporal</a:t>
            </a:r>
            <a:r>
              <a:rPr lang="fr-FR" sz="3600" dirty="0"/>
              <a:t> </a:t>
            </a:r>
            <a:r>
              <a:rPr lang="fr-FR" sz="3600" dirty="0" err="1"/>
              <a:t>variability</a:t>
            </a:r>
            <a:r>
              <a:rPr lang="fr-FR" sz="3600" dirty="0"/>
              <a:t> in longitudinal data sets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39161271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rouper 154"/>
          <p:cNvGrpSpPr/>
          <p:nvPr/>
        </p:nvGrpSpPr>
        <p:grpSpPr>
          <a:xfrm>
            <a:off x="6550216" y="4042710"/>
            <a:ext cx="4023452" cy="751999"/>
            <a:chOff x="5026216" y="4042709"/>
            <a:chExt cx="4023452" cy="751999"/>
          </a:xfrm>
        </p:grpSpPr>
        <p:sp>
          <p:nvSpPr>
            <p:cNvPr id="141" name="Rectangle 140"/>
            <p:cNvSpPr/>
            <p:nvPr/>
          </p:nvSpPr>
          <p:spPr>
            <a:xfrm>
              <a:off x="5026216" y="4042709"/>
              <a:ext cx="4023452" cy="751999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78D6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buFont typeface="Arial" charset="0"/>
                <a:buChar char="•"/>
              </a:pPr>
              <a:endParaRPr lang="en-US" sz="2400" baseline="-25000">
                <a:solidFill>
                  <a:schemeClr val="tx1"/>
                </a:solidFill>
              </a:endParaRPr>
            </a:p>
          </p:txBody>
        </p:sp>
        <p:pic>
          <p:nvPicPr>
            <p:cNvPr id="85" name="Image 8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07449" y="4179514"/>
              <a:ext cx="3828780" cy="533984"/>
            </a:xfrm>
            <a:prstGeom prst="rect">
              <a:avLst/>
            </a:prstGeom>
          </p:spPr>
        </p:pic>
      </p:grpSp>
      <p:pic>
        <p:nvPicPr>
          <p:cNvPr id="26" name="Picture 26" descr="chronometer_delay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6270" y="2955398"/>
            <a:ext cx="276823" cy="321638"/>
          </a:xfrm>
          <a:prstGeom prst="rect">
            <a:avLst/>
          </a:prstGeom>
        </p:spPr>
      </p:pic>
      <p:pic>
        <p:nvPicPr>
          <p:cNvPr id="27" name="Picture 27" descr="chronometer_turned_delay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3245" y="3334915"/>
            <a:ext cx="276823" cy="321638"/>
          </a:xfrm>
          <a:prstGeom prst="rect">
            <a:avLst/>
          </a:prstGeom>
        </p:spPr>
      </p:pic>
      <p:grpSp>
        <p:nvGrpSpPr>
          <p:cNvPr id="28" name="Group 136"/>
          <p:cNvGrpSpPr/>
          <p:nvPr/>
        </p:nvGrpSpPr>
        <p:grpSpPr>
          <a:xfrm>
            <a:off x="2060497" y="1158860"/>
            <a:ext cx="3213483" cy="790528"/>
            <a:chOff x="4772606" y="1817803"/>
            <a:chExt cx="4067419" cy="1027781"/>
          </a:xfrm>
        </p:grpSpPr>
        <p:sp>
          <p:nvSpPr>
            <p:cNvPr id="29" name="Freeform 51"/>
            <p:cNvSpPr/>
            <p:nvPr/>
          </p:nvSpPr>
          <p:spPr>
            <a:xfrm>
              <a:off x="4772606" y="1817803"/>
              <a:ext cx="4067419" cy="1027781"/>
            </a:xfrm>
            <a:custGeom>
              <a:avLst/>
              <a:gdLst>
                <a:gd name="connsiteX0" fmla="*/ 0 w 6973738"/>
                <a:gd name="connsiteY0" fmla="*/ 731368 h 1735257"/>
                <a:gd name="connsiteX1" fmla="*/ 1163557 w 6973738"/>
                <a:gd name="connsiteY1" fmla="*/ 122951 h 1735257"/>
                <a:gd name="connsiteX2" fmla="*/ 3901339 w 6973738"/>
                <a:gd name="connsiteY2" fmla="*/ 1469074 h 1735257"/>
                <a:gd name="connsiteX3" fmla="*/ 6973738 w 6973738"/>
                <a:gd name="connsiteY3" fmla="*/ 1720046 h 1735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73738" h="1735257">
                  <a:moveTo>
                    <a:pt x="0" y="731368"/>
                  </a:moveTo>
                  <a:cubicBezTo>
                    <a:pt x="256667" y="365684"/>
                    <a:pt x="513334" y="0"/>
                    <a:pt x="1163557" y="122951"/>
                  </a:cubicBezTo>
                  <a:cubicBezTo>
                    <a:pt x="1813780" y="245902"/>
                    <a:pt x="2932976" y="1202892"/>
                    <a:pt x="3901339" y="1469074"/>
                  </a:cubicBezTo>
                  <a:cubicBezTo>
                    <a:pt x="4869703" y="1735257"/>
                    <a:pt x="6973738" y="1720046"/>
                    <a:pt x="6973738" y="1720046"/>
                  </a:cubicBezTo>
                </a:path>
              </a:pathLst>
            </a:custGeom>
            <a:ln>
              <a:solidFill>
                <a:schemeClr val="accent3"/>
              </a:solidFill>
              <a:prstDash val="lgDash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53"/>
            <p:cNvSpPr>
              <a:spLocks noChangeAspect="1"/>
            </p:cNvSpPr>
            <p:nvPr/>
          </p:nvSpPr>
          <p:spPr>
            <a:xfrm>
              <a:off x="5269022" y="1840325"/>
              <a:ext cx="69290" cy="7036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54"/>
            <p:cNvSpPr>
              <a:spLocks noChangeAspect="1"/>
            </p:cNvSpPr>
            <p:nvPr/>
          </p:nvSpPr>
          <p:spPr>
            <a:xfrm>
              <a:off x="7342879" y="2724943"/>
              <a:ext cx="69290" cy="7036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Freeform 61"/>
          <p:cNvSpPr/>
          <p:nvPr/>
        </p:nvSpPr>
        <p:spPr>
          <a:xfrm>
            <a:off x="1995835" y="2860284"/>
            <a:ext cx="3271024" cy="686250"/>
          </a:xfrm>
          <a:custGeom>
            <a:avLst/>
            <a:gdLst>
              <a:gd name="connsiteX0" fmla="*/ 0 w 7098612"/>
              <a:gd name="connsiteY0" fmla="*/ 459278 h 1506359"/>
              <a:gd name="connsiteX1" fmla="*/ 1190661 w 7098612"/>
              <a:gd name="connsiteY1" fmla="*/ 119072 h 1506359"/>
              <a:gd name="connsiteX2" fmla="*/ 4377100 w 7098612"/>
              <a:gd name="connsiteY2" fmla="*/ 1173712 h 1506359"/>
              <a:gd name="connsiteX3" fmla="*/ 5579101 w 7098612"/>
              <a:gd name="connsiteY3" fmla="*/ 1491239 h 1506359"/>
              <a:gd name="connsiteX4" fmla="*/ 7098612 w 7098612"/>
              <a:gd name="connsiteY4" fmla="*/ 1264434 h 1506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98612" h="1506359">
                <a:moveTo>
                  <a:pt x="0" y="459278"/>
                </a:moveTo>
                <a:cubicBezTo>
                  <a:pt x="230572" y="229639"/>
                  <a:pt x="461144" y="0"/>
                  <a:pt x="1190661" y="119072"/>
                </a:cubicBezTo>
                <a:cubicBezTo>
                  <a:pt x="1920178" y="238144"/>
                  <a:pt x="3645693" y="945018"/>
                  <a:pt x="4377100" y="1173712"/>
                </a:cubicBezTo>
                <a:cubicBezTo>
                  <a:pt x="5108507" y="1402406"/>
                  <a:pt x="5125516" y="1476119"/>
                  <a:pt x="5579101" y="1491239"/>
                </a:cubicBezTo>
                <a:cubicBezTo>
                  <a:pt x="6032686" y="1506359"/>
                  <a:pt x="7098612" y="1264434"/>
                  <a:pt x="7098612" y="1264434"/>
                </a:cubicBezTo>
              </a:path>
            </a:pathLst>
          </a:custGeom>
          <a:ln w="28575">
            <a:solidFill>
              <a:schemeClr val="accent3"/>
            </a:solidFill>
            <a:prstDash val="lgDash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59"/>
          <p:cNvSpPr>
            <a:spLocks noChangeAspect="1"/>
          </p:cNvSpPr>
          <p:nvPr/>
        </p:nvSpPr>
        <p:spPr>
          <a:xfrm>
            <a:off x="2412827" y="2868933"/>
            <a:ext cx="54743" cy="54121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60"/>
          <p:cNvSpPr>
            <a:spLocks noChangeAspect="1"/>
          </p:cNvSpPr>
          <p:nvPr/>
        </p:nvSpPr>
        <p:spPr>
          <a:xfrm>
            <a:off x="4033665" y="3386579"/>
            <a:ext cx="54743" cy="54121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114"/>
          <p:cNvGrpSpPr/>
          <p:nvPr/>
        </p:nvGrpSpPr>
        <p:grpSpPr>
          <a:xfrm>
            <a:off x="2194704" y="1466356"/>
            <a:ext cx="308388" cy="599287"/>
            <a:chOff x="2016394" y="369179"/>
            <a:chExt cx="669248" cy="1315467"/>
          </a:xfrm>
        </p:grpSpPr>
        <p:pic>
          <p:nvPicPr>
            <p:cNvPr id="57" name="Picture 24" descr="chronometer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16394" y="918930"/>
              <a:ext cx="669248" cy="765716"/>
            </a:xfrm>
            <a:prstGeom prst="rect">
              <a:avLst/>
            </a:prstGeom>
          </p:spPr>
        </p:pic>
        <p:pic>
          <p:nvPicPr>
            <p:cNvPr id="58" name="Picture 25" descr="latex-image-1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52423" y="369179"/>
              <a:ext cx="392159" cy="452488"/>
            </a:xfrm>
            <a:prstGeom prst="rect">
              <a:avLst/>
            </a:prstGeom>
          </p:spPr>
        </p:pic>
      </p:grpSp>
      <p:sp>
        <p:nvSpPr>
          <p:cNvPr id="54" name="Freeform 47"/>
          <p:cNvSpPr/>
          <p:nvPr/>
        </p:nvSpPr>
        <p:spPr>
          <a:xfrm>
            <a:off x="1908986" y="2111301"/>
            <a:ext cx="3197871" cy="571731"/>
          </a:xfrm>
          <a:custGeom>
            <a:avLst/>
            <a:gdLst>
              <a:gd name="connsiteX0" fmla="*/ 0 w 6939858"/>
              <a:gd name="connsiteY0" fmla="*/ 442268 h 1254984"/>
              <a:gd name="connsiteX1" fmla="*/ 1451474 w 6939858"/>
              <a:gd name="connsiteY1" fmla="*/ 113402 h 1254984"/>
              <a:gd name="connsiteX2" fmla="*/ 4535855 w 6939858"/>
              <a:gd name="connsiteY2" fmla="*/ 1122682 h 1254984"/>
              <a:gd name="connsiteX3" fmla="*/ 6939858 w 6939858"/>
              <a:gd name="connsiteY3" fmla="*/ 907217 h 12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39858" h="1254984">
                <a:moveTo>
                  <a:pt x="0" y="442268"/>
                </a:moveTo>
                <a:cubicBezTo>
                  <a:pt x="347749" y="221134"/>
                  <a:pt x="695498" y="0"/>
                  <a:pt x="1451474" y="113402"/>
                </a:cubicBezTo>
                <a:cubicBezTo>
                  <a:pt x="2207450" y="226804"/>
                  <a:pt x="3621125" y="990380"/>
                  <a:pt x="4535855" y="1122682"/>
                </a:cubicBezTo>
                <a:cubicBezTo>
                  <a:pt x="5450585" y="1254984"/>
                  <a:pt x="6939858" y="907217"/>
                  <a:pt x="6939858" y="907217"/>
                </a:cubicBezTo>
              </a:path>
            </a:pathLst>
          </a:custGeom>
          <a:ln w="38100">
            <a:solidFill>
              <a:srgbClr val="0070C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45"/>
          <p:cNvSpPr>
            <a:spLocks noChangeAspect="1"/>
          </p:cNvSpPr>
          <p:nvPr/>
        </p:nvSpPr>
        <p:spPr>
          <a:xfrm>
            <a:off x="2383980" y="2121695"/>
            <a:ext cx="54743" cy="54121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146"/>
          <p:cNvGrpSpPr/>
          <p:nvPr/>
        </p:nvGrpSpPr>
        <p:grpSpPr>
          <a:xfrm>
            <a:off x="3960422" y="1993073"/>
            <a:ext cx="271128" cy="540175"/>
            <a:chOff x="7159938" y="2736203"/>
            <a:chExt cx="343176" cy="702291"/>
          </a:xfrm>
        </p:grpSpPr>
        <p:pic>
          <p:nvPicPr>
            <p:cNvPr id="52" name="Picture 71" descr="chronometer_turned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59938" y="3039762"/>
              <a:ext cx="343176" cy="398732"/>
            </a:xfrm>
            <a:prstGeom prst="rect">
              <a:avLst/>
            </a:prstGeom>
          </p:spPr>
        </p:pic>
        <p:pic>
          <p:nvPicPr>
            <p:cNvPr id="53" name="Picture 75" descr="latex-image-1.pdf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77442" y="2736203"/>
              <a:ext cx="122957" cy="270540"/>
            </a:xfrm>
            <a:prstGeom prst="rect">
              <a:avLst/>
            </a:prstGeom>
          </p:spPr>
        </p:pic>
      </p:grpSp>
      <p:cxnSp>
        <p:nvCxnSpPr>
          <p:cNvPr id="48" name="Straight Arrow Connector 76"/>
          <p:cNvCxnSpPr/>
          <p:nvPr/>
        </p:nvCxnSpPr>
        <p:spPr>
          <a:xfrm>
            <a:off x="2414910" y="2151810"/>
            <a:ext cx="600084" cy="14516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84"/>
          <p:cNvCxnSpPr/>
          <p:nvPr/>
        </p:nvCxnSpPr>
        <p:spPr>
          <a:xfrm rot="5400000">
            <a:off x="2157201" y="2424574"/>
            <a:ext cx="480276" cy="2802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Freeform 85"/>
          <p:cNvSpPr/>
          <p:nvPr/>
        </p:nvSpPr>
        <p:spPr>
          <a:xfrm>
            <a:off x="2383328" y="2185747"/>
            <a:ext cx="348798" cy="678424"/>
          </a:xfrm>
          <a:custGeom>
            <a:avLst/>
            <a:gdLst>
              <a:gd name="connsiteX0" fmla="*/ 58587 w 563201"/>
              <a:gd name="connsiteY0" fmla="*/ 0 h 2063921"/>
              <a:gd name="connsiteX1" fmla="*/ 81267 w 563201"/>
              <a:gd name="connsiteY1" fmla="*/ 612372 h 2063921"/>
              <a:gd name="connsiteX2" fmla="*/ 546192 w 563201"/>
              <a:gd name="connsiteY2" fmla="*/ 1190724 h 2063921"/>
              <a:gd name="connsiteX3" fmla="*/ 183323 w 563201"/>
              <a:gd name="connsiteY3" fmla="*/ 2063921 h 2063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3201" h="2063921">
                <a:moveTo>
                  <a:pt x="58587" y="0"/>
                </a:moveTo>
                <a:cubicBezTo>
                  <a:pt x="29293" y="206959"/>
                  <a:pt x="0" y="413918"/>
                  <a:pt x="81267" y="612372"/>
                </a:cubicBezTo>
                <a:cubicBezTo>
                  <a:pt x="162534" y="810826"/>
                  <a:pt x="529183" y="948799"/>
                  <a:pt x="546192" y="1190724"/>
                </a:cubicBezTo>
                <a:cubicBezTo>
                  <a:pt x="563201" y="1432649"/>
                  <a:pt x="183323" y="2063921"/>
                  <a:pt x="183323" y="2063921"/>
                </a:cubicBezTo>
              </a:path>
            </a:pathLst>
          </a:custGeom>
          <a:ln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Arrow Connector 86"/>
          <p:cNvCxnSpPr>
            <a:cxnSpLocks noChangeAspect="1"/>
          </p:cNvCxnSpPr>
          <p:nvPr/>
        </p:nvCxnSpPr>
        <p:spPr>
          <a:xfrm>
            <a:off x="2411352" y="2278758"/>
            <a:ext cx="107482" cy="1588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87"/>
          <p:cNvCxnSpPr>
            <a:cxnSpLocks noChangeAspect="1"/>
          </p:cNvCxnSpPr>
          <p:nvPr/>
        </p:nvCxnSpPr>
        <p:spPr>
          <a:xfrm rot="5400000">
            <a:off x="2465504" y="2222462"/>
            <a:ext cx="103007" cy="9591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105"/>
          <p:cNvCxnSpPr/>
          <p:nvPr/>
        </p:nvCxnSpPr>
        <p:spPr>
          <a:xfrm>
            <a:off x="4071190" y="2636635"/>
            <a:ext cx="651735" cy="77403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106"/>
          <p:cNvCxnSpPr/>
          <p:nvPr/>
        </p:nvCxnSpPr>
        <p:spPr>
          <a:xfrm flipH="1">
            <a:off x="3957081" y="2656093"/>
            <a:ext cx="87144" cy="51180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108"/>
          <p:cNvCxnSpPr>
            <a:cxnSpLocks noChangeAspect="1"/>
          </p:cNvCxnSpPr>
          <p:nvPr/>
        </p:nvCxnSpPr>
        <p:spPr>
          <a:xfrm rot="5400000">
            <a:off x="4083926" y="2698154"/>
            <a:ext cx="111397" cy="1588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scene3d>
            <a:camera prst="orthographicFront">
              <a:rot lat="0" lon="2400000" rev="20699999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109"/>
          <p:cNvCxnSpPr>
            <a:cxnSpLocks noChangeAspect="1"/>
          </p:cNvCxnSpPr>
          <p:nvPr/>
        </p:nvCxnSpPr>
        <p:spPr>
          <a:xfrm>
            <a:off x="4031307" y="2727662"/>
            <a:ext cx="101708" cy="1588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scene3d>
            <a:camera prst="orthographicFront">
              <a:rot lat="0" lon="0" rev="20999999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Freeform 151"/>
          <p:cNvSpPr/>
          <p:nvPr/>
        </p:nvSpPr>
        <p:spPr>
          <a:xfrm>
            <a:off x="4005124" y="2640265"/>
            <a:ext cx="223662" cy="753534"/>
          </a:xfrm>
          <a:custGeom>
            <a:avLst/>
            <a:gdLst>
              <a:gd name="connsiteX0" fmla="*/ 41628 w 223662"/>
              <a:gd name="connsiteY0" fmla="*/ 0 h 753534"/>
              <a:gd name="connsiteX1" fmla="*/ 28928 w 223662"/>
              <a:gd name="connsiteY1" fmla="*/ 347134 h 753534"/>
              <a:gd name="connsiteX2" fmla="*/ 215195 w 223662"/>
              <a:gd name="connsiteY2" fmla="*/ 579967 h 753534"/>
              <a:gd name="connsiteX3" fmla="*/ 79728 w 223662"/>
              <a:gd name="connsiteY3" fmla="*/ 753534 h 753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662" h="753534">
                <a:moveTo>
                  <a:pt x="41628" y="0"/>
                </a:moveTo>
                <a:cubicBezTo>
                  <a:pt x="20814" y="125236"/>
                  <a:pt x="0" y="250473"/>
                  <a:pt x="28928" y="347134"/>
                </a:cubicBezTo>
                <a:cubicBezTo>
                  <a:pt x="57856" y="443795"/>
                  <a:pt x="206728" y="512234"/>
                  <a:pt x="215195" y="579967"/>
                </a:cubicBezTo>
                <a:cubicBezTo>
                  <a:pt x="223662" y="647700"/>
                  <a:pt x="79728" y="753534"/>
                  <a:pt x="79728" y="753534"/>
                </a:cubicBezTo>
              </a:path>
            </a:pathLst>
          </a:custGeom>
          <a:ln>
            <a:solidFill>
              <a:srgbClr val="FF0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4" name="Group 61"/>
          <p:cNvGrpSpPr/>
          <p:nvPr/>
        </p:nvGrpSpPr>
        <p:grpSpPr>
          <a:xfrm>
            <a:off x="1557546" y="880319"/>
            <a:ext cx="4160316" cy="3134254"/>
            <a:chOff x="290689" y="579983"/>
            <a:chExt cx="8582377" cy="5258081"/>
          </a:xfrm>
        </p:grpSpPr>
        <p:sp>
          <p:nvSpPr>
            <p:cNvPr id="76" name="Freeform 191"/>
            <p:cNvSpPr/>
            <p:nvPr/>
          </p:nvSpPr>
          <p:spPr>
            <a:xfrm>
              <a:off x="448733" y="579983"/>
              <a:ext cx="8424333" cy="1553633"/>
            </a:xfrm>
            <a:custGeom>
              <a:avLst/>
              <a:gdLst>
                <a:gd name="connsiteX0" fmla="*/ 0 w 8424333"/>
                <a:gd name="connsiteY0" fmla="*/ 969433 h 1553633"/>
                <a:gd name="connsiteX1" fmla="*/ 4021666 w 8424333"/>
                <a:gd name="connsiteY1" fmla="*/ 97367 h 1553633"/>
                <a:gd name="connsiteX2" fmla="*/ 8424333 w 8424333"/>
                <a:gd name="connsiteY2" fmla="*/ 1553633 h 1553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424333" h="1553633">
                  <a:moveTo>
                    <a:pt x="0" y="969433"/>
                  </a:moveTo>
                  <a:cubicBezTo>
                    <a:pt x="1308805" y="484716"/>
                    <a:pt x="2617611" y="0"/>
                    <a:pt x="4021666" y="97367"/>
                  </a:cubicBezTo>
                  <a:cubicBezTo>
                    <a:pt x="5425721" y="194734"/>
                    <a:pt x="8424333" y="1553633"/>
                    <a:pt x="8424333" y="1553633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192"/>
            <p:cNvSpPr/>
            <p:nvPr/>
          </p:nvSpPr>
          <p:spPr>
            <a:xfrm>
              <a:off x="290689" y="1532464"/>
              <a:ext cx="708378" cy="4305600"/>
            </a:xfrm>
            <a:custGeom>
              <a:avLst/>
              <a:gdLst>
                <a:gd name="connsiteX0" fmla="*/ 166511 w 708378"/>
                <a:gd name="connsiteY0" fmla="*/ 0 h 4699000"/>
                <a:gd name="connsiteX1" fmla="*/ 90311 w 708378"/>
                <a:gd name="connsiteY1" fmla="*/ 2065866 h 4699000"/>
                <a:gd name="connsiteX2" fmla="*/ 708378 w 708378"/>
                <a:gd name="connsiteY2" fmla="*/ 4699000 h 469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8378" h="4699000">
                  <a:moveTo>
                    <a:pt x="166511" y="0"/>
                  </a:moveTo>
                  <a:cubicBezTo>
                    <a:pt x="83255" y="641350"/>
                    <a:pt x="0" y="1282700"/>
                    <a:pt x="90311" y="2065866"/>
                  </a:cubicBezTo>
                  <a:cubicBezTo>
                    <a:pt x="180622" y="2849032"/>
                    <a:pt x="708378" y="4699000"/>
                    <a:pt x="708378" y="4699000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193"/>
            <p:cNvSpPr/>
            <p:nvPr/>
          </p:nvSpPr>
          <p:spPr>
            <a:xfrm>
              <a:off x="7873514" y="2131961"/>
              <a:ext cx="991084" cy="3706103"/>
            </a:xfrm>
            <a:custGeom>
              <a:avLst/>
              <a:gdLst>
                <a:gd name="connsiteX0" fmla="*/ 517877 w 517877"/>
                <a:gd name="connsiteY0" fmla="*/ 0 h 4868334"/>
                <a:gd name="connsiteX1" fmla="*/ 26811 w 517877"/>
                <a:gd name="connsiteY1" fmla="*/ 2125134 h 4868334"/>
                <a:gd name="connsiteX2" fmla="*/ 357011 w 517877"/>
                <a:gd name="connsiteY2" fmla="*/ 4868334 h 4868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7877" h="4868334">
                  <a:moveTo>
                    <a:pt x="517877" y="0"/>
                  </a:moveTo>
                  <a:cubicBezTo>
                    <a:pt x="285749" y="656872"/>
                    <a:pt x="53622" y="1313745"/>
                    <a:pt x="26811" y="2125134"/>
                  </a:cubicBezTo>
                  <a:cubicBezTo>
                    <a:pt x="0" y="2936523"/>
                    <a:pt x="357011" y="4868334"/>
                    <a:pt x="357011" y="4868334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5" name="Freeform 7"/>
          <p:cNvSpPr/>
          <p:nvPr/>
        </p:nvSpPr>
        <p:spPr>
          <a:xfrm>
            <a:off x="1908398" y="3743639"/>
            <a:ext cx="3657600" cy="270934"/>
          </a:xfrm>
          <a:custGeom>
            <a:avLst/>
            <a:gdLst>
              <a:gd name="connsiteX0" fmla="*/ 0 w 3657600"/>
              <a:gd name="connsiteY0" fmla="*/ 270934 h 270934"/>
              <a:gd name="connsiteX1" fmla="*/ 1735667 w 3657600"/>
              <a:gd name="connsiteY1" fmla="*/ 0 h 270934"/>
              <a:gd name="connsiteX2" fmla="*/ 3657600 w 3657600"/>
              <a:gd name="connsiteY2" fmla="*/ 270934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57600" h="270934">
                <a:moveTo>
                  <a:pt x="0" y="270934"/>
                </a:moveTo>
                <a:cubicBezTo>
                  <a:pt x="563033" y="135467"/>
                  <a:pt x="1126067" y="0"/>
                  <a:pt x="1735667" y="0"/>
                </a:cubicBezTo>
                <a:cubicBezTo>
                  <a:pt x="2345267" y="0"/>
                  <a:pt x="3657600" y="270934"/>
                  <a:pt x="3657600" y="270934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53"/>
          <p:cNvSpPr>
            <a:spLocks noChangeAspect="1"/>
          </p:cNvSpPr>
          <p:nvPr/>
        </p:nvSpPr>
        <p:spPr>
          <a:xfrm>
            <a:off x="2459055" y="1180583"/>
            <a:ext cx="54743" cy="54121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53"/>
          <p:cNvSpPr>
            <a:spLocks noChangeAspect="1"/>
          </p:cNvSpPr>
          <p:nvPr/>
        </p:nvSpPr>
        <p:spPr>
          <a:xfrm>
            <a:off x="3415866" y="1616598"/>
            <a:ext cx="60217" cy="59533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53"/>
          <p:cNvSpPr>
            <a:spLocks noChangeAspect="1"/>
          </p:cNvSpPr>
          <p:nvPr/>
        </p:nvSpPr>
        <p:spPr>
          <a:xfrm>
            <a:off x="4680215" y="1907804"/>
            <a:ext cx="54743" cy="54121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53"/>
          <p:cNvSpPr>
            <a:spLocks noChangeAspect="1"/>
          </p:cNvSpPr>
          <p:nvPr/>
        </p:nvSpPr>
        <p:spPr>
          <a:xfrm>
            <a:off x="2837628" y="2959137"/>
            <a:ext cx="54743" cy="54121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53"/>
          <p:cNvSpPr>
            <a:spLocks noChangeAspect="1"/>
          </p:cNvSpPr>
          <p:nvPr/>
        </p:nvSpPr>
        <p:spPr>
          <a:xfrm>
            <a:off x="3675368" y="3280171"/>
            <a:ext cx="54743" cy="54121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53"/>
          <p:cNvSpPr>
            <a:spLocks noChangeAspect="1"/>
          </p:cNvSpPr>
          <p:nvPr/>
        </p:nvSpPr>
        <p:spPr>
          <a:xfrm>
            <a:off x="3242531" y="3094105"/>
            <a:ext cx="54743" cy="54121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53"/>
          <p:cNvSpPr>
            <a:spLocks noChangeAspect="1"/>
          </p:cNvSpPr>
          <p:nvPr/>
        </p:nvSpPr>
        <p:spPr>
          <a:xfrm>
            <a:off x="4774077" y="3490306"/>
            <a:ext cx="54743" cy="54121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er 13"/>
          <p:cNvGrpSpPr/>
          <p:nvPr/>
        </p:nvGrpSpPr>
        <p:grpSpPr>
          <a:xfrm>
            <a:off x="5300154" y="5494682"/>
            <a:ext cx="3002081" cy="460829"/>
            <a:chOff x="3905705" y="1894195"/>
            <a:chExt cx="3002081" cy="460829"/>
          </a:xfrm>
        </p:grpSpPr>
        <p:sp>
          <p:nvSpPr>
            <p:cNvPr id="110" name="Rectangle 109"/>
            <p:cNvSpPr/>
            <p:nvPr/>
          </p:nvSpPr>
          <p:spPr>
            <a:xfrm>
              <a:off x="3905705" y="1894195"/>
              <a:ext cx="3002081" cy="460829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buFont typeface="Arial" charset="0"/>
                <a:buChar char="•"/>
              </a:pPr>
              <a:endParaRPr lang="en-US" sz="2400" baseline="-25000">
                <a:solidFill>
                  <a:schemeClr val="tx1"/>
                </a:solidFill>
              </a:endParaRPr>
            </a:p>
          </p:txBody>
        </p:sp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989226" y="1959444"/>
              <a:ext cx="2811466" cy="354116"/>
            </a:xfrm>
            <a:prstGeom prst="rect">
              <a:avLst/>
            </a:prstGeom>
          </p:spPr>
        </p:pic>
      </p:grpSp>
      <p:grpSp>
        <p:nvGrpSpPr>
          <p:cNvPr id="21" name="Grouper 20"/>
          <p:cNvGrpSpPr/>
          <p:nvPr/>
        </p:nvGrpSpPr>
        <p:grpSpPr>
          <a:xfrm>
            <a:off x="5746144" y="4687709"/>
            <a:ext cx="545809" cy="445363"/>
            <a:chOff x="2093843" y="3970095"/>
            <a:chExt cx="545809" cy="445363"/>
          </a:xfrm>
        </p:grpSpPr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08287" y="4103728"/>
              <a:ext cx="279400" cy="215900"/>
            </a:xfrm>
            <a:prstGeom prst="rect">
              <a:avLst/>
            </a:prstGeom>
          </p:spPr>
        </p:pic>
        <p:sp>
          <p:nvSpPr>
            <p:cNvPr id="113" name="Rectangle 112"/>
            <p:cNvSpPr/>
            <p:nvPr/>
          </p:nvSpPr>
          <p:spPr>
            <a:xfrm>
              <a:off x="2093843" y="3970095"/>
              <a:ext cx="545809" cy="445363"/>
            </a:xfrm>
            <a:prstGeom prst="rect">
              <a:avLst/>
            </a:prstGeom>
            <a:noFill/>
            <a:ln w="38100">
              <a:solidFill>
                <a:srgbClr val="7020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buFont typeface="Arial" charset="0"/>
                <a:buChar char="•"/>
              </a:pPr>
              <a:endParaRPr lang="en-US" sz="2400" baseline="-2500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er 22"/>
          <p:cNvGrpSpPr/>
          <p:nvPr/>
        </p:nvGrpSpPr>
        <p:grpSpPr>
          <a:xfrm>
            <a:off x="3830929" y="4690243"/>
            <a:ext cx="545809" cy="445363"/>
            <a:chOff x="124895" y="5581254"/>
            <a:chExt cx="545809" cy="445363"/>
          </a:xfrm>
        </p:grpSpPr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51048" y="5641432"/>
              <a:ext cx="266700" cy="292100"/>
            </a:xfrm>
            <a:prstGeom prst="rect">
              <a:avLst/>
            </a:prstGeom>
          </p:spPr>
        </p:pic>
        <p:sp>
          <p:nvSpPr>
            <p:cNvPr id="114" name="Rectangle 113"/>
            <p:cNvSpPr/>
            <p:nvPr/>
          </p:nvSpPr>
          <p:spPr>
            <a:xfrm>
              <a:off x="124895" y="5581254"/>
              <a:ext cx="545809" cy="445363"/>
            </a:xfrm>
            <a:prstGeom prst="rect">
              <a:avLst/>
            </a:prstGeom>
            <a:noFill/>
            <a:ln w="38100">
              <a:solidFill>
                <a:srgbClr val="7020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buFont typeface="Arial" charset="0"/>
                <a:buChar char="•"/>
              </a:pPr>
              <a:endParaRPr lang="en-US" sz="2400" baseline="-2500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er 24"/>
          <p:cNvGrpSpPr/>
          <p:nvPr/>
        </p:nvGrpSpPr>
        <p:grpSpPr>
          <a:xfrm>
            <a:off x="5717862" y="3376244"/>
            <a:ext cx="616220" cy="445363"/>
            <a:chOff x="1110812" y="6307483"/>
            <a:chExt cx="616220" cy="445363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81621" y="6435467"/>
              <a:ext cx="457200" cy="215900"/>
            </a:xfrm>
            <a:prstGeom prst="rect">
              <a:avLst/>
            </a:prstGeom>
          </p:spPr>
        </p:pic>
        <p:sp>
          <p:nvSpPr>
            <p:cNvPr id="115" name="Rectangle 114"/>
            <p:cNvSpPr/>
            <p:nvPr/>
          </p:nvSpPr>
          <p:spPr>
            <a:xfrm>
              <a:off x="1110812" y="6307483"/>
              <a:ext cx="616220" cy="445363"/>
            </a:xfrm>
            <a:prstGeom prst="rect">
              <a:avLst/>
            </a:prstGeom>
            <a:noFill/>
            <a:ln w="38100">
              <a:solidFill>
                <a:srgbClr val="7020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buFont typeface="Arial" charset="0"/>
                <a:buChar char="•"/>
              </a:pPr>
              <a:endParaRPr lang="en-US" sz="2400" baseline="-25000">
                <a:solidFill>
                  <a:schemeClr val="tx1"/>
                </a:solidFill>
              </a:endParaRPr>
            </a:p>
          </p:txBody>
        </p:sp>
      </p:grpSp>
      <p:grpSp>
        <p:nvGrpSpPr>
          <p:cNvPr id="30" name="Grouper 29"/>
          <p:cNvGrpSpPr/>
          <p:nvPr/>
        </p:nvGrpSpPr>
        <p:grpSpPr>
          <a:xfrm>
            <a:off x="4903837" y="6266932"/>
            <a:ext cx="3856823" cy="460829"/>
            <a:chOff x="1285020" y="4736897"/>
            <a:chExt cx="3856823" cy="460829"/>
          </a:xfrm>
        </p:grpSpPr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344826" y="4802701"/>
              <a:ext cx="3675105" cy="311632"/>
            </a:xfrm>
            <a:prstGeom prst="rect">
              <a:avLst/>
            </a:prstGeom>
          </p:spPr>
        </p:pic>
        <p:sp>
          <p:nvSpPr>
            <p:cNvPr id="116" name="Rectangle 115"/>
            <p:cNvSpPr/>
            <p:nvPr/>
          </p:nvSpPr>
          <p:spPr>
            <a:xfrm>
              <a:off x="1285020" y="4736897"/>
              <a:ext cx="3856823" cy="460829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buFont typeface="Arial" charset="0"/>
                <a:buChar char="•"/>
              </a:pPr>
              <a:endParaRPr lang="en-US" sz="2400" baseline="-25000">
                <a:solidFill>
                  <a:schemeClr val="tx1"/>
                </a:solidFill>
              </a:endParaRPr>
            </a:p>
          </p:txBody>
        </p:sp>
      </p:grpSp>
      <p:cxnSp>
        <p:nvCxnSpPr>
          <p:cNvPr id="117" name="Connecteur droit avec flèche 116"/>
          <p:cNvCxnSpPr/>
          <p:nvPr/>
        </p:nvCxnSpPr>
        <p:spPr>
          <a:xfrm>
            <a:off x="4396378" y="5113827"/>
            <a:ext cx="836950" cy="113016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9" name="Connecteur droit avec flèche 118"/>
          <p:cNvCxnSpPr>
            <a:stCxn id="113" idx="2"/>
          </p:cNvCxnSpPr>
          <p:nvPr/>
        </p:nvCxnSpPr>
        <p:spPr>
          <a:xfrm flipH="1">
            <a:off x="6019048" y="5133071"/>
            <a:ext cx="1" cy="33406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0" name="Connecteur droit avec flèche 119"/>
          <p:cNvCxnSpPr>
            <a:endCxn id="110" idx="1"/>
          </p:cNvCxnSpPr>
          <p:nvPr/>
        </p:nvCxnSpPr>
        <p:spPr>
          <a:xfrm>
            <a:off x="4396379" y="4943572"/>
            <a:ext cx="903775" cy="7815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2" name="Connecteur droit avec flèche 121"/>
          <p:cNvCxnSpPr>
            <a:stCxn id="157" idx="3"/>
            <a:endCxn id="116" idx="1"/>
          </p:cNvCxnSpPr>
          <p:nvPr/>
        </p:nvCxnSpPr>
        <p:spPr>
          <a:xfrm flipV="1">
            <a:off x="4382966" y="6497347"/>
            <a:ext cx="520871" cy="2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30" name="Grouper 129"/>
          <p:cNvGrpSpPr/>
          <p:nvPr/>
        </p:nvGrpSpPr>
        <p:grpSpPr>
          <a:xfrm>
            <a:off x="6029642" y="1002715"/>
            <a:ext cx="545809" cy="445363"/>
            <a:chOff x="4301169" y="3218017"/>
            <a:chExt cx="545809" cy="445363"/>
          </a:xfrm>
        </p:grpSpPr>
        <p:pic>
          <p:nvPicPr>
            <p:cNvPr id="128" name="Image 127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438650" y="3295650"/>
              <a:ext cx="266700" cy="266700"/>
            </a:xfrm>
            <a:prstGeom prst="rect">
              <a:avLst/>
            </a:prstGeom>
          </p:spPr>
        </p:pic>
        <p:sp>
          <p:nvSpPr>
            <p:cNvPr id="129" name="Rectangle 128"/>
            <p:cNvSpPr/>
            <p:nvPr/>
          </p:nvSpPr>
          <p:spPr>
            <a:xfrm>
              <a:off x="4301169" y="3218017"/>
              <a:ext cx="545809" cy="445363"/>
            </a:xfrm>
            <a:prstGeom prst="rect">
              <a:avLst/>
            </a:prstGeom>
            <a:noFill/>
            <a:ln w="38100">
              <a:solidFill>
                <a:srgbClr val="7020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buFont typeface="Arial" charset="0"/>
                <a:buChar char="•"/>
              </a:pPr>
              <a:endParaRPr lang="en-US" sz="2400" baseline="-25000">
                <a:solidFill>
                  <a:schemeClr val="tx1"/>
                </a:solidFill>
              </a:endParaRPr>
            </a:p>
          </p:txBody>
        </p:sp>
      </p:grpSp>
      <p:grpSp>
        <p:nvGrpSpPr>
          <p:cNvPr id="133" name="Grouper 132"/>
          <p:cNvGrpSpPr/>
          <p:nvPr/>
        </p:nvGrpSpPr>
        <p:grpSpPr>
          <a:xfrm>
            <a:off x="7150006" y="975603"/>
            <a:ext cx="822351" cy="484005"/>
            <a:chOff x="5565913" y="6254873"/>
            <a:chExt cx="822351" cy="484005"/>
          </a:xfrm>
        </p:grpSpPr>
        <p:pic>
          <p:nvPicPr>
            <p:cNvPr id="131" name="Image 13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661672" y="6298914"/>
              <a:ext cx="647700" cy="419100"/>
            </a:xfrm>
            <a:prstGeom prst="rect">
              <a:avLst/>
            </a:prstGeom>
          </p:spPr>
        </p:pic>
        <p:sp>
          <p:nvSpPr>
            <p:cNvPr id="132" name="Rectangle 131"/>
            <p:cNvSpPr/>
            <p:nvPr/>
          </p:nvSpPr>
          <p:spPr>
            <a:xfrm>
              <a:off x="5565913" y="6254873"/>
              <a:ext cx="822351" cy="484005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buFont typeface="Arial" charset="0"/>
                <a:buChar char="•"/>
              </a:pPr>
              <a:endParaRPr lang="en-US" sz="2400" baseline="-25000">
                <a:solidFill>
                  <a:schemeClr val="tx1"/>
                </a:solidFill>
              </a:endParaRPr>
            </a:p>
          </p:txBody>
        </p:sp>
      </p:grpSp>
      <p:cxnSp>
        <p:nvCxnSpPr>
          <p:cNvPr id="137" name="Connecteur droit avec flèche 136"/>
          <p:cNvCxnSpPr/>
          <p:nvPr/>
        </p:nvCxnSpPr>
        <p:spPr>
          <a:xfrm flipH="1">
            <a:off x="5359748" y="3837669"/>
            <a:ext cx="376907" cy="165701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2" name="Connecteur droit avec flèche 141"/>
          <p:cNvCxnSpPr>
            <a:stCxn id="115" idx="0"/>
          </p:cNvCxnSpPr>
          <p:nvPr/>
        </p:nvCxnSpPr>
        <p:spPr>
          <a:xfrm flipV="1">
            <a:off x="6025972" y="1494491"/>
            <a:ext cx="1210954" cy="188175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5" name="Connecteur droit avec flèche 144"/>
          <p:cNvCxnSpPr>
            <a:stCxn id="129" idx="3"/>
            <a:endCxn id="132" idx="1"/>
          </p:cNvCxnSpPr>
          <p:nvPr/>
        </p:nvCxnSpPr>
        <p:spPr>
          <a:xfrm flipV="1">
            <a:off x="6575451" y="1217606"/>
            <a:ext cx="574555" cy="779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52" name="Grouper 151"/>
          <p:cNvGrpSpPr/>
          <p:nvPr/>
        </p:nvGrpSpPr>
        <p:grpSpPr>
          <a:xfrm>
            <a:off x="8747740" y="961130"/>
            <a:ext cx="1755588" cy="497666"/>
            <a:chOff x="7260547" y="5171030"/>
            <a:chExt cx="1755588" cy="497666"/>
          </a:xfrm>
        </p:grpSpPr>
        <p:pic>
          <p:nvPicPr>
            <p:cNvPr id="150" name="Image 149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350227" y="5262472"/>
              <a:ext cx="1612900" cy="317500"/>
            </a:xfrm>
            <a:prstGeom prst="rect">
              <a:avLst/>
            </a:prstGeom>
          </p:spPr>
        </p:pic>
        <p:sp>
          <p:nvSpPr>
            <p:cNvPr id="151" name="Rectangle 150"/>
            <p:cNvSpPr/>
            <p:nvPr/>
          </p:nvSpPr>
          <p:spPr>
            <a:xfrm>
              <a:off x="7260547" y="5171030"/>
              <a:ext cx="1755588" cy="497666"/>
            </a:xfrm>
            <a:prstGeom prst="rect">
              <a:avLst/>
            </a:prstGeom>
            <a:noFill/>
            <a:ln w="38100">
              <a:solidFill>
                <a:srgbClr val="70208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buFont typeface="Arial" charset="0"/>
                <a:buChar char="•"/>
              </a:pPr>
              <a:endParaRPr lang="en-US" sz="2400" baseline="-25000">
                <a:solidFill>
                  <a:schemeClr val="tx1"/>
                </a:solidFill>
              </a:endParaRPr>
            </a:p>
          </p:txBody>
        </p:sp>
      </p:grpSp>
      <p:grpSp>
        <p:nvGrpSpPr>
          <p:cNvPr id="158" name="Grouper 157"/>
          <p:cNvGrpSpPr/>
          <p:nvPr/>
        </p:nvGrpSpPr>
        <p:grpSpPr>
          <a:xfrm>
            <a:off x="1920899" y="6248774"/>
            <a:ext cx="2462067" cy="497666"/>
            <a:chOff x="435801" y="4229314"/>
            <a:chExt cx="2462067" cy="497666"/>
          </a:xfrm>
        </p:grpSpPr>
        <p:pic>
          <p:nvPicPr>
            <p:cNvPr id="156" name="Image 155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28118" y="4274083"/>
              <a:ext cx="2298700" cy="355600"/>
            </a:xfrm>
            <a:prstGeom prst="rect">
              <a:avLst/>
            </a:prstGeom>
          </p:spPr>
        </p:pic>
        <p:sp>
          <p:nvSpPr>
            <p:cNvPr id="157" name="Rectangle 156"/>
            <p:cNvSpPr/>
            <p:nvPr/>
          </p:nvSpPr>
          <p:spPr>
            <a:xfrm>
              <a:off x="435801" y="4229314"/>
              <a:ext cx="2462067" cy="497666"/>
            </a:xfrm>
            <a:prstGeom prst="rect">
              <a:avLst/>
            </a:prstGeom>
            <a:noFill/>
            <a:ln w="38100">
              <a:solidFill>
                <a:srgbClr val="70208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buFont typeface="Arial" charset="0"/>
                <a:buChar char="•"/>
              </a:pPr>
              <a:endParaRPr lang="en-US" sz="2400" baseline="-25000">
                <a:solidFill>
                  <a:schemeClr val="tx1"/>
                </a:solidFill>
              </a:endParaRPr>
            </a:p>
          </p:txBody>
        </p:sp>
      </p:grpSp>
      <p:grpSp>
        <p:nvGrpSpPr>
          <p:cNvPr id="161" name="Grouper 160"/>
          <p:cNvGrpSpPr/>
          <p:nvPr/>
        </p:nvGrpSpPr>
        <p:grpSpPr>
          <a:xfrm>
            <a:off x="2425207" y="5475337"/>
            <a:ext cx="1951530" cy="497666"/>
            <a:chOff x="511104" y="4936311"/>
            <a:chExt cx="1951530" cy="497666"/>
          </a:xfrm>
        </p:grpSpPr>
        <p:pic>
          <p:nvPicPr>
            <p:cNvPr id="159" name="Image 158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03339" y="4987009"/>
              <a:ext cx="1778000" cy="355600"/>
            </a:xfrm>
            <a:prstGeom prst="rect">
              <a:avLst/>
            </a:prstGeom>
          </p:spPr>
        </p:pic>
        <p:sp>
          <p:nvSpPr>
            <p:cNvPr id="160" name="Rectangle 159"/>
            <p:cNvSpPr/>
            <p:nvPr/>
          </p:nvSpPr>
          <p:spPr>
            <a:xfrm>
              <a:off x="511104" y="4936311"/>
              <a:ext cx="1951530" cy="497666"/>
            </a:xfrm>
            <a:prstGeom prst="rect">
              <a:avLst/>
            </a:prstGeom>
            <a:noFill/>
            <a:ln w="38100">
              <a:solidFill>
                <a:srgbClr val="70208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buFont typeface="Arial" charset="0"/>
                <a:buChar char="•"/>
              </a:pPr>
              <a:endParaRPr lang="en-US" sz="2400" baseline="-25000">
                <a:solidFill>
                  <a:schemeClr val="tx1"/>
                </a:solidFill>
              </a:endParaRPr>
            </a:p>
          </p:txBody>
        </p:sp>
      </p:grpSp>
      <p:grpSp>
        <p:nvGrpSpPr>
          <p:cNvPr id="165" name="Grouper 164"/>
          <p:cNvGrpSpPr/>
          <p:nvPr/>
        </p:nvGrpSpPr>
        <p:grpSpPr>
          <a:xfrm>
            <a:off x="2834224" y="4686311"/>
            <a:ext cx="545809" cy="445363"/>
            <a:chOff x="1267265" y="5892777"/>
            <a:chExt cx="545809" cy="445363"/>
          </a:xfrm>
        </p:grpSpPr>
        <p:pic>
          <p:nvPicPr>
            <p:cNvPr id="163" name="Image 162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372668" y="5941121"/>
              <a:ext cx="304800" cy="355600"/>
            </a:xfrm>
            <a:prstGeom prst="rect">
              <a:avLst/>
            </a:prstGeom>
          </p:spPr>
        </p:pic>
        <p:sp>
          <p:nvSpPr>
            <p:cNvPr id="164" name="Rectangle 163"/>
            <p:cNvSpPr/>
            <p:nvPr/>
          </p:nvSpPr>
          <p:spPr>
            <a:xfrm>
              <a:off x="1267265" y="5892777"/>
              <a:ext cx="545809" cy="445363"/>
            </a:xfrm>
            <a:prstGeom prst="rect">
              <a:avLst/>
            </a:prstGeom>
            <a:noFill/>
            <a:ln w="38100">
              <a:solidFill>
                <a:srgbClr val="7020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buFont typeface="Arial" charset="0"/>
                <a:buChar char="•"/>
              </a:pPr>
              <a:endParaRPr lang="en-US" sz="2400" baseline="-25000">
                <a:solidFill>
                  <a:schemeClr val="tx1"/>
                </a:solidFill>
              </a:endParaRPr>
            </a:p>
          </p:txBody>
        </p:sp>
      </p:grpSp>
      <p:grpSp>
        <p:nvGrpSpPr>
          <p:cNvPr id="168" name="Grouper 167"/>
          <p:cNvGrpSpPr/>
          <p:nvPr/>
        </p:nvGrpSpPr>
        <p:grpSpPr>
          <a:xfrm>
            <a:off x="1837519" y="4685462"/>
            <a:ext cx="545809" cy="445363"/>
            <a:chOff x="433661" y="5877016"/>
            <a:chExt cx="545809" cy="445363"/>
          </a:xfrm>
        </p:grpSpPr>
        <p:pic>
          <p:nvPicPr>
            <p:cNvPr id="166" name="Image 165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55839" y="5927259"/>
              <a:ext cx="317500" cy="355600"/>
            </a:xfrm>
            <a:prstGeom prst="rect">
              <a:avLst/>
            </a:prstGeom>
          </p:spPr>
        </p:pic>
        <p:sp>
          <p:nvSpPr>
            <p:cNvPr id="167" name="Rectangle 166"/>
            <p:cNvSpPr/>
            <p:nvPr/>
          </p:nvSpPr>
          <p:spPr>
            <a:xfrm>
              <a:off x="433661" y="5877016"/>
              <a:ext cx="545809" cy="445363"/>
            </a:xfrm>
            <a:prstGeom prst="rect">
              <a:avLst/>
            </a:prstGeom>
            <a:noFill/>
            <a:ln w="38100">
              <a:solidFill>
                <a:srgbClr val="7020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buFont typeface="Arial" charset="0"/>
                <a:buChar char="•"/>
              </a:pPr>
              <a:endParaRPr lang="en-US" sz="2400" baseline="-25000">
                <a:solidFill>
                  <a:schemeClr val="tx1"/>
                </a:solidFill>
              </a:endParaRPr>
            </a:p>
          </p:txBody>
        </p:sp>
      </p:grpSp>
      <p:cxnSp>
        <p:nvCxnSpPr>
          <p:cNvPr id="169" name="Connecteur droit avec flèche 168"/>
          <p:cNvCxnSpPr>
            <a:stCxn id="167" idx="2"/>
          </p:cNvCxnSpPr>
          <p:nvPr/>
        </p:nvCxnSpPr>
        <p:spPr>
          <a:xfrm flipH="1">
            <a:off x="2107593" y="5130825"/>
            <a:ext cx="2831" cy="111316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2" name="Connecteur droit avec flèche 171"/>
          <p:cNvCxnSpPr>
            <a:stCxn id="164" idx="2"/>
          </p:cNvCxnSpPr>
          <p:nvPr/>
        </p:nvCxnSpPr>
        <p:spPr>
          <a:xfrm flipH="1">
            <a:off x="3107128" y="5131673"/>
            <a:ext cx="1" cy="34366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9" name="Connecteur droit avec flèche 108"/>
          <p:cNvCxnSpPr>
            <a:stCxn id="160" idx="3"/>
          </p:cNvCxnSpPr>
          <p:nvPr/>
        </p:nvCxnSpPr>
        <p:spPr>
          <a:xfrm>
            <a:off x="4376737" y="5724171"/>
            <a:ext cx="541906" cy="5427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1" name="Connecteur droit avec flèche 120"/>
          <p:cNvCxnSpPr>
            <a:stCxn id="113" idx="0"/>
            <a:endCxn id="131" idx="2"/>
          </p:cNvCxnSpPr>
          <p:nvPr/>
        </p:nvCxnSpPr>
        <p:spPr>
          <a:xfrm flipV="1">
            <a:off x="6019048" y="1438744"/>
            <a:ext cx="1550566" cy="324896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79" name="Grouper 78"/>
          <p:cNvGrpSpPr/>
          <p:nvPr/>
        </p:nvGrpSpPr>
        <p:grpSpPr>
          <a:xfrm>
            <a:off x="8009054" y="2129306"/>
            <a:ext cx="1832273" cy="484005"/>
            <a:chOff x="6439531" y="1888607"/>
            <a:chExt cx="1832273" cy="484005"/>
          </a:xfrm>
        </p:grpSpPr>
        <p:pic>
          <p:nvPicPr>
            <p:cNvPr id="71" name="Image 70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576352" y="1964604"/>
              <a:ext cx="1549400" cy="368300"/>
            </a:xfrm>
            <a:prstGeom prst="rect">
              <a:avLst/>
            </a:prstGeom>
          </p:spPr>
        </p:pic>
        <p:sp>
          <p:nvSpPr>
            <p:cNvPr id="124" name="Rectangle 123"/>
            <p:cNvSpPr/>
            <p:nvPr/>
          </p:nvSpPr>
          <p:spPr>
            <a:xfrm>
              <a:off x="6439531" y="1888607"/>
              <a:ext cx="1832273" cy="484005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buFont typeface="Arial" charset="0"/>
                <a:buChar char="•"/>
              </a:pPr>
              <a:endParaRPr lang="en-US" sz="2400" baseline="-25000">
                <a:solidFill>
                  <a:schemeClr val="tx1"/>
                </a:solidFill>
              </a:endParaRPr>
            </a:p>
          </p:txBody>
        </p:sp>
      </p:grpSp>
      <p:grpSp>
        <p:nvGrpSpPr>
          <p:cNvPr id="84" name="Grouper 83"/>
          <p:cNvGrpSpPr/>
          <p:nvPr/>
        </p:nvGrpSpPr>
        <p:grpSpPr>
          <a:xfrm>
            <a:off x="9841327" y="5481154"/>
            <a:ext cx="545809" cy="445363"/>
            <a:chOff x="5730560" y="4684725"/>
            <a:chExt cx="545809" cy="445363"/>
          </a:xfrm>
        </p:grpSpPr>
        <p:sp>
          <p:nvSpPr>
            <p:cNvPr id="134" name="Rectangle 133"/>
            <p:cNvSpPr/>
            <p:nvPr/>
          </p:nvSpPr>
          <p:spPr>
            <a:xfrm>
              <a:off x="5730560" y="4684725"/>
              <a:ext cx="545809" cy="445363"/>
            </a:xfrm>
            <a:prstGeom prst="rect">
              <a:avLst/>
            </a:prstGeom>
            <a:noFill/>
            <a:ln w="38100">
              <a:solidFill>
                <a:srgbClr val="7020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buFont typeface="Arial" charset="0"/>
                <a:buChar char="•"/>
              </a:pPr>
              <a:endParaRPr lang="en-US" sz="2400" baseline="-25000">
                <a:solidFill>
                  <a:schemeClr val="tx1"/>
                </a:solidFill>
              </a:endParaRPr>
            </a:p>
          </p:txBody>
        </p:sp>
        <p:pic>
          <p:nvPicPr>
            <p:cNvPr id="83" name="Image 82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5815700" y="4754950"/>
              <a:ext cx="390103" cy="309788"/>
            </a:xfrm>
            <a:prstGeom prst="rect">
              <a:avLst/>
            </a:prstGeom>
          </p:spPr>
        </p:pic>
      </p:grpSp>
      <p:cxnSp>
        <p:nvCxnSpPr>
          <p:cNvPr id="143" name="Connecteur droit avec flèche 142"/>
          <p:cNvCxnSpPr/>
          <p:nvPr/>
        </p:nvCxnSpPr>
        <p:spPr>
          <a:xfrm flipV="1">
            <a:off x="10112139" y="4821341"/>
            <a:ext cx="9379" cy="64645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4" name="Connecteur droit avec flèche 143"/>
          <p:cNvCxnSpPr/>
          <p:nvPr/>
        </p:nvCxnSpPr>
        <p:spPr>
          <a:xfrm>
            <a:off x="7963558" y="1518782"/>
            <a:ext cx="468229" cy="5783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8" name="Connecteur droit avec flèche 147"/>
          <p:cNvCxnSpPr>
            <a:stCxn id="151" idx="2"/>
          </p:cNvCxnSpPr>
          <p:nvPr/>
        </p:nvCxnSpPr>
        <p:spPr>
          <a:xfrm flipH="1">
            <a:off x="9393678" y="1458797"/>
            <a:ext cx="231856" cy="67050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3" name="Connecteur droit avec flèche 152"/>
          <p:cNvCxnSpPr/>
          <p:nvPr/>
        </p:nvCxnSpPr>
        <p:spPr>
          <a:xfrm flipH="1">
            <a:off x="8934642" y="2641447"/>
            <a:ext cx="4616" cy="134818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4" name="Connecteur droit avec flèche 153"/>
          <p:cNvCxnSpPr/>
          <p:nvPr/>
        </p:nvCxnSpPr>
        <p:spPr>
          <a:xfrm flipV="1">
            <a:off x="8645349" y="4821341"/>
            <a:ext cx="416496" cy="140276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2" name="Connecteur droit avec flèche 161"/>
          <p:cNvCxnSpPr/>
          <p:nvPr/>
        </p:nvCxnSpPr>
        <p:spPr>
          <a:xfrm flipV="1">
            <a:off x="7994755" y="4847783"/>
            <a:ext cx="14299" cy="64690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70" name="Image 16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48495" y="1877031"/>
            <a:ext cx="410770" cy="193975"/>
          </a:xfrm>
          <a:prstGeom prst="rect">
            <a:avLst/>
          </a:prstGeom>
        </p:spPr>
      </p:pic>
      <p:pic>
        <p:nvPicPr>
          <p:cNvPr id="139" name="Image 138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886088" y="2473902"/>
            <a:ext cx="372485" cy="245056"/>
          </a:xfrm>
          <a:prstGeom prst="rect">
            <a:avLst/>
          </a:prstGeom>
        </p:spPr>
      </p:pic>
      <p:sp>
        <p:nvSpPr>
          <p:cNvPr id="111" name="Espace réservé du texte 1">
            <a:extLst>
              <a:ext uri="{FF2B5EF4-FFF2-40B4-BE49-F238E27FC236}">
                <a16:creationId xmlns:a16="http://schemas.microsoft.com/office/drawing/2014/main" id="{AE068C17-264D-A142-A58B-F369490AD3CD}"/>
              </a:ext>
            </a:extLst>
          </p:cNvPr>
          <p:cNvSpPr txBox="1">
            <a:spLocks/>
          </p:cNvSpPr>
          <p:nvPr/>
        </p:nvSpPr>
        <p:spPr>
          <a:xfrm>
            <a:off x="595086" y="195101"/>
            <a:ext cx="7663346" cy="466329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50" kern="120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/>
              <a:t>Mixed-effects statistical model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7779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43" grpId="0" animBg="1"/>
      <p:bldP spid="54" grpId="0" animBg="1"/>
      <p:bldP spid="55" grpId="0" animBg="1"/>
      <p:bldP spid="61" grpId="0" animBg="1"/>
      <p:bldP spid="72" grpId="0" animBg="1"/>
      <p:bldP spid="75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rouper 111"/>
          <p:cNvGrpSpPr/>
          <p:nvPr/>
        </p:nvGrpSpPr>
        <p:grpSpPr>
          <a:xfrm>
            <a:off x="1599102" y="972104"/>
            <a:ext cx="3807664" cy="2814869"/>
            <a:chOff x="3669592" y="2653290"/>
            <a:chExt cx="5309516" cy="2397906"/>
          </a:xfrm>
        </p:grpSpPr>
        <p:sp>
          <p:nvSpPr>
            <p:cNvPr id="123" name="Rectangle 122"/>
            <p:cNvSpPr/>
            <p:nvPr/>
          </p:nvSpPr>
          <p:spPr>
            <a:xfrm>
              <a:off x="3669592" y="2653290"/>
              <a:ext cx="5309516" cy="675296"/>
            </a:xfrm>
            <a:prstGeom prst="rect">
              <a:avLst/>
            </a:prstGeom>
            <a:solidFill>
              <a:srgbClr val="702082"/>
            </a:solidFill>
            <a:ln w="28575">
              <a:solidFill>
                <a:srgbClr val="7020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chemeClr val="bg1"/>
                  </a:solidFill>
                </a:rPr>
                <a:t>Longitudinal deformations model</a:t>
              </a:r>
              <a:endParaRPr lang="fr-FR" sz="2400" b="1" baseline="-25000">
                <a:solidFill>
                  <a:schemeClr val="bg1"/>
                </a:solidFill>
              </a:endParaRP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3669592" y="2653291"/>
              <a:ext cx="5279536" cy="2397905"/>
            </a:xfrm>
            <a:prstGeom prst="rect">
              <a:avLst/>
            </a:prstGeom>
            <a:noFill/>
            <a:ln w="76200">
              <a:solidFill>
                <a:srgbClr val="7020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</p:grp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404" y="1863568"/>
            <a:ext cx="3630218" cy="391135"/>
          </a:xfrm>
          <a:prstGeom prst="rect">
            <a:avLst/>
          </a:prstGeom>
        </p:spPr>
      </p:pic>
      <p:grpSp>
        <p:nvGrpSpPr>
          <p:cNvPr id="70" name="Grouper 69"/>
          <p:cNvGrpSpPr/>
          <p:nvPr/>
        </p:nvGrpSpPr>
        <p:grpSpPr>
          <a:xfrm>
            <a:off x="6550216" y="4042710"/>
            <a:ext cx="4023452" cy="751999"/>
            <a:chOff x="5026216" y="4042709"/>
            <a:chExt cx="4023452" cy="751999"/>
          </a:xfrm>
        </p:grpSpPr>
        <p:sp>
          <p:nvSpPr>
            <p:cNvPr id="72" name="Rectangle 71"/>
            <p:cNvSpPr/>
            <p:nvPr/>
          </p:nvSpPr>
          <p:spPr>
            <a:xfrm>
              <a:off x="5026216" y="4042709"/>
              <a:ext cx="4023452" cy="751999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78D6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buFont typeface="Arial" charset="0"/>
                <a:buChar char="•"/>
              </a:pPr>
              <a:endParaRPr lang="en-US" sz="2400" baseline="-25000">
                <a:solidFill>
                  <a:schemeClr val="tx1"/>
                </a:solidFill>
              </a:endParaRPr>
            </a:p>
          </p:txBody>
        </p:sp>
        <p:pic>
          <p:nvPicPr>
            <p:cNvPr id="73" name="Image 7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07449" y="4179514"/>
              <a:ext cx="3828780" cy="533984"/>
            </a:xfrm>
            <a:prstGeom prst="rect">
              <a:avLst/>
            </a:prstGeom>
          </p:spPr>
        </p:pic>
      </p:grpSp>
      <p:grpSp>
        <p:nvGrpSpPr>
          <p:cNvPr id="75" name="Grouper 74"/>
          <p:cNvGrpSpPr/>
          <p:nvPr/>
        </p:nvGrpSpPr>
        <p:grpSpPr>
          <a:xfrm>
            <a:off x="5300154" y="5494682"/>
            <a:ext cx="3002081" cy="460829"/>
            <a:chOff x="3905705" y="1894195"/>
            <a:chExt cx="3002081" cy="460829"/>
          </a:xfrm>
        </p:grpSpPr>
        <p:sp>
          <p:nvSpPr>
            <p:cNvPr id="76" name="Rectangle 75"/>
            <p:cNvSpPr/>
            <p:nvPr/>
          </p:nvSpPr>
          <p:spPr>
            <a:xfrm>
              <a:off x="3905705" y="1894195"/>
              <a:ext cx="3002081" cy="460829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buFont typeface="Arial" charset="0"/>
                <a:buChar char="•"/>
              </a:pPr>
              <a:endParaRPr lang="en-US" sz="2400" baseline="-25000">
                <a:solidFill>
                  <a:schemeClr val="tx1"/>
                </a:solidFill>
              </a:endParaRPr>
            </a:p>
          </p:txBody>
        </p:sp>
        <p:pic>
          <p:nvPicPr>
            <p:cNvPr id="77" name="Image 7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89226" y="1959444"/>
              <a:ext cx="2811466" cy="354116"/>
            </a:xfrm>
            <a:prstGeom prst="rect">
              <a:avLst/>
            </a:prstGeom>
          </p:spPr>
        </p:pic>
      </p:grpSp>
      <p:grpSp>
        <p:nvGrpSpPr>
          <p:cNvPr id="78" name="Grouper 77"/>
          <p:cNvGrpSpPr/>
          <p:nvPr/>
        </p:nvGrpSpPr>
        <p:grpSpPr>
          <a:xfrm>
            <a:off x="5746144" y="4687709"/>
            <a:ext cx="545809" cy="445363"/>
            <a:chOff x="2093843" y="3970095"/>
            <a:chExt cx="545809" cy="445363"/>
          </a:xfrm>
        </p:grpSpPr>
        <p:pic>
          <p:nvPicPr>
            <p:cNvPr id="80" name="Image 7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08287" y="4103728"/>
              <a:ext cx="279400" cy="215900"/>
            </a:xfrm>
            <a:prstGeom prst="rect">
              <a:avLst/>
            </a:prstGeom>
          </p:spPr>
        </p:pic>
        <p:sp>
          <p:nvSpPr>
            <p:cNvPr id="81" name="Rectangle 80"/>
            <p:cNvSpPr/>
            <p:nvPr/>
          </p:nvSpPr>
          <p:spPr>
            <a:xfrm>
              <a:off x="2093843" y="3970095"/>
              <a:ext cx="545809" cy="445363"/>
            </a:xfrm>
            <a:prstGeom prst="rect">
              <a:avLst/>
            </a:prstGeom>
            <a:noFill/>
            <a:ln w="38100">
              <a:solidFill>
                <a:srgbClr val="7020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buFont typeface="Arial" charset="0"/>
                <a:buChar char="•"/>
              </a:pPr>
              <a:endParaRPr lang="en-US" sz="2400" baseline="-25000">
                <a:solidFill>
                  <a:schemeClr val="tx1"/>
                </a:solidFill>
              </a:endParaRPr>
            </a:p>
          </p:txBody>
        </p:sp>
      </p:grpSp>
      <p:grpSp>
        <p:nvGrpSpPr>
          <p:cNvPr id="82" name="Grouper 81"/>
          <p:cNvGrpSpPr/>
          <p:nvPr/>
        </p:nvGrpSpPr>
        <p:grpSpPr>
          <a:xfrm>
            <a:off x="3830929" y="4690243"/>
            <a:ext cx="545809" cy="445363"/>
            <a:chOff x="124895" y="5581254"/>
            <a:chExt cx="545809" cy="445363"/>
          </a:xfrm>
        </p:grpSpPr>
        <p:pic>
          <p:nvPicPr>
            <p:cNvPr id="86" name="Image 8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1048" y="5641432"/>
              <a:ext cx="266700" cy="292100"/>
            </a:xfrm>
            <a:prstGeom prst="rect">
              <a:avLst/>
            </a:prstGeom>
          </p:spPr>
        </p:pic>
        <p:sp>
          <p:nvSpPr>
            <p:cNvPr id="87" name="Rectangle 86"/>
            <p:cNvSpPr/>
            <p:nvPr/>
          </p:nvSpPr>
          <p:spPr>
            <a:xfrm>
              <a:off x="124895" y="5581254"/>
              <a:ext cx="545809" cy="445363"/>
            </a:xfrm>
            <a:prstGeom prst="rect">
              <a:avLst/>
            </a:prstGeom>
            <a:noFill/>
            <a:ln w="38100">
              <a:solidFill>
                <a:srgbClr val="7020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buFont typeface="Arial" charset="0"/>
                <a:buChar char="•"/>
              </a:pPr>
              <a:endParaRPr lang="en-US" sz="2400" baseline="-25000">
                <a:solidFill>
                  <a:schemeClr val="tx1"/>
                </a:solidFill>
              </a:endParaRPr>
            </a:p>
          </p:txBody>
        </p:sp>
      </p:grpSp>
      <p:grpSp>
        <p:nvGrpSpPr>
          <p:cNvPr id="88" name="Grouper 87"/>
          <p:cNvGrpSpPr/>
          <p:nvPr/>
        </p:nvGrpSpPr>
        <p:grpSpPr>
          <a:xfrm>
            <a:off x="4903837" y="6266932"/>
            <a:ext cx="3856823" cy="460829"/>
            <a:chOff x="1285020" y="4736897"/>
            <a:chExt cx="3856823" cy="460829"/>
          </a:xfrm>
        </p:grpSpPr>
        <p:pic>
          <p:nvPicPr>
            <p:cNvPr id="89" name="Image 8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44826" y="4802701"/>
              <a:ext cx="3675105" cy="311632"/>
            </a:xfrm>
            <a:prstGeom prst="rect">
              <a:avLst/>
            </a:prstGeom>
          </p:spPr>
        </p:pic>
        <p:sp>
          <p:nvSpPr>
            <p:cNvPr id="90" name="Rectangle 89"/>
            <p:cNvSpPr/>
            <p:nvPr/>
          </p:nvSpPr>
          <p:spPr>
            <a:xfrm>
              <a:off x="1285020" y="4736897"/>
              <a:ext cx="3856823" cy="460829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buFont typeface="Arial" charset="0"/>
                <a:buChar char="•"/>
              </a:pPr>
              <a:endParaRPr lang="en-US" sz="2400" baseline="-25000">
                <a:solidFill>
                  <a:schemeClr val="tx1"/>
                </a:solidFill>
              </a:endParaRPr>
            </a:p>
          </p:txBody>
        </p:sp>
      </p:grpSp>
      <p:cxnSp>
        <p:nvCxnSpPr>
          <p:cNvPr id="91" name="Connecteur droit avec flèche 90"/>
          <p:cNvCxnSpPr/>
          <p:nvPr/>
        </p:nvCxnSpPr>
        <p:spPr>
          <a:xfrm>
            <a:off x="4396378" y="5113827"/>
            <a:ext cx="836950" cy="113016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2" name="Connecteur droit avec flèche 91"/>
          <p:cNvCxnSpPr/>
          <p:nvPr/>
        </p:nvCxnSpPr>
        <p:spPr>
          <a:xfrm flipH="1">
            <a:off x="6019048" y="5133071"/>
            <a:ext cx="1" cy="33406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3" name="Connecteur droit avec flèche 92"/>
          <p:cNvCxnSpPr/>
          <p:nvPr/>
        </p:nvCxnSpPr>
        <p:spPr>
          <a:xfrm>
            <a:off x="4396379" y="4943572"/>
            <a:ext cx="903775" cy="7815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4" name="Connecteur droit avec flèche 93"/>
          <p:cNvCxnSpPr/>
          <p:nvPr/>
        </p:nvCxnSpPr>
        <p:spPr>
          <a:xfrm flipV="1">
            <a:off x="4382966" y="6497347"/>
            <a:ext cx="520871" cy="2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5" name="Connecteur droit avec flèche 94"/>
          <p:cNvCxnSpPr/>
          <p:nvPr/>
        </p:nvCxnSpPr>
        <p:spPr>
          <a:xfrm flipH="1">
            <a:off x="5359748" y="3837669"/>
            <a:ext cx="376907" cy="165701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96" name="Grouper 95"/>
          <p:cNvGrpSpPr/>
          <p:nvPr/>
        </p:nvGrpSpPr>
        <p:grpSpPr>
          <a:xfrm>
            <a:off x="1920899" y="6248774"/>
            <a:ext cx="2462067" cy="497666"/>
            <a:chOff x="435801" y="4229314"/>
            <a:chExt cx="2462067" cy="497666"/>
          </a:xfrm>
        </p:grpSpPr>
        <p:pic>
          <p:nvPicPr>
            <p:cNvPr id="97" name="Image 9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28118" y="4274083"/>
              <a:ext cx="2298700" cy="355600"/>
            </a:xfrm>
            <a:prstGeom prst="rect">
              <a:avLst/>
            </a:prstGeom>
          </p:spPr>
        </p:pic>
        <p:sp>
          <p:nvSpPr>
            <p:cNvPr id="98" name="Rectangle 97"/>
            <p:cNvSpPr/>
            <p:nvPr/>
          </p:nvSpPr>
          <p:spPr>
            <a:xfrm>
              <a:off x="435801" y="4229314"/>
              <a:ext cx="2462067" cy="497666"/>
            </a:xfrm>
            <a:prstGeom prst="rect">
              <a:avLst/>
            </a:prstGeom>
            <a:noFill/>
            <a:ln w="38100">
              <a:solidFill>
                <a:srgbClr val="70208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buFont typeface="Arial" charset="0"/>
                <a:buChar char="•"/>
              </a:pPr>
              <a:endParaRPr lang="en-US" sz="2400" baseline="-25000">
                <a:solidFill>
                  <a:schemeClr val="tx1"/>
                </a:solidFill>
              </a:endParaRPr>
            </a:p>
          </p:txBody>
        </p:sp>
      </p:grpSp>
      <p:grpSp>
        <p:nvGrpSpPr>
          <p:cNvPr id="99" name="Grouper 98"/>
          <p:cNvGrpSpPr/>
          <p:nvPr/>
        </p:nvGrpSpPr>
        <p:grpSpPr>
          <a:xfrm>
            <a:off x="2425207" y="5475337"/>
            <a:ext cx="1951530" cy="497666"/>
            <a:chOff x="511104" y="4936311"/>
            <a:chExt cx="1951530" cy="497666"/>
          </a:xfrm>
        </p:grpSpPr>
        <p:pic>
          <p:nvPicPr>
            <p:cNvPr id="100" name="Image 9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3339" y="4987009"/>
              <a:ext cx="1778000" cy="355600"/>
            </a:xfrm>
            <a:prstGeom prst="rect">
              <a:avLst/>
            </a:prstGeom>
          </p:spPr>
        </p:pic>
        <p:sp>
          <p:nvSpPr>
            <p:cNvPr id="101" name="Rectangle 100"/>
            <p:cNvSpPr/>
            <p:nvPr/>
          </p:nvSpPr>
          <p:spPr>
            <a:xfrm>
              <a:off x="511104" y="4936311"/>
              <a:ext cx="1951530" cy="497666"/>
            </a:xfrm>
            <a:prstGeom prst="rect">
              <a:avLst/>
            </a:prstGeom>
            <a:noFill/>
            <a:ln w="38100">
              <a:solidFill>
                <a:srgbClr val="70208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buFont typeface="Arial" charset="0"/>
                <a:buChar char="•"/>
              </a:pPr>
              <a:endParaRPr lang="en-US" sz="2400" baseline="-25000">
                <a:solidFill>
                  <a:schemeClr val="tx1"/>
                </a:solidFill>
              </a:endParaRPr>
            </a:p>
          </p:txBody>
        </p:sp>
      </p:grpSp>
      <p:grpSp>
        <p:nvGrpSpPr>
          <p:cNvPr id="102" name="Grouper 101"/>
          <p:cNvGrpSpPr/>
          <p:nvPr/>
        </p:nvGrpSpPr>
        <p:grpSpPr>
          <a:xfrm>
            <a:off x="2834224" y="4686311"/>
            <a:ext cx="545809" cy="445363"/>
            <a:chOff x="1267265" y="5892777"/>
            <a:chExt cx="545809" cy="445363"/>
          </a:xfrm>
        </p:grpSpPr>
        <p:pic>
          <p:nvPicPr>
            <p:cNvPr id="103" name="Image 10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72668" y="5941121"/>
              <a:ext cx="304800" cy="355600"/>
            </a:xfrm>
            <a:prstGeom prst="rect">
              <a:avLst/>
            </a:prstGeom>
          </p:spPr>
        </p:pic>
        <p:sp>
          <p:nvSpPr>
            <p:cNvPr id="104" name="Rectangle 103"/>
            <p:cNvSpPr/>
            <p:nvPr/>
          </p:nvSpPr>
          <p:spPr>
            <a:xfrm>
              <a:off x="1267265" y="5892777"/>
              <a:ext cx="545809" cy="445363"/>
            </a:xfrm>
            <a:prstGeom prst="rect">
              <a:avLst/>
            </a:prstGeom>
            <a:noFill/>
            <a:ln w="38100">
              <a:solidFill>
                <a:srgbClr val="7020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buFont typeface="Arial" charset="0"/>
                <a:buChar char="•"/>
              </a:pPr>
              <a:endParaRPr lang="en-US" sz="2400" baseline="-25000">
                <a:solidFill>
                  <a:schemeClr val="tx1"/>
                </a:solidFill>
              </a:endParaRPr>
            </a:p>
          </p:txBody>
        </p:sp>
      </p:grpSp>
      <p:grpSp>
        <p:nvGrpSpPr>
          <p:cNvPr id="105" name="Grouper 104"/>
          <p:cNvGrpSpPr/>
          <p:nvPr/>
        </p:nvGrpSpPr>
        <p:grpSpPr>
          <a:xfrm>
            <a:off x="1837519" y="4685462"/>
            <a:ext cx="545809" cy="445363"/>
            <a:chOff x="433661" y="5877016"/>
            <a:chExt cx="545809" cy="445363"/>
          </a:xfrm>
        </p:grpSpPr>
        <p:pic>
          <p:nvPicPr>
            <p:cNvPr id="106" name="Image 10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55839" y="5927259"/>
              <a:ext cx="317500" cy="355600"/>
            </a:xfrm>
            <a:prstGeom prst="rect">
              <a:avLst/>
            </a:prstGeom>
          </p:spPr>
        </p:pic>
        <p:sp>
          <p:nvSpPr>
            <p:cNvPr id="107" name="Rectangle 106"/>
            <p:cNvSpPr/>
            <p:nvPr/>
          </p:nvSpPr>
          <p:spPr>
            <a:xfrm>
              <a:off x="433661" y="5877016"/>
              <a:ext cx="545809" cy="445363"/>
            </a:xfrm>
            <a:prstGeom prst="rect">
              <a:avLst/>
            </a:prstGeom>
            <a:noFill/>
            <a:ln w="38100">
              <a:solidFill>
                <a:srgbClr val="7020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buFont typeface="Arial" charset="0"/>
                <a:buChar char="•"/>
              </a:pPr>
              <a:endParaRPr lang="en-US" sz="2400" baseline="-25000">
                <a:solidFill>
                  <a:schemeClr val="tx1"/>
                </a:solidFill>
              </a:endParaRPr>
            </a:p>
          </p:txBody>
        </p:sp>
      </p:grpSp>
      <p:cxnSp>
        <p:nvCxnSpPr>
          <p:cNvPr id="108" name="Connecteur droit avec flèche 107"/>
          <p:cNvCxnSpPr/>
          <p:nvPr/>
        </p:nvCxnSpPr>
        <p:spPr>
          <a:xfrm flipH="1">
            <a:off x="2107593" y="5130825"/>
            <a:ext cx="2831" cy="111316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1" name="Connecteur droit avec flèche 110"/>
          <p:cNvCxnSpPr/>
          <p:nvPr/>
        </p:nvCxnSpPr>
        <p:spPr>
          <a:xfrm flipH="1">
            <a:off x="3107128" y="5131673"/>
            <a:ext cx="1" cy="34366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8" name="Connecteur droit avec flèche 117"/>
          <p:cNvCxnSpPr/>
          <p:nvPr/>
        </p:nvCxnSpPr>
        <p:spPr>
          <a:xfrm>
            <a:off x="4376737" y="5724171"/>
            <a:ext cx="541906" cy="5427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26" name="Grouper 125"/>
          <p:cNvGrpSpPr/>
          <p:nvPr/>
        </p:nvGrpSpPr>
        <p:grpSpPr>
          <a:xfrm>
            <a:off x="9841327" y="5481154"/>
            <a:ext cx="545809" cy="445363"/>
            <a:chOff x="5730560" y="4684725"/>
            <a:chExt cx="545809" cy="445363"/>
          </a:xfrm>
        </p:grpSpPr>
        <p:sp>
          <p:nvSpPr>
            <p:cNvPr id="127" name="Rectangle 126"/>
            <p:cNvSpPr/>
            <p:nvPr/>
          </p:nvSpPr>
          <p:spPr>
            <a:xfrm>
              <a:off x="5730560" y="4684725"/>
              <a:ext cx="545809" cy="445363"/>
            </a:xfrm>
            <a:prstGeom prst="rect">
              <a:avLst/>
            </a:prstGeom>
            <a:noFill/>
            <a:ln w="38100">
              <a:solidFill>
                <a:srgbClr val="7020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buFont typeface="Arial" charset="0"/>
                <a:buChar char="•"/>
              </a:pPr>
              <a:endParaRPr lang="en-US" sz="2400" baseline="-25000">
                <a:solidFill>
                  <a:schemeClr val="tx1"/>
                </a:solidFill>
              </a:endParaRPr>
            </a:p>
          </p:txBody>
        </p:sp>
        <p:pic>
          <p:nvPicPr>
            <p:cNvPr id="135" name="Image 13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815700" y="4754950"/>
              <a:ext cx="390103" cy="309788"/>
            </a:xfrm>
            <a:prstGeom prst="rect">
              <a:avLst/>
            </a:prstGeom>
          </p:spPr>
        </p:pic>
      </p:grpSp>
      <p:cxnSp>
        <p:nvCxnSpPr>
          <p:cNvPr id="136" name="Connecteur droit avec flèche 135"/>
          <p:cNvCxnSpPr/>
          <p:nvPr/>
        </p:nvCxnSpPr>
        <p:spPr>
          <a:xfrm flipV="1">
            <a:off x="10112139" y="4821341"/>
            <a:ext cx="9379" cy="64645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8" name="Connecteur droit avec flèche 137"/>
          <p:cNvCxnSpPr/>
          <p:nvPr/>
        </p:nvCxnSpPr>
        <p:spPr>
          <a:xfrm flipV="1">
            <a:off x="8645349" y="4821341"/>
            <a:ext cx="416496" cy="140276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9" name="Connecteur droit avec flèche 138"/>
          <p:cNvCxnSpPr/>
          <p:nvPr/>
        </p:nvCxnSpPr>
        <p:spPr>
          <a:xfrm flipV="1">
            <a:off x="7994755" y="4847783"/>
            <a:ext cx="14299" cy="64690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40" name="Grouper 139"/>
          <p:cNvGrpSpPr/>
          <p:nvPr/>
        </p:nvGrpSpPr>
        <p:grpSpPr>
          <a:xfrm>
            <a:off x="5717862" y="3376244"/>
            <a:ext cx="616220" cy="445363"/>
            <a:chOff x="1110812" y="6307483"/>
            <a:chExt cx="616220" cy="445363"/>
          </a:xfrm>
        </p:grpSpPr>
        <p:pic>
          <p:nvPicPr>
            <p:cNvPr id="146" name="Image 145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181621" y="6435467"/>
              <a:ext cx="457200" cy="215900"/>
            </a:xfrm>
            <a:prstGeom prst="rect">
              <a:avLst/>
            </a:prstGeom>
          </p:spPr>
        </p:pic>
        <p:sp>
          <p:nvSpPr>
            <p:cNvPr id="147" name="Rectangle 146"/>
            <p:cNvSpPr/>
            <p:nvPr/>
          </p:nvSpPr>
          <p:spPr>
            <a:xfrm>
              <a:off x="1110812" y="6307483"/>
              <a:ext cx="616220" cy="445363"/>
            </a:xfrm>
            <a:prstGeom prst="rect">
              <a:avLst/>
            </a:prstGeom>
            <a:noFill/>
            <a:ln w="38100">
              <a:solidFill>
                <a:srgbClr val="7020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buFont typeface="Arial" charset="0"/>
                <a:buChar char="•"/>
              </a:pPr>
              <a:endParaRPr lang="en-US" sz="2400" baseline="-25000">
                <a:solidFill>
                  <a:schemeClr val="tx1"/>
                </a:solidFill>
              </a:endParaRPr>
            </a:p>
          </p:txBody>
        </p:sp>
      </p:grpSp>
      <p:grpSp>
        <p:nvGrpSpPr>
          <p:cNvPr id="149" name="Grouper 148"/>
          <p:cNvGrpSpPr/>
          <p:nvPr/>
        </p:nvGrpSpPr>
        <p:grpSpPr>
          <a:xfrm>
            <a:off x="6029642" y="1002715"/>
            <a:ext cx="545809" cy="445363"/>
            <a:chOff x="4301169" y="3218017"/>
            <a:chExt cx="545809" cy="445363"/>
          </a:xfrm>
        </p:grpSpPr>
        <p:pic>
          <p:nvPicPr>
            <p:cNvPr id="170" name="Image 169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438650" y="3295650"/>
              <a:ext cx="266700" cy="266700"/>
            </a:xfrm>
            <a:prstGeom prst="rect">
              <a:avLst/>
            </a:prstGeom>
          </p:spPr>
        </p:pic>
        <p:sp>
          <p:nvSpPr>
            <p:cNvPr id="171" name="Rectangle 170"/>
            <p:cNvSpPr/>
            <p:nvPr/>
          </p:nvSpPr>
          <p:spPr>
            <a:xfrm>
              <a:off x="4301169" y="3218017"/>
              <a:ext cx="545809" cy="445363"/>
            </a:xfrm>
            <a:prstGeom prst="rect">
              <a:avLst/>
            </a:prstGeom>
            <a:noFill/>
            <a:ln w="38100">
              <a:solidFill>
                <a:srgbClr val="7020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buFont typeface="Arial" charset="0"/>
                <a:buChar char="•"/>
              </a:pPr>
              <a:endParaRPr lang="en-US" sz="2400" baseline="-25000">
                <a:solidFill>
                  <a:schemeClr val="tx1"/>
                </a:solidFill>
              </a:endParaRPr>
            </a:p>
          </p:txBody>
        </p:sp>
      </p:grpSp>
      <p:grpSp>
        <p:nvGrpSpPr>
          <p:cNvPr id="173" name="Grouper 172"/>
          <p:cNvGrpSpPr/>
          <p:nvPr/>
        </p:nvGrpSpPr>
        <p:grpSpPr>
          <a:xfrm>
            <a:off x="7150006" y="975603"/>
            <a:ext cx="822351" cy="484005"/>
            <a:chOff x="5565913" y="6254873"/>
            <a:chExt cx="822351" cy="484005"/>
          </a:xfrm>
        </p:grpSpPr>
        <p:pic>
          <p:nvPicPr>
            <p:cNvPr id="174" name="Image 173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661672" y="6298914"/>
              <a:ext cx="647700" cy="419100"/>
            </a:xfrm>
            <a:prstGeom prst="rect">
              <a:avLst/>
            </a:prstGeom>
          </p:spPr>
        </p:pic>
        <p:sp>
          <p:nvSpPr>
            <p:cNvPr id="175" name="Rectangle 174"/>
            <p:cNvSpPr/>
            <p:nvPr/>
          </p:nvSpPr>
          <p:spPr>
            <a:xfrm>
              <a:off x="5565913" y="6254873"/>
              <a:ext cx="822351" cy="484005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buFont typeface="Arial" charset="0"/>
                <a:buChar char="•"/>
              </a:pPr>
              <a:endParaRPr lang="en-US" sz="2400" baseline="-25000">
                <a:solidFill>
                  <a:schemeClr val="tx1"/>
                </a:solidFill>
              </a:endParaRPr>
            </a:p>
          </p:txBody>
        </p:sp>
      </p:grpSp>
      <p:cxnSp>
        <p:nvCxnSpPr>
          <p:cNvPr id="176" name="Connecteur droit avec flèche 175"/>
          <p:cNvCxnSpPr/>
          <p:nvPr/>
        </p:nvCxnSpPr>
        <p:spPr>
          <a:xfrm flipV="1">
            <a:off x="6025972" y="1494491"/>
            <a:ext cx="1210954" cy="188175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7" name="Connecteur droit avec flèche 176"/>
          <p:cNvCxnSpPr/>
          <p:nvPr/>
        </p:nvCxnSpPr>
        <p:spPr>
          <a:xfrm flipV="1">
            <a:off x="6575451" y="1217606"/>
            <a:ext cx="574555" cy="779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78" name="Grouper 177"/>
          <p:cNvGrpSpPr/>
          <p:nvPr/>
        </p:nvGrpSpPr>
        <p:grpSpPr>
          <a:xfrm>
            <a:off x="8747740" y="961130"/>
            <a:ext cx="1755588" cy="497666"/>
            <a:chOff x="7260547" y="5171030"/>
            <a:chExt cx="1755588" cy="497666"/>
          </a:xfrm>
        </p:grpSpPr>
        <p:pic>
          <p:nvPicPr>
            <p:cNvPr id="179" name="Image 178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350227" y="5262472"/>
              <a:ext cx="1612900" cy="317500"/>
            </a:xfrm>
            <a:prstGeom prst="rect">
              <a:avLst/>
            </a:prstGeom>
          </p:spPr>
        </p:pic>
        <p:sp>
          <p:nvSpPr>
            <p:cNvPr id="180" name="Rectangle 179"/>
            <p:cNvSpPr/>
            <p:nvPr/>
          </p:nvSpPr>
          <p:spPr>
            <a:xfrm>
              <a:off x="7260547" y="5171030"/>
              <a:ext cx="1755588" cy="497666"/>
            </a:xfrm>
            <a:prstGeom prst="rect">
              <a:avLst/>
            </a:prstGeom>
            <a:noFill/>
            <a:ln w="38100">
              <a:solidFill>
                <a:srgbClr val="70208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buFont typeface="Arial" charset="0"/>
                <a:buChar char="•"/>
              </a:pPr>
              <a:endParaRPr lang="en-US" sz="2400" baseline="-25000">
                <a:solidFill>
                  <a:schemeClr val="tx1"/>
                </a:solidFill>
              </a:endParaRPr>
            </a:p>
          </p:txBody>
        </p:sp>
      </p:grpSp>
      <p:grpSp>
        <p:nvGrpSpPr>
          <p:cNvPr id="181" name="Grouper 180"/>
          <p:cNvGrpSpPr/>
          <p:nvPr/>
        </p:nvGrpSpPr>
        <p:grpSpPr>
          <a:xfrm>
            <a:off x="8009054" y="2129306"/>
            <a:ext cx="1832273" cy="484005"/>
            <a:chOff x="6439531" y="1888607"/>
            <a:chExt cx="1832273" cy="484005"/>
          </a:xfrm>
        </p:grpSpPr>
        <p:pic>
          <p:nvPicPr>
            <p:cNvPr id="182" name="Image 181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576352" y="1964604"/>
              <a:ext cx="1549400" cy="368300"/>
            </a:xfrm>
            <a:prstGeom prst="rect">
              <a:avLst/>
            </a:prstGeom>
          </p:spPr>
        </p:pic>
        <p:sp>
          <p:nvSpPr>
            <p:cNvPr id="183" name="Rectangle 182"/>
            <p:cNvSpPr/>
            <p:nvPr/>
          </p:nvSpPr>
          <p:spPr>
            <a:xfrm>
              <a:off x="6439531" y="1888607"/>
              <a:ext cx="1832273" cy="484005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buFont typeface="Arial" charset="0"/>
                <a:buChar char="•"/>
              </a:pPr>
              <a:endParaRPr lang="en-US" sz="2400" baseline="-25000">
                <a:solidFill>
                  <a:schemeClr val="tx1"/>
                </a:solidFill>
              </a:endParaRPr>
            </a:p>
          </p:txBody>
        </p:sp>
      </p:grpSp>
      <p:cxnSp>
        <p:nvCxnSpPr>
          <p:cNvPr id="184" name="Connecteur droit avec flèche 183"/>
          <p:cNvCxnSpPr/>
          <p:nvPr/>
        </p:nvCxnSpPr>
        <p:spPr>
          <a:xfrm>
            <a:off x="7963558" y="1518782"/>
            <a:ext cx="468229" cy="5783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5" name="Connecteur droit avec flèche 184"/>
          <p:cNvCxnSpPr/>
          <p:nvPr/>
        </p:nvCxnSpPr>
        <p:spPr>
          <a:xfrm flipH="1">
            <a:off x="9393678" y="1458797"/>
            <a:ext cx="231856" cy="67050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6" name="Connecteur droit avec flèche 185"/>
          <p:cNvCxnSpPr/>
          <p:nvPr/>
        </p:nvCxnSpPr>
        <p:spPr>
          <a:xfrm flipH="1">
            <a:off x="8934642" y="2641447"/>
            <a:ext cx="4616" cy="134818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7" name="Connecteur droit avec flèche 186"/>
          <p:cNvCxnSpPr/>
          <p:nvPr/>
        </p:nvCxnSpPr>
        <p:spPr>
          <a:xfrm flipV="1">
            <a:off x="6019048" y="1438744"/>
            <a:ext cx="1550566" cy="324896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Image 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49127" y="2932522"/>
            <a:ext cx="3642485" cy="69516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794379" y="2376243"/>
            <a:ext cx="1906152" cy="397540"/>
          </a:xfrm>
          <a:prstGeom prst="rect">
            <a:avLst/>
          </a:prstGeom>
        </p:spPr>
      </p:pic>
      <p:sp>
        <p:nvSpPr>
          <p:cNvPr id="74" name="Espace réservé du texte 1">
            <a:extLst>
              <a:ext uri="{FF2B5EF4-FFF2-40B4-BE49-F238E27FC236}">
                <a16:creationId xmlns:a16="http://schemas.microsoft.com/office/drawing/2014/main" id="{310C9AA6-632E-9A4A-AFB2-1D515A334F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5086" y="195101"/>
            <a:ext cx="7663346" cy="466329"/>
          </a:xfrm>
        </p:spPr>
        <p:txBody>
          <a:bodyPr/>
          <a:lstStyle/>
          <a:p>
            <a:r>
              <a:rPr lang="en-US" sz="3200" dirty="0"/>
              <a:t>Mixed-effects statistical model</a:t>
            </a:r>
          </a:p>
        </p:txBody>
      </p:sp>
    </p:spTree>
    <p:extLst>
      <p:ext uri="{BB962C8B-B14F-4D97-AF65-F5344CB8AC3E}">
        <p14:creationId xmlns:p14="http://schemas.microsoft.com/office/powerpoint/2010/main" val="13937391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379" y="2376243"/>
            <a:ext cx="1906152" cy="397540"/>
          </a:xfrm>
          <a:prstGeom prst="rect">
            <a:avLst/>
          </a:prstGeom>
          <a:noFill/>
        </p:spPr>
      </p:pic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609600" y="219995"/>
            <a:ext cx="8035749" cy="496299"/>
          </a:xfrm>
        </p:spPr>
        <p:txBody>
          <a:bodyPr/>
          <a:lstStyle/>
          <a:p>
            <a:r>
              <a:rPr lang="en-US" sz="3200"/>
              <a:t>Estimation with the MCMC-SAEM</a:t>
            </a:r>
          </a:p>
        </p:txBody>
      </p:sp>
      <p:grpSp>
        <p:nvGrpSpPr>
          <p:cNvPr id="112" name="Grouper 111"/>
          <p:cNvGrpSpPr/>
          <p:nvPr/>
        </p:nvGrpSpPr>
        <p:grpSpPr>
          <a:xfrm>
            <a:off x="1599102" y="972104"/>
            <a:ext cx="3807664" cy="2814869"/>
            <a:chOff x="3669592" y="2653290"/>
            <a:chExt cx="5309516" cy="2397906"/>
          </a:xfrm>
        </p:grpSpPr>
        <p:sp>
          <p:nvSpPr>
            <p:cNvPr id="123" name="Rectangle 122"/>
            <p:cNvSpPr/>
            <p:nvPr/>
          </p:nvSpPr>
          <p:spPr>
            <a:xfrm>
              <a:off x="3669592" y="2653290"/>
              <a:ext cx="5309516" cy="675296"/>
            </a:xfrm>
            <a:prstGeom prst="rect">
              <a:avLst/>
            </a:prstGeom>
            <a:solidFill>
              <a:srgbClr val="702082"/>
            </a:solidFill>
            <a:ln w="28575">
              <a:solidFill>
                <a:srgbClr val="7020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chemeClr val="bg1"/>
                  </a:solidFill>
                </a:rPr>
                <a:t>Longitudinal deformations model</a:t>
              </a:r>
              <a:endParaRPr lang="fr-FR" sz="2400" b="1" baseline="-25000">
                <a:solidFill>
                  <a:schemeClr val="bg1"/>
                </a:solidFill>
              </a:endParaRP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3669592" y="2653291"/>
              <a:ext cx="5279536" cy="2397905"/>
            </a:xfrm>
            <a:prstGeom prst="rect">
              <a:avLst/>
            </a:prstGeom>
            <a:noFill/>
            <a:ln w="76200">
              <a:solidFill>
                <a:srgbClr val="7020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</p:grp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1404" y="1863568"/>
            <a:ext cx="3630218" cy="39113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9127" y="2932522"/>
            <a:ext cx="3642485" cy="695167"/>
          </a:xfrm>
          <a:prstGeom prst="rect">
            <a:avLst/>
          </a:prstGeom>
        </p:spPr>
      </p:pic>
      <p:grpSp>
        <p:nvGrpSpPr>
          <p:cNvPr id="19" name="Grouper 18"/>
          <p:cNvGrpSpPr/>
          <p:nvPr/>
        </p:nvGrpSpPr>
        <p:grpSpPr>
          <a:xfrm>
            <a:off x="1599102" y="3786973"/>
            <a:ext cx="3807664" cy="2294195"/>
            <a:chOff x="75102" y="3786972"/>
            <a:chExt cx="3807664" cy="2294195"/>
          </a:xfrm>
        </p:grpSpPr>
        <p:sp>
          <p:nvSpPr>
            <p:cNvPr id="71" name="Rectangle 70"/>
            <p:cNvSpPr/>
            <p:nvPr/>
          </p:nvSpPr>
          <p:spPr>
            <a:xfrm>
              <a:off x="75102" y="5253068"/>
              <a:ext cx="3807664" cy="828099"/>
            </a:xfrm>
            <a:prstGeom prst="rect">
              <a:avLst/>
            </a:prstGeom>
            <a:solidFill>
              <a:srgbClr val="702082"/>
            </a:solidFill>
            <a:ln w="28575">
              <a:solidFill>
                <a:srgbClr val="7020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dirty="0" err="1">
                  <a:solidFill>
                    <a:schemeClr val="bg1"/>
                  </a:solidFill>
                </a:rPr>
                <a:t>Dedicated</a:t>
              </a:r>
              <a:r>
                <a:rPr lang="fr-FR" sz="2400" dirty="0">
                  <a:solidFill>
                    <a:schemeClr val="bg1"/>
                  </a:solidFill>
                </a:rPr>
                <a:t> variation of the MCMC-SAEM </a:t>
              </a:r>
              <a:r>
                <a:rPr lang="fr-FR" sz="2400" dirty="0" err="1">
                  <a:solidFill>
                    <a:schemeClr val="bg1"/>
                  </a:solidFill>
                </a:rPr>
                <a:t>algorithm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cxnSp>
          <p:nvCxnSpPr>
            <p:cNvPr id="74" name="Connecteur droit avec flèche 73"/>
            <p:cNvCxnSpPr>
              <a:cxnSpLocks/>
              <a:stCxn id="125" idx="2"/>
              <a:endCxn id="79" idx="0"/>
            </p:cNvCxnSpPr>
            <p:nvPr/>
          </p:nvCxnSpPr>
          <p:spPr>
            <a:xfrm>
              <a:off x="1968184" y="3786972"/>
              <a:ext cx="10750" cy="498881"/>
            </a:xfrm>
            <a:prstGeom prst="straightConnector1">
              <a:avLst/>
            </a:prstGeom>
            <a:ln w="76200">
              <a:solidFill>
                <a:srgbClr val="7030A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9" name="Rectangle 78"/>
            <p:cNvSpPr/>
            <p:nvPr/>
          </p:nvSpPr>
          <p:spPr>
            <a:xfrm>
              <a:off x="75102" y="4285853"/>
              <a:ext cx="3807664" cy="451513"/>
            </a:xfrm>
            <a:prstGeom prst="rect">
              <a:avLst/>
            </a:prstGeom>
            <a:solidFill>
              <a:srgbClr val="702082"/>
            </a:solidFill>
            <a:ln w="28575">
              <a:solidFill>
                <a:srgbClr val="7020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>
                  <a:solidFill>
                    <a:schemeClr val="bg1"/>
                  </a:solidFill>
                </a:rPr>
                <a:t>Maximum </a:t>
              </a:r>
              <a:r>
                <a:rPr lang="fr-FR" sz="2400" err="1">
                  <a:solidFill>
                    <a:schemeClr val="bg1"/>
                  </a:solidFill>
                </a:rPr>
                <a:t>likelihood</a:t>
              </a:r>
              <a:endParaRPr lang="en-US" sz="2400" b="1">
                <a:solidFill>
                  <a:schemeClr val="bg1"/>
                </a:solidFill>
              </a:endParaRPr>
            </a:p>
          </p:txBody>
        </p:sp>
        <p:cxnSp>
          <p:nvCxnSpPr>
            <p:cNvPr id="83" name="Connecteur droit avec flèche 82"/>
            <p:cNvCxnSpPr>
              <a:cxnSpLocks/>
              <a:stCxn id="79" idx="2"/>
              <a:endCxn id="71" idx="0"/>
            </p:cNvCxnSpPr>
            <p:nvPr/>
          </p:nvCxnSpPr>
          <p:spPr>
            <a:xfrm>
              <a:off x="1978934" y="4737366"/>
              <a:ext cx="0" cy="515702"/>
            </a:xfrm>
            <a:prstGeom prst="straightConnector1">
              <a:avLst/>
            </a:prstGeom>
            <a:ln w="76200">
              <a:solidFill>
                <a:srgbClr val="7030A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" name="Grouper 17"/>
          <p:cNvGrpSpPr/>
          <p:nvPr/>
        </p:nvGrpSpPr>
        <p:grpSpPr>
          <a:xfrm>
            <a:off x="5406766" y="3864011"/>
            <a:ext cx="4820494" cy="2288157"/>
            <a:chOff x="3882766" y="3864010"/>
            <a:chExt cx="4820494" cy="2288157"/>
          </a:xfrm>
        </p:grpSpPr>
        <p:sp>
          <p:nvSpPr>
            <p:cNvPr id="84" name="Rectangle 83"/>
            <p:cNvSpPr/>
            <p:nvPr/>
          </p:nvSpPr>
          <p:spPr>
            <a:xfrm>
              <a:off x="5539436" y="3864010"/>
              <a:ext cx="3163824" cy="62266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</a:rPr>
                <a:t>Initialization pipeline</a:t>
              </a: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5539436" y="4606366"/>
              <a:ext cx="3163824" cy="8159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Mixed stochastic-deterministic core</a:t>
              </a: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5539436" y="5524667"/>
              <a:ext cx="3163824" cy="6275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</a:rPr>
                <a:t>Adaptive MCMC-S step</a:t>
              </a:r>
            </a:p>
          </p:txBody>
        </p:sp>
        <p:cxnSp>
          <p:nvCxnSpPr>
            <p:cNvPr id="110" name="Connecteur droit avec flèche 109"/>
            <p:cNvCxnSpPr>
              <a:cxnSpLocks/>
              <a:stCxn id="84" idx="1"/>
            </p:cNvCxnSpPr>
            <p:nvPr/>
          </p:nvCxnSpPr>
          <p:spPr>
            <a:xfrm flipH="1">
              <a:off x="3882766" y="4175341"/>
              <a:ext cx="1656670" cy="124699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3" name="Connecteur droit avec flèche 112"/>
            <p:cNvCxnSpPr>
              <a:cxnSpLocks/>
              <a:stCxn id="85" idx="1"/>
              <a:endCxn id="71" idx="3"/>
            </p:cNvCxnSpPr>
            <p:nvPr/>
          </p:nvCxnSpPr>
          <p:spPr>
            <a:xfrm flipH="1">
              <a:off x="3882766" y="5014351"/>
              <a:ext cx="1656670" cy="65276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Connecteur droit avec flèche 113"/>
            <p:cNvCxnSpPr>
              <a:cxnSpLocks/>
              <a:stCxn id="109" idx="1"/>
            </p:cNvCxnSpPr>
            <p:nvPr/>
          </p:nvCxnSpPr>
          <p:spPr>
            <a:xfrm flipH="1">
              <a:off x="3882766" y="5838417"/>
              <a:ext cx="165667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6" name="ZoneTexte 115"/>
          <p:cNvSpPr txBox="1"/>
          <p:nvPr/>
        </p:nvSpPr>
        <p:spPr>
          <a:xfrm>
            <a:off x="1530096" y="643118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Learning the </a:t>
            </a:r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spatiotemporal</a:t>
            </a:r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 </a:t>
            </a:r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variability</a:t>
            </a:r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 in longitudinal </a:t>
            </a:r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shape</a:t>
            </a:r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 data sets, Bône et al., </a:t>
            </a:r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Submitted</a:t>
            </a:r>
            <a:endParaRPr lang="fr-FR" sz="1200" i="1" dirty="0">
              <a:latin typeface="Nexa Light" charset="0"/>
              <a:ea typeface="Nexa Light" charset="0"/>
              <a:cs typeface="Nexa Light" charset="0"/>
            </a:endParaRPr>
          </a:p>
        </p:txBody>
      </p:sp>
      <p:grpSp>
        <p:nvGrpSpPr>
          <p:cNvPr id="8" name="Grouper 7"/>
          <p:cNvGrpSpPr/>
          <p:nvPr/>
        </p:nvGrpSpPr>
        <p:grpSpPr>
          <a:xfrm>
            <a:off x="6096000" y="1215316"/>
            <a:ext cx="4572000" cy="1227700"/>
            <a:chOff x="4572000" y="1215316"/>
            <a:chExt cx="4572000" cy="1227700"/>
          </a:xfrm>
        </p:grpSpPr>
        <p:sp>
          <p:nvSpPr>
            <p:cNvPr id="5" name="ZoneTexte 4"/>
            <p:cNvSpPr txBox="1"/>
            <p:nvPr/>
          </p:nvSpPr>
          <p:spPr>
            <a:xfrm>
              <a:off x="6503162" y="1389813"/>
              <a:ext cx="26408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/>
                <a:t>Python code </a:t>
              </a:r>
              <a:r>
                <a:rPr lang="fr-FR" sz="2000" dirty="0" err="1"/>
                <a:t>publicly</a:t>
              </a:r>
              <a:r>
                <a:rPr lang="fr-FR" sz="2000" dirty="0"/>
                <a:t> </a:t>
              </a:r>
              <a:r>
                <a:rPr lang="fr-FR" sz="2000" dirty="0" err="1"/>
                <a:t>available</a:t>
              </a:r>
              <a:r>
                <a:rPr lang="fr-FR" sz="2000" dirty="0"/>
                <a:t> at:</a:t>
              </a:r>
            </a:p>
            <a:p>
              <a:r>
                <a:rPr lang="fr-FR" sz="2000" i="1" dirty="0" err="1"/>
                <a:t>www.deformetrica.org</a:t>
              </a:r>
              <a:endParaRPr lang="fr-FR" sz="2000" i="1" dirty="0"/>
            </a:p>
          </p:txBody>
        </p:sp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1215316"/>
              <a:ext cx="1871014" cy="1227700"/>
            </a:xfrm>
            <a:prstGeom prst="rect">
              <a:avLst/>
            </a:prstGeom>
          </p:spPr>
        </p:pic>
      </p:grpSp>
      <p:sp>
        <p:nvSpPr>
          <p:cNvPr id="25" name="Rectangle 24"/>
          <p:cNvSpPr/>
          <p:nvPr/>
        </p:nvSpPr>
        <p:spPr>
          <a:xfrm>
            <a:off x="5917102" y="983693"/>
            <a:ext cx="4953998" cy="5264238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2FDCE629-4A85-FF4D-8B3E-E84E1329EAC4}"/>
              </a:ext>
            </a:extLst>
          </p:cNvPr>
          <p:cNvGrpSpPr/>
          <p:nvPr/>
        </p:nvGrpSpPr>
        <p:grpSpPr>
          <a:xfrm>
            <a:off x="5833972" y="2614245"/>
            <a:ext cx="4903291" cy="1090143"/>
            <a:chOff x="5833972" y="2614245"/>
            <a:chExt cx="4903291" cy="1090143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F72FE12C-2119-DF4E-8725-01F68CD8F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33972" y="2614245"/>
              <a:ext cx="2155199" cy="1090143"/>
            </a:xfrm>
            <a:prstGeom prst="rect">
              <a:avLst/>
            </a:prstGeom>
          </p:spPr>
        </p:pic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82EE8C62-0037-624A-8BE4-8A7138D9D910}"/>
                </a:ext>
              </a:extLst>
            </p:cNvPr>
            <p:cNvSpPr txBox="1"/>
            <p:nvPr/>
          </p:nvSpPr>
          <p:spPr>
            <a:xfrm>
              <a:off x="7722352" y="2640767"/>
              <a:ext cx="301491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 err="1"/>
                <a:t>KeOps</a:t>
              </a:r>
              <a:r>
                <a:rPr lang="fr-FR" sz="2000" dirty="0"/>
                <a:t>: </a:t>
              </a:r>
              <a:r>
                <a:rPr lang="fr-FR" sz="2000" dirty="0" err="1"/>
                <a:t>autodiff</a:t>
              </a:r>
              <a:r>
                <a:rPr lang="fr-FR" sz="2000" dirty="0"/>
                <a:t> </a:t>
              </a:r>
              <a:r>
                <a:rPr lang="fr-FR" sz="2000" dirty="0" err="1"/>
                <a:t>without</a:t>
              </a:r>
              <a:r>
                <a:rPr lang="fr-FR" sz="2000" dirty="0"/>
                <a:t> memory </a:t>
              </a:r>
              <a:r>
                <a:rPr lang="fr-FR" sz="2000" dirty="0" err="1"/>
                <a:t>overflows</a:t>
              </a:r>
              <a:endParaRPr lang="fr-FR" sz="2000" dirty="0"/>
            </a:p>
            <a:p>
              <a:r>
                <a:rPr lang="fr-FR" sz="2000" i="1" dirty="0" err="1"/>
                <a:t>www.kernel-operations.org</a:t>
              </a:r>
              <a:endParaRPr lang="fr-FR" sz="20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73940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4848F742-2CA0-FF4A-B544-70C6C8A011CF}"/>
              </a:ext>
            </a:extLst>
          </p:cNvPr>
          <p:cNvSpPr txBox="1">
            <a:spLocks/>
          </p:cNvSpPr>
          <p:nvPr/>
        </p:nvSpPr>
        <p:spPr>
          <a:xfrm>
            <a:off x="4267664" y="1928528"/>
            <a:ext cx="7822736" cy="45142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0" kern="1200">
                <a:solidFill>
                  <a:srgbClr val="78D64B"/>
                </a:solidFill>
                <a:effectLst/>
                <a:latin typeface="Nexa Bold" charset="0"/>
                <a:ea typeface="Nexa Bold" charset="0"/>
                <a:cs typeface="Nexa 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lnSpc>
                <a:spcPct val="100000"/>
              </a:lnSpc>
              <a:buFont typeface="+mj-lt"/>
              <a:buAutoNum type="romanUcPeriod"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Deformation model                              </a:t>
            </a:r>
            <a:r>
              <a:rPr lang="en-US" sz="2500" i="1" dirty="0">
                <a:solidFill>
                  <a:schemeClr val="bg1">
                    <a:lumMod val="75000"/>
                  </a:schemeClr>
                </a:solidFill>
              </a:rPr>
              <a:t>10 </a:t>
            </a:r>
            <a:r>
              <a:rPr lang="en-US" sz="2500" i="1" dirty="0" err="1">
                <a:solidFill>
                  <a:schemeClr val="bg1">
                    <a:lumMod val="75000"/>
                  </a:schemeClr>
                </a:solidFill>
              </a:rPr>
              <a:t>mn</a:t>
            </a:r>
            <a:endParaRPr lang="en-US" sz="2500" i="1" dirty="0">
              <a:solidFill>
                <a:schemeClr val="bg1">
                  <a:lumMod val="75000"/>
                </a:schemeClr>
              </a:solidFill>
            </a:endParaRPr>
          </a:p>
          <a:p>
            <a:pPr marL="1257300" lvl="1" indent="-571500">
              <a:lnSpc>
                <a:spcPct val="100000"/>
              </a:lnSpc>
              <a:buFont typeface="+mj-lt"/>
              <a:buAutoNum type="romanLcPeriod"/>
            </a:pP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A manifold of diffeomorphisms</a:t>
            </a:r>
          </a:p>
          <a:p>
            <a:pPr marL="1257300" lvl="1" indent="-571500">
              <a:lnSpc>
                <a:spcPct val="100000"/>
              </a:lnSpc>
              <a:buFont typeface="+mj-lt"/>
              <a:buAutoNum type="romanLcPeriod"/>
            </a:pPr>
            <a:r>
              <a:rPr lang="en-US" sz="2600" dirty="0" err="1">
                <a:solidFill>
                  <a:schemeClr val="bg1">
                    <a:lumMod val="75000"/>
                  </a:schemeClr>
                </a:solidFill>
              </a:rPr>
              <a:t>Exp</a:t>
            </a: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-parallelism on manifolds</a:t>
            </a:r>
          </a:p>
          <a:p>
            <a:pPr marL="571500" indent="-571500">
              <a:lnSpc>
                <a:spcPct val="100000"/>
              </a:lnSpc>
              <a:buFont typeface="+mj-lt"/>
              <a:buAutoNum type="romanUcPeriod"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Statistical model                                      </a:t>
            </a:r>
            <a:r>
              <a:rPr lang="en-US" sz="2500" i="1" dirty="0">
                <a:solidFill>
                  <a:schemeClr val="bg1">
                    <a:lumMod val="75000"/>
                  </a:schemeClr>
                </a:solidFill>
              </a:rPr>
              <a:t>5 </a:t>
            </a:r>
            <a:r>
              <a:rPr lang="en-US" sz="2500" i="1" dirty="0" err="1">
                <a:solidFill>
                  <a:schemeClr val="bg1">
                    <a:lumMod val="75000"/>
                  </a:schemeClr>
                </a:solidFill>
              </a:rPr>
              <a:t>mn</a:t>
            </a:r>
            <a:endParaRPr lang="en-US" sz="2500" i="1" dirty="0">
              <a:solidFill>
                <a:schemeClr val="bg1">
                  <a:lumMod val="75000"/>
                </a:schemeClr>
              </a:solidFill>
            </a:endParaRPr>
          </a:p>
          <a:p>
            <a:pPr marL="1257300" lvl="1" indent="-571500">
              <a:lnSpc>
                <a:spcPct val="100000"/>
              </a:lnSpc>
              <a:buFont typeface="+mj-lt"/>
              <a:buAutoNum type="romanLcPeriod"/>
            </a:pP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Graphical model</a:t>
            </a:r>
          </a:p>
          <a:p>
            <a:pPr marL="1257300" lvl="1" indent="-571500">
              <a:lnSpc>
                <a:spcPct val="100000"/>
              </a:lnSpc>
              <a:buFont typeface="+mj-lt"/>
              <a:buAutoNum type="romanLcPeriod"/>
            </a:pP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Estimation</a:t>
            </a:r>
          </a:p>
          <a:p>
            <a:pPr marL="571500" indent="-571500">
              <a:lnSpc>
                <a:spcPct val="100000"/>
              </a:lnSpc>
              <a:buFont typeface="+mj-lt"/>
              <a:buAutoNum type="romanUcPeriod"/>
            </a:pPr>
            <a:r>
              <a:rPr lang="en-US" sz="3200" dirty="0">
                <a:solidFill>
                  <a:schemeClr val="tx1"/>
                </a:solidFill>
              </a:rPr>
              <a:t>Experiments                                             </a:t>
            </a:r>
            <a:r>
              <a:rPr lang="en-US" sz="2500" i="1" dirty="0">
                <a:solidFill>
                  <a:schemeClr val="tx1"/>
                </a:solidFill>
              </a:rPr>
              <a:t>15 </a:t>
            </a:r>
            <a:r>
              <a:rPr lang="en-US" sz="2500" i="1" dirty="0" err="1">
                <a:solidFill>
                  <a:schemeClr val="tx1"/>
                </a:solidFill>
              </a:rPr>
              <a:t>mn</a:t>
            </a:r>
            <a:endParaRPr lang="en-US" sz="2500" i="1" dirty="0">
              <a:solidFill>
                <a:schemeClr val="tx1"/>
              </a:solidFill>
            </a:endParaRPr>
          </a:p>
          <a:p>
            <a:pPr marL="1257300" lvl="1" indent="-571500">
              <a:lnSpc>
                <a:spcPct val="100000"/>
              </a:lnSpc>
              <a:buFont typeface="+mj-lt"/>
              <a:buAutoNum type="romanLcPeriod"/>
            </a:pPr>
            <a:r>
              <a:rPr lang="en-US" sz="2600" dirty="0"/>
              <a:t>Simulated man-shapes</a:t>
            </a:r>
          </a:p>
          <a:p>
            <a:pPr marL="1257300" lvl="1" indent="-571500">
              <a:lnSpc>
                <a:spcPct val="100000"/>
              </a:lnSpc>
              <a:buFont typeface="+mj-lt"/>
              <a:buAutoNum type="romanLcPeriod"/>
            </a:pPr>
            <a:r>
              <a:rPr lang="en-US" sz="2600" dirty="0"/>
              <a:t>Hippocampal atrophy in ADNI</a:t>
            </a:r>
            <a:endParaRPr lang="en-US" sz="2500" dirty="0"/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0047AECC-0C09-D147-AD0F-C09B6E6A6518}"/>
              </a:ext>
            </a:extLst>
          </p:cNvPr>
          <p:cNvSpPr txBox="1">
            <a:spLocks/>
          </p:cNvSpPr>
          <p:nvPr/>
        </p:nvSpPr>
        <p:spPr>
          <a:xfrm>
            <a:off x="4267198" y="598760"/>
            <a:ext cx="7808259" cy="15275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chemeClr val="tx1"/>
                </a:solidFill>
                <a:effectLst/>
                <a:latin typeface="Nexa Bold" charset="0"/>
                <a:ea typeface="Nexa Bold" charset="0"/>
                <a:cs typeface="Nexa 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/>
              <a:t>Learning the </a:t>
            </a:r>
            <a:r>
              <a:rPr lang="fr-FR" sz="3600" dirty="0" err="1"/>
              <a:t>spatiotemporal</a:t>
            </a:r>
            <a:r>
              <a:rPr lang="fr-FR" sz="3600" dirty="0"/>
              <a:t> </a:t>
            </a:r>
            <a:r>
              <a:rPr lang="fr-FR" sz="3600" dirty="0" err="1"/>
              <a:t>variability</a:t>
            </a:r>
            <a:r>
              <a:rPr lang="fr-FR" sz="3600" dirty="0"/>
              <a:t> in longitudinal data sets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4062268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586596" y="201707"/>
            <a:ext cx="9457520" cy="496299"/>
          </a:xfrm>
        </p:spPr>
        <p:txBody>
          <a:bodyPr/>
          <a:lstStyle/>
          <a:p>
            <a:r>
              <a:rPr lang="en-US" sz="2800" dirty="0"/>
              <a:t>Simulated man-shapes</a:t>
            </a:r>
          </a:p>
        </p:txBody>
      </p:sp>
      <p:grpSp>
        <p:nvGrpSpPr>
          <p:cNvPr id="59" name="Grouper 23">
            <a:extLst>
              <a:ext uri="{FF2B5EF4-FFF2-40B4-BE49-F238E27FC236}">
                <a16:creationId xmlns:a16="http://schemas.microsoft.com/office/drawing/2014/main" id="{8DC3E025-2F56-1741-8F3A-2F8F528D92BB}"/>
              </a:ext>
            </a:extLst>
          </p:cNvPr>
          <p:cNvGrpSpPr/>
          <p:nvPr/>
        </p:nvGrpSpPr>
        <p:grpSpPr>
          <a:xfrm>
            <a:off x="2020643" y="1298323"/>
            <a:ext cx="8549571" cy="1873449"/>
            <a:chOff x="496642" y="883794"/>
            <a:chExt cx="8549571" cy="1873449"/>
          </a:xfrm>
        </p:grpSpPr>
        <p:grpSp>
          <p:nvGrpSpPr>
            <p:cNvPr id="60" name="Grouper 20">
              <a:extLst>
                <a:ext uri="{FF2B5EF4-FFF2-40B4-BE49-F238E27FC236}">
                  <a16:creationId xmlns:a16="http://schemas.microsoft.com/office/drawing/2014/main" id="{9F70640A-A04A-1842-B12C-6F2DF23E6025}"/>
                </a:ext>
              </a:extLst>
            </p:cNvPr>
            <p:cNvGrpSpPr/>
            <p:nvPr/>
          </p:nvGrpSpPr>
          <p:grpSpPr>
            <a:xfrm>
              <a:off x="496642" y="947702"/>
              <a:ext cx="8549571" cy="1809541"/>
              <a:chOff x="496642" y="947702"/>
              <a:chExt cx="8549571" cy="1809541"/>
            </a:xfrm>
          </p:grpSpPr>
          <p:pic>
            <p:nvPicPr>
              <p:cNvPr id="64" name="Image 63">
                <a:extLst>
                  <a:ext uri="{FF2B5EF4-FFF2-40B4-BE49-F238E27FC236}">
                    <a16:creationId xmlns:a16="http://schemas.microsoft.com/office/drawing/2014/main" id="{9293BDC4-A08F-7841-A495-DC8B5EFF16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2867" y="979275"/>
                <a:ext cx="888518" cy="1209616"/>
              </a:xfrm>
              <a:prstGeom prst="rect">
                <a:avLst/>
              </a:prstGeom>
            </p:spPr>
          </p:pic>
          <p:pic>
            <p:nvPicPr>
              <p:cNvPr id="65" name="Image 64">
                <a:extLst>
                  <a:ext uri="{FF2B5EF4-FFF2-40B4-BE49-F238E27FC236}">
                    <a16:creationId xmlns:a16="http://schemas.microsoft.com/office/drawing/2014/main" id="{A796B163-3566-6E4E-A148-A595F877B4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5280" y="947702"/>
                <a:ext cx="884119" cy="1209616"/>
              </a:xfrm>
              <a:prstGeom prst="rect">
                <a:avLst/>
              </a:prstGeom>
            </p:spPr>
          </p:pic>
          <p:pic>
            <p:nvPicPr>
              <p:cNvPr id="66" name="Image 65">
                <a:extLst>
                  <a:ext uri="{FF2B5EF4-FFF2-40B4-BE49-F238E27FC236}">
                    <a16:creationId xmlns:a16="http://schemas.microsoft.com/office/drawing/2014/main" id="{3F9B57F8-9A98-CF48-B4F0-FA1B46DE7E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2250" y="992485"/>
                <a:ext cx="875322" cy="1209616"/>
              </a:xfrm>
              <a:prstGeom prst="rect">
                <a:avLst/>
              </a:prstGeom>
            </p:spPr>
          </p:pic>
          <p:cxnSp>
            <p:nvCxnSpPr>
              <p:cNvPr id="67" name="Connecteur droit avec flèche 66">
                <a:extLst>
                  <a:ext uri="{FF2B5EF4-FFF2-40B4-BE49-F238E27FC236}">
                    <a16:creationId xmlns:a16="http://schemas.microsoft.com/office/drawing/2014/main" id="{4BB95886-D5D0-634D-B44B-63EDFE880370}"/>
                  </a:ext>
                </a:extLst>
              </p:cNvPr>
              <p:cNvCxnSpPr/>
              <p:nvPr/>
            </p:nvCxnSpPr>
            <p:spPr>
              <a:xfrm flipV="1">
                <a:off x="496642" y="2263011"/>
                <a:ext cx="8058263" cy="21003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ZoneTexte 67">
                <a:extLst>
                  <a:ext uri="{FF2B5EF4-FFF2-40B4-BE49-F238E27FC236}">
                    <a16:creationId xmlns:a16="http://schemas.microsoft.com/office/drawing/2014/main" id="{A92B3E21-96BD-7545-A424-834ED04FB493}"/>
                  </a:ext>
                </a:extLst>
              </p:cNvPr>
              <p:cNvSpPr txBox="1"/>
              <p:nvPr/>
            </p:nvSpPr>
            <p:spPr>
              <a:xfrm>
                <a:off x="8148082" y="2295578"/>
                <a:ext cx="89813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>
                    <a:latin typeface="Nexa Bold" charset="0"/>
                    <a:ea typeface="Nexa Bold" charset="0"/>
                    <a:cs typeface="Nexa Bold" charset="0"/>
                  </a:rPr>
                  <a:t>Time</a:t>
                </a:r>
              </a:p>
            </p:txBody>
          </p:sp>
        </p:grp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1E917F39-DC70-D347-AAD5-2A079F80093D}"/>
                </a:ext>
              </a:extLst>
            </p:cNvPr>
            <p:cNvSpPr txBox="1"/>
            <p:nvPr/>
          </p:nvSpPr>
          <p:spPr>
            <a:xfrm>
              <a:off x="1888955" y="883795"/>
              <a:ext cx="5597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Nexa Bold" charset="0"/>
                  <a:ea typeface="Nexa Bold" charset="0"/>
                  <a:cs typeface="Nexa Bold" charset="0"/>
                </a:rPr>
                <a:t>y</a:t>
              </a:r>
              <a:r>
                <a:rPr lang="en-US" sz="2400" baseline="-25000">
                  <a:latin typeface="Nexa Bold" charset="0"/>
                  <a:ea typeface="Nexa Bold" charset="0"/>
                  <a:cs typeface="Nexa Bold" charset="0"/>
                </a:rPr>
                <a:t>1,1</a:t>
              </a:r>
              <a:endParaRPr lang="en-US" sz="2400">
                <a:latin typeface="Nexa Bold" charset="0"/>
                <a:ea typeface="Nexa Bold" charset="0"/>
                <a:cs typeface="Nexa Bold" charset="0"/>
              </a:endParaRPr>
            </a:p>
          </p:txBody>
        </p:sp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68C8740B-9561-E34E-9C4A-6FCDF8077378}"/>
                </a:ext>
              </a:extLst>
            </p:cNvPr>
            <p:cNvSpPr txBox="1"/>
            <p:nvPr/>
          </p:nvSpPr>
          <p:spPr>
            <a:xfrm>
              <a:off x="4629399" y="883795"/>
              <a:ext cx="6190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Nexa Bold" charset="0"/>
                  <a:ea typeface="Nexa Bold" charset="0"/>
                  <a:cs typeface="Nexa Bold" charset="0"/>
                </a:rPr>
                <a:t>y</a:t>
              </a:r>
              <a:r>
                <a:rPr lang="en-US" sz="2400" baseline="-25000">
                  <a:latin typeface="Nexa Bold" charset="0"/>
                  <a:ea typeface="Nexa Bold" charset="0"/>
                  <a:cs typeface="Nexa Bold" charset="0"/>
                </a:rPr>
                <a:t>1,2</a:t>
              </a:r>
              <a:endParaRPr lang="en-US" sz="2400">
                <a:latin typeface="Nexa Bold" charset="0"/>
                <a:ea typeface="Nexa Bold" charset="0"/>
                <a:cs typeface="Nexa Bold" charset="0"/>
              </a:endParaRPr>
            </a:p>
          </p:txBody>
        </p: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FE45B57B-8A84-FB49-829C-7E5ACBC4A30E}"/>
                </a:ext>
              </a:extLst>
            </p:cNvPr>
            <p:cNvSpPr txBox="1"/>
            <p:nvPr/>
          </p:nvSpPr>
          <p:spPr>
            <a:xfrm>
              <a:off x="7471916" y="883794"/>
              <a:ext cx="6190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Nexa Bold" charset="0"/>
                  <a:ea typeface="Nexa Bold" charset="0"/>
                  <a:cs typeface="Nexa Bold" charset="0"/>
                </a:rPr>
                <a:t>y</a:t>
              </a:r>
              <a:r>
                <a:rPr lang="en-US" sz="2400" baseline="-25000">
                  <a:latin typeface="Nexa Bold" charset="0"/>
                  <a:ea typeface="Nexa Bold" charset="0"/>
                  <a:cs typeface="Nexa Bold" charset="0"/>
                </a:rPr>
                <a:t>1,3</a:t>
              </a:r>
              <a:endParaRPr lang="en-US" sz="2400">
                <a:latin typeface="Nexa Bold" charset="0"/>
                <a:ea typeface="Nexa Bold" charset="0"/>
                <a:cs typeface="Nexa Bold" charset="0"/>
              </a:endParaRPr>
            </a:p>
          </p:txBody>
        </p:sp>
      </p:grpSp>
      <p:grpSp>
        <p:nvGrpSpPr>
          <p:cNvPr id="69" name="Grouper 25">
            <a:extLst>
              <a:ext uri="{FF2B5EF4-FFF2-40B4-BE49-F238E27FC236}">
                <a16:creationId xmlns:a16="http://schemas.microsoft.com/office/drawing/2014/main" id="{3F0FF7D7-F596-C644-BE6A-D8FA94514DD8}"/>
              </a:ext>
            </a:extLst>
          </p:cNvPr>
          <p:cNvGrpSpPr/>
          <p:nvPr/>
        </p:nvGrpSpPr>
        <p:grpSpPr>
          <a:xfrm>
            <a:off x="1941964" y="2660719"/>
            <a:ext cx="8610151" cy="2066382"/>
            <a:chOff x="417963" y="2246191"/>
            <a:chExt cx="8610151" cy="2066382"/>
          </a:xfrm>
        </p:grpSpPr>
        <p:grpSp>
          <p:nvGrpSpPr>
            <p:cNvPr id="70" name="Grouper 21">
              <a:extLst>
                <a:ext uri="{FF2B5EF4-FFF2-40B4-BE49-F238E27FC236}">
                  <a16:creationId xmlns:a16="http://schemas.microsoft.com/office/drawing/2014/main" id="{16F4D22D-185A-DB4C-8AA2-4B6AF3450C56}"/>
                </a:ext>
              </a:extLst>
            </p:cNvPr>
            <p:cNvGrpSpPr/>
            <p:nvPr/>
          </p:nvGrpSpPr>
          <p:grpSpPr>
            <a:xfrm>
              <a:off x="496641" y="2334716"/>
              <a:ext cx="8531473" cy="1977857"/>
              <a:chOff x="496641" y="2334716"/>
              <a:chExt cx="8531473" cy="1977857"/>
            </a:xfrm>
          </p:grpSpPr>
          <p:cxnSp>
            <p:nvCxnSpPr>
              <p:cNvPr id="74" name="Connecteur droit avec flèche 73">
                <a:extLst>
                  <a:ext uri="{FF2B5EF4-FFF2-40B4-BE49-F238E27FC236}">
                    <a16:creationId xmlns:a16="http://schemas.microsoft.com/office/drawing/2014/main" id="{416C4F7F-E560-CB4B-8396-243B7C213783}"/>
                  </a:ext>
                </a:extLst>
              </p:cNvPr>
              <p:cNvCxnSpPr/>
              <p:nvPr/>
            </p:nvCxnSpPr>
            <p:spPr>
              <a:xfrm flipV="1">
                <a:off x="496641" y="3796349"/>
                <a:ext cx="8058263" cy="21003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5" name="Image 74">
                <a:extLst>
                  <a:ext uri="{FF2B5EF4-FFF2-40B4-BE49-F238E27FC236}">
                    <a16:creationId xmlns:a16="http://schemas.microsoft.com/office/drawing/2014/main" id="{0F795E83-3B36-BF41-A90E-C2520004A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3123" y="2334716"/>
                <a:ext cx="961194" cy="1366404"/>
              </a:xfrm>
              <a:prstGeom prst="rect">
                <a:avLst/>
              </a:prstGeom>
            </p:spPr>
          </p:pic>
          <p:pic>
            <p:nvPicPr>
              <p:cNvPr id="76" name="Image 75">
                <a:extLst>
                  <a:ext uri="{FF2B5EF4-FFF2-40B4-BE49-F238E27FC236}">
                    <a16:creationId xmlns:a16="http://schemas.microsoft.com/office/drawing/2014/main" id="{CC041A32-D798-0946-A07F-029E34A5B9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60170" y="2344705"/>
                <a:ext cx="944307" cy="1349010"/>
              </a:xfrm>
              <a:prstGeom prst="rect">
                <a:avLst/>
              </a:prstGeom>
            </p:spPr>
          </p:pic>
          <p:pic>
            <p:nvPicPr>
              <p:cNvPr id="77" name="Image 76">
                <a:extLst>
                  <a:ext uri="{FF2B5EF4-FFF2-40B4-BE49-F238E27FC236}">
                    <a16:creationId xmlns:a16="http://schemas.microsoft.com/office/drawing/2014/main" id="{5E7C53B8-36C4-6347-B951-8ADC3438A1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69096" y="2388178"/>
                <a:ext cx="916692" cy="1322590"/>
              </a:xfrm>
              <a:prstGeom prst="rect">
                <a:avLst/>
              </a:prstGeom>
            </p:spPr>
          </p:pic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E2A07164-3D7B-FC42-ADF8-3005F40076F8}"/>
                  </a:ext>
                </a:extLst>
              </p:cNvPr>
              <p:cNvSpPr txBox="1"/>
              <p:nvPr/>
            </p:nvSpPr>
            <p:spPr>
              <a:xfrm>
                <a:off x="8129983" y="3850908"/>
                <a:ext cx="89813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>
                    <a:latin typeface="Nexa Bold" charset="0"/>
                    <a:ea typeface="Nexa Bold" charset="0"/>
                    <a:cs typeface="Nexa Bold" charset="0"/>
                  </a:rPr>
                  <a:t>Time</a:t>
                </a:r>
              </a:p>
            </p:txBody>
          </p:sp>
        </p:grpSp>
        <p:sp>
          <p:nvSpPr>
            <p:cNvPr id="71" name="ZoneTexte 70">
              <a:extLst>
                <a:ext uri="{FF2B5EF4-FFF2-40B4-BE49-F238E27FC236}">
                  <a16:creationId xmlns:a16="http://schemas.microsoft.com/office/drawing/2014/main" id="{F675BFC4-480E-6D46-AF81-8020EAD98E12}"/>
                </a:ext>
              </a:extLst>
            </p:cNvPr>
            <p:cNvSpPr txBox="1"/>
            <p:nvPr/>
          </p:nvSpPr>
          <p:spPr>
            <a:xfrm>
              <a:off x="417963" y="2274540"/>
              <a:ext cx="6190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Nexa Bold" charset="0"/>
                  <a:ea typeface="Nexa Bold" charset="0"/>
                  <a:cs typeface="Nexa Bold" charset="0"/>
                </a:rPr>
                <a:t>y</a:t>
              </a:r>
              <a:r>
                <a:rPr lang="en-US" sz="2400" baseline="-25000">
                  <a:latin typeface="Nexa Bold" charset="0"/>
                  <a:ea typeface="Nexa Bold" charset="0"/>
                  <a:cs typeface="Nexa Bold" charset="0"/>
                </a:rPr>
                <a:t>2,1</a:t>
              </a:r>
              <a:endParaRPr lang="en-US" sz="2400">
                <a:latin typeface="Nexa Bold" charset="0"/>
                <a:ea typeface="Nexa Bold" charset="0"/>
                <a:cs typeface="Nexa Bold" charset="0"/>
              </a:endParaRPr>
            </a:p>
          </p:txBody>
        </p:sp>
        <p:sp>
          <p:nvSpPr>
            <p:cNvPr id="72" name="ZoneTexte 71">
              <a:extLst>
                <a:ext uri="{FF2B5EF4-FFF2-40B4-BE49-F238E27FC236}">
                  <a16:creationId xmlns:a16="http://schemas.microsoft.com/office/drawing/2014/main" id="{AD829792-71AA-9F4F-9FC2-623CBA9FDA98}"/>
                </a:ext>
              </a:extLst>
            </p:cNvPr>
            <p:cNvSpPr txBox="1"/>
            <p:nvPr/>
          </p:nvSpPr>
          <p:spPr>
            <a:xfrm>
              <a:off x="3948645" y="2274540"/>
              <a:ext cx="6783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Nexa Bold" charset="0"/>
                  <a:ea typeface="Nexa Bold" charset="0"/>
                  <a:cs typeface="Nexa Bold" charset="0"/>
                </a:rPr>
                <a:t>y</a:t>
              </a:r>
              <a:r>
                <a:rPr lang="en-US" sz="2400" baseline="-25000">
                  <a:latin typeface="Nexa Bold" charset="0"/>
                  <a:ea typeface="Nexa Bold" charset="0"/>
                  <a:cs typeface="Nexa Bold" charset="0"/>
                </a:rPr>
                <a:t>2,2</a:t>
              </a:r>
              <a:endParaRPr lang="en-US" sz="2400">
                <a:latin typeface="Nexa Bold" charset="0"/>
                <a:ea typeface="Nexa Bold" charset="0"/>
                <a:cs typeface="Nexa Bold" charset="0"/>
              </a:endParaRPr>
            </a:p>
          </p:txBody>
        </p:sp>
        <p:sp>
          <p:nvSpPr>
            <p:cNvPr id="73" name="ZoneTexte 72">
              <a:extLst>
                <a:ext uri="{FF2B5EF4-FFF2-40B4-BE49-F238E27FC236}">
                  <a16:creationId xmlns:a16="http://schemas.microsoft.com/office/drawing/2014/main" id="{F47E8351-879A-1D49-8C32-E8F7EE5353E8}"/>
                </a:ext>
              </a:extLst>
            </p:cNvPr>
            <p:cNvSpPr txBox="1"/>
            <p:nvPr/>
          </p:nvSpPr>
          <p:spPr>
            <a:xfrm>
              <a:off x="6474602" y="2246191"/>
              <a:ext cx="6783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Nexa Bold" charset="0"/>
                  <a:ea typeface="Nexa Bold" charset="0"/>
                  <a:cs typeface="Nexa Bold" charset="0"/>
                </a:rPr>
                <a:t>y</a:t>
              </a:r>
              <a:r>
                <a:rPr lang="en-US" sz="2400" baseline="-25000">
                  <a:latin typeface="Nexa Bold" charset="0"/>
                  <a:ea typeface="Nexa Bold" charset="0"/>
                  <a:cs typeface="Nexa Bold" charset="0"/>
                </a:rPr>
                <a:t>2,3</a:t>
              </a:r>
              <a:endParaRPr lang="en-US" sz="2400">
                <a:latin typeface="Nexa Bold" charset="0"/>
                <a:ea typeface="Nexa Bold" charset="0"/>
                <a:cs typeface="Nexa Bold" charset="0"/>
              </a:endParaRPr>
            </a:p>
          </p:txBody>
        </p:sp>
      </p:grpSp>
      <p:grpSp>
        <p:nvGrpSpPr>
          <p:cNvPr id="79" name="Grouper 30">
            <a:extLst>
              <a:ext uri="{FF2B5EF4-FFF2-40B4-BE49-F238E27FC236}">
                <a16:creationId xmlns:a16="http://schemas.microsoft.com/office/drawing/2014/main" id="{07EB3D9A-2BF3-234A-80FE-ED87C669515F}"/>
              </a:ext>
            </a:extLst>
          </p:cNvPr>
          <p:cNvGrpSpPr/>
          <p:nvPr/>
        </p:nvGrpSpPr>
        <p:grpSpPr>
          <a:xfrm>
            <a:off x="2020642" y="4218073"/>
            <a:ext cx="8537996" cy="2037305"/>
            <a:chOff x="496642" y="3803544"/>
            <a:chExt cx="8537996" cy="2037305"/>
          </a:xfrm>
        </p:grpSpPr>
        <p:grpSp>
          <p:nvGrpSpPr>
            <p:cNvPr id="80" name="Grouper 22">
              <a:extLst>
                <a:ext uri="{FF2B5EF4-FFF2-40B4-BE49-F238E27FC236}">
                  <a16:creationId xmlns:a16="http://schemas.microsoft.com/office/drawing/2014/main" id="{40B5D228-EC22-9E4F-B923-B97095DD3CEB}"/>
                </a:ext>
              </a:extLst>
            </p:cNvPr>
            <p:cNvGrpSpPr/>
            <p:nvPr/>
          </p:nvGrpSpPr>
          <p:grpSpPr>
            <a:xfrm>
              <a:off x="496642" y="3943667"/>
              <a:ext cx="8537996" cy="1897182"/>
              <a:chOff x="496642" y="3943667"/>
              <a:chExt cx="8537996" cy="1897182"/>
            </a:xfrm>
          </p:grpSpPr>
          <p:pic>
            <p:nvPicPr>
              <p:cNvPr id="84" name="Image 83">
                <a:extLst>
                  <a:ext uri="{FF2B5EF4-FFF2-40B4-BE49-F238E27FC236}">
                    <a16:creationId xmlns:a16="http://schemas.microsoft.com/office/drawing/2014/main" id="{3E75F0E6-53AA-E840-8827-40E1840998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06682" y="3943667"/>
                <a:ext cx="1013053" cy="1209616"/>
              </a:xfrm>
              <a:prstGeom prst="rect">
                <a:avLst/>
              </a:prstGeom>
            </p:spPr>
          </p:pic>
          <p:pic>
            <p:nvPicPr>
              <p:cNvPr id="85" name="Image 84">
                <a:extLst>
                  <a:ext uri="{FF2B5EF4-FFF2-40B4-BE49-F238E27FC236}">
                    <a16:creationId xmlns:a16="http://schemas.microsoft.com/office/drawing/2014/main" id="{E2666A7D-B9B2-9342-8605-5A95C1FB04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45333" y="4009378"/>
                <a:ext cx="1028174" cy="1209616"/>
              </a:xfrm>
              <a:prstGeom prst="rect">
                <a:avLst/>
              </a:prstGeom>
            </p:spPr>
          </p:pic>
          <p:pic>
            <p:nvPicPr>
              <p:cNvPr id="86" name="Image 85">
                <a:extLst>
                  <a:ext uri="{FF2B5EF4-FFF2-40B4-BE49-F238E27FC236}">
                    <a16:creationId xmlns:a16="http://schemas.microsoft.com/office/drawing/2014/main" id="{0BADBC75-1A2B-234B-A3B4-3BFA22D58A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65866" y="4009378"/>
                <a:ext cx="1023134" cy="1209616"/>
              </a:xfrm>
              <a:prstGeom prst="rect">
                <a:avLst/>
              </a:prstGeom>
            </p:spPr>
          </p:pic>
          <p:sp>
            <p:nvSpPr>
              <p:cNvPr id="87" name="ZoneTexte 86">
                <a:extLst>
                  <a:ext uri="{FF2B5EF4-FFF2-40B4-BE49-F238E27FC236}">
                    <a16:creationId xmlns:a16="http://schemas.microsoft.com/office/drawing/2014/main" id="{A204ACA2-127E-A041-95B3-3CD98F7C616F}"/>
                  </a:ext>
                </a:extLst>
              </p:cNvPr>
              <p:cNvSpPr txBox="1"/>
              <p:nvPr/>
            </p:nvSpPr>
            <p:spPr>
              <a:xfrm>
                <a:off x="8136507" y="5379184"/>
                <a:ext cx="89813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latin typeface="Nexa Bold" charset="0"/>
                    <a:ea typeface="Nexa Bold" charset="0"/>
                    <a:cs typeface="Nexa Bold" charset="0"/>
                  </a:rPr>
                  <a:t>Time</a:t>
                </a:r>
              </a:p>
            </p:txBody>
          </p:sp>
          <p:cxnSp>
            <p:nvCxnSpPr>
              <p:cNvPr id="88" name="Connecteur droit avec flèche 87">
                <a:extLst>
                  <a:ext uri="{FF2B5EF4-FFF2-40B4-BE49-F238E27FC236}">
                    <a16:creationId xmlns:a16="http://schemas.microsoft.com/office/drawing/2014/main" id="{D30F107B-05BC-E746-A74A-ACDF5B206885}"/>
                  </a:ext>
                </a:extLst>
              </p:cNvPr>
              <p:cNvCxnSpPr/>
              <p:nvPr/>
            </p:nvCxnSpPr>
            <p:spPr>
              <a:xfrm flipV="1">
                <a:off x="496642" y="5318226"/>
                <a:ext cx="8058263" cy="21003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1" name="ZoneTexte 80">
              <a:extLst>
                <a:ext uri="{FF2B5EF4-FFF2-40B4-BE49-F238E27FC236}">
                  <a16:creationId xmlns:a16="http://schemas.microsoft.com/office/drawing/2014/main" id="{E2A5E6C5-FC98-5547-B23B-76AD6485E4F2}"/>
                </a:ext>
              </a:extLst>
            </p:cNvPr>
            <p:cNvSpPr txBox="1"/>
            <p:nvPr/>
          </p:nvSpPr>
          <p:spPr>
            <a:xfrm>
              <a:off x="3113177" y="3835388"/>
              <a:ext cx="6190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Nexa Bold" charset="0"/>
                  <a:ea typeface="Nexa Bold" charset="0"/>
                  <a:cs typeface="Nexa Bold" charset="0"/>
                </a:rPr>
                <a:t>y</a:t>
              </a:r>
              <a:r>
                <a:rPr lang="en-US" sz="2400" baseline="-25000">
                  <a:latin typeface="Nexa Bold" charset="0"/>
                  <a:ea typeface="Nexa Bold" charset="0"/>
                  <a:cs typeface="Nexa Bold" charset="0"/>
                </a:rPr>
                <a:t>3,1</a:t>
              </a:r>
              <a:endParaRPr lang="en-US" sz="2400">
                <a:latin typeface="Nexa Bold" charset="0"/>
                <a:ea typeface="Nexa Bold" charset="0"/>
                <a:cs typeface="Nexa Bold" charset="0"/>
              </a:endParaRPr>
            </a:p>
          </p:txBody>
        </p:sp>
        <p:sp>
          <p:nvSpPr>
            <p:cNvPr id="82" name="ZoneTexte 81">
              <a:extLst>
                <a:ext uri="{FF2B5EF4-FFF2-40B4-BE49-F238E27FC236}">
                  <a16:creationId xmlns:a16="http://schemas.microsoft.com/office/drawing/2014/main" id="{C075C550-6FBA-A34E-B81B-11A83EAD0D99}"/>
                </a:ext>
              </a:extLst>
            </p:cNvPr>
            <p:cNvSpPr txBox="1"/>
            <p:nvPr/>
          </p:nvSpPr>
          <p:spPr>
            <a:xfrm>
              <a:off x="5539837" y="3803544"/>
              <a:ext cx="6783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Nexa Bold" charset="0"/>
                  <a:ea typeface="Nexa Bold" charset="0"/>
                  <a:cs typeface="Nexa Bold" charset="0"/>
                </a:rPr>
                <a:t>y</a:t>
              </a:r>
              <a:r>
                <a:rPr lang="en-US" sz="2400" baseline="-25000">
                  <a:latin typeface="Nexa Bold" charset="0"/>
                  <a:ea typeface="Nexa Bold" charset="0"/>
                  <a:cs typeface="Nexa Bold" charset="0"/>
                </a:rPr>
                <a:t>3,2</a:t>
              </a:r>
              <a:endParaRPr lang="en-US" sz="2400">
                <a:latin typeface="Nexa Bold" charset="0"/>
                <a:ea typeface="Nexa Bold" charset="0"/>
                <a:cs typeface="Nexa Bold" charset="0"/>
              </a:endParaRPr>
            </a:p>
          </p:txBody>
        </p:sp>
        <p:sp>
          <p:nvSpPr>
            <p:cNvPr id="83" name="ZoneTexte 82">
              <a:extLst>
                <a:ext uri="{FF2B5EF4-FFF2-40B4-BE49-F238E27FC236}">
                  <a16:creationId xmlns:a16="http://schemas.microsoft.com/office/drawing/2014/main" id="{FBBB9819-528F-034A-9F8E-3C42E25E2D4E}"/>
                </a:ext>
              </a:extLst>
            </p:cNvPr>
            <p:cNvSpPr txBox="1"/>
            <p:nvPr/>
          </p:nvSpPr>
          <p:spPr>
            <a:xfrm>
              <a:off x="6663314" y="3804526"/>
              <a:ext cx="6783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Nexa Bold" charset="0"/>
                  <a:ea typeface="Nexa Bold" charset="0"/>
                  <a:cs typeface="Nexa Bold" charset="0"/>
                </a:rPr>
                <a:t>y</a:t>
              </a:r>
              <a:r>
                <a:rPr lang="en-US" sz="2400" baseline="-25000">
                  <a:latin typeface="Nexa Bold" charset="0"/>
                  <a:ea typeface="Nexa Bold" charset="0"/>
                  <a:cs typeface="Nexa Bold" charset="0"/>
                </a:rPr>
                <a:t>3,3</a:t>
              </a:r>
              <a:endParaRPr lang="en-US" sz="2400">
                <a:latin typeface="Nexa Bold" charset="0"/>
                <a:ea typeface="Nexa Bold" charset="0"/>
                <a:cs typeface="Nexa Bold" charset="0"/>
              </a:endParaRPr>
            </a:p>
          </p:txBody>
        </p:sp>
      </p:grpSp>
      <p:grpSp>
        <p:nvGrpSpPr>
          <p:cNvPr id="89" name="Grouper 29">
            <a:extLst>
              <a:ext uri="{FF2B5EF4-FFF2-40B4-BE49-F238E27FC236}">
                <a16:creationId xmlns:a16="http://schemas.microsoft.com/office/drawing/2014/main" id="{3C51EFFD-6282-E248-8331-220942C3DB04}"/>
              </a:ext>
            </a:extLst>
          </p:cNvPr>
          <p:cNvGrpSpPr/>
          <p:nvPr/>
        </p:nvGrpSpPr>
        <p:grpSpPr>
          <a:xfrm>
            <a:off x="1492883" y="1298323"/>
            <a:ext cx="509345" cy="4456971"/>
            <a:chOff x="-31118" y="883794"/>
            <a:chExt cx="509345" cy="4456971"/>
          </a:xfrm>
        </p:grpSpPr>
        <p:cxnSp>
          <p:nvCxnSpPr>
            <p:cNvPr id="90" name="Connecteur droit avec flèche 89">
              <a:extLst>
                <a:ext uri="{FF2B5EF4-FFF2-40B4-BE49-F238E27FC236}">
                  <a16:creationId xmlns:a16="http://schemas.microsoft.com/office/drawing/2014/main" id="{1C22FF49-05BF-B947-8416-3C86219450BA}"/>
                </a:ext>
              </a:extLst>
            </p:cNvPr>
            <p:cNvCxnSpPr/>
            <p:nvPr/>
          </p:nvCxnSpPr>
          <p:spPr>
            <a:xfrm flipH="1" flipV="1">
              <a:off x="430547" y="980921"/>
              <a:ext cx="47680" cy="4359844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ZoneTexte 90">
              <a:extLst>
                <a:ext uri="{FF2B5EF4-FFF2-40B4-BE49-F238E27FC236}">
                  <a16:creationId xmlns:a16="http://schemas.microsoft.com/office/drawing/2014/main" id="{E0973609-DB41-684E-B6D7-49C971D193A6}"/>
                </a:ext>
              </a:extLst>
            </p:cNvPr>
            <p:cNvSpPr txBox="1"/>
            <p:nvPr/>
          </p:nvSpPr>
          <p:spPr>
            <a:xfrm rot="16200000">
              <a:off x="-667574" y="1520250"/>
              <a:ext cx="17345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latin typeface="Nexa Bold" charset="0"/>
                  <a:ea typeface="Nexa Bold" charset="0"/>
                  <a:cs typeface="Nexa Bold" charset="0"/>
                </a:rPr>
                <a:t>Individuals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18319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586596" y="201707"/>
            <a:ext cx="9457520" cy="496299"/>
          </a:xfrm>
        </p:spPr>
        <p:txBody>
          <a:bodyPr/>
          <a:lstStyle/>
          <a:p>
            <a:r>
              <a:rPr lang="en-US" sz="2800" dirty="0"/>
              <a:t>Simulated man-shapes: evaluation methodology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1986FAB-44B2-9D45-BD0A-2C30620794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2167"/>
          <a:stretch/>
        </p:blipFill>
        <p:spPr>
          <a:xfrm>
            <a:off x="0" y="881197"/>
            <a:ext cx="11904810" cy="595811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76AA951-8711-9B42-846D-517B902FCAAF}"/>
              </a:ext>
            </a:extLst>
          </p:cNvPr>
          <p:cNvSpPr/>
          <p:nvPr/>
        </p:nvSpPr>
        <p:spPr>
          <a:xfrm>
            <a:off x="754744" y="6683006"/>
            <a:ext cx="8139164" cy="174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323F05B-97EA-E740-9FBE-77111FB278C1}"/>
              </a:ext>
            </a:extLst>
          </p:cNvPr>
          <p:cNvSpPr/>
          <p:nvPr/>
        </p:nvSpPr>
        <p:spPr>
          <a:xfrm>
            <a:off x="11348498" y="6709510"/>
            <a:ext cx="945102" cy="148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49DD9B0-3C14-8847-9382-226805ABEB4D}"/>
              </a:ext>
            </a:extLst>
          </p:cNvPr>
          <p:cNvSpPr/>
          <p:nvPr/>
        </p:nvSpPr>
        <p:spPr>
          <a:xfrm>
            <a:off x="0" y="918520"/>
            <a:ext cx="5934270" cy="4356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CEECA55-2557-0043-B34D-1DD18320E4CD}"/>
              </a:ext>
            </a:extLst>
          </p:cNvPr>
          <p:cNvSpPr/>
          <p:nvPr/>
        </p:nvSpPr>
        <p:spPr>
          <a:xfrm>
            <a:off x="4824326" y="918520"/>
            <a:ext cx="5934270" cy="4135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14674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DAEB695B-CBF6-CC46-AD74-41C86C4DE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1197"/>
            <a:ext cx="11905200" cy="10302577"/>
          </a:xfrm>
          <a:prstGeom prst="rect">
            <a:avLst/>
          </a:prstGeom>
        </p:spPr>
      </p:pic>
      <p:sp>
        <p:nvSpPr>
          <p:cNvPr id="29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586596" y="201707"/>
            <a:ext cx="9457520" cy="496299"/>
          </a:xfrm>
        </p:spPr>
        <p:txBody>
          <a:bodyPr/>
          <a:lstStyle/>
          <a:p>
            <a:r>
              <a:rPr lang="en-US" sz="2800" dirty="0"/>
              <a:t>Simulated man-shapes: evaluation methodology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6AA951-8711-9B42-846D-517B902FCAAF}"/>
              </a:ext>
            </a:extLst>
          </p:cNvPr>
          <p:cNvSpPr/>
          <p:nvPr/>
        </p:nvSpPr>
        <p:spPr>
          <a:xfrm>
            <a:off x="754744" y="6683006"/>
            <a:ext cx="8139164" cy="174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323F05B-97EA-E740-9FBE-77111FB278C1}"/>
              </a:ext>
            </a:extLst>
          </p:cNvPr>
          <p:cNvSpPr/>
          <p:nvPr/>
        </p:nvSpPr>
        <p:spPr>
          <a:xfrm>
            <a:off x="11348498" y="6709510"/>
            <a:ext cx="945102" cy="148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B2C591-4C07-9747-8590-44C3D116A6C4}"/>
              </a:ext>
            </a:extLst>
          </p:cNvPr>
          <p:cNvSpPr/>
          <p:nvPr/>
        </p:nvSpPr>
        <p:spPr>
          <a:xfrm>
            <a:off x="9454452" y="6770503"/>
            <a:ext cx="945102" cy="148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69072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43CDA325-96EB-D442-8E67-9E9403693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1197"/>
            <a:ext cx="11905200" cy="10302577"/>
          </a:xfrm>
          <a:prstGeom prst="rect">
            <a:avLst/>
          </a:prstGeom>
        </p:spPr>
      </p:pic>
      <p:sp>
        <p:nvSpPr>
          <p:cNvPr id="29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586596" y="201707"/>
            <a:ext cx="9457520" cy="496299"/>
          </a:xfrm>
        </p:spPr>
        <p:txBody>
          <a:bodyPr/>
          <a:lstStyle/>
          <a:p>
            <a:r>
              <a:rPr lang="en-US" sz="2800" dirty="0"/>
              <a:t>Simulated man-shapes: evaluation methodology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6AA951-8711-9B42-846D-517B902FCAAF}"/>
              </a:ext>
            </a:extLst>
          </p:cNvPr>
          <p:cNvSpPr/>
          <p:nvPr/>
        </p:nvSpPr>
        <p:spPr>
          <a:xfrm>
            <a:off x="754744" y="6683006"/>
            <a:ext cx="8139164" cy="174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323F05B-97EA-E740-9FBE-77111FB278C1}"/>
              </a:ext>
            </a:extLst>
          </p:cNvPr>
          <p:cNvSpPr/>
          <p:nvPr/>
        </p:nvSpPr>
        <p:spPr>
          <a:xfrm>
            <a:off x="11432649" y="6839369"/>
            <a:ext cx="945102" cy="148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C68EB14-9437-F641-98B0-A7145B2D6FB7}"/>
              </a:ext>
            </a:extLst>
          </p:cNvPr>
          <p:cNvSpPr/>
          <p:nvPr/>
        </p:nvSpPr>
        <p:spPr>
          <a:xfrm>
            <a:off x="9454452" y="6770503"/>
            <a:ext cx="945102" cy="148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984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66E3B9F-5642-594B-A010-F1EF3DCF5B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8160" y="182880"/>
            <a:ext cx="9273540" cy="523240"/>
          </a:xfrm>
        </p:spPr>
        <p:txBody>
          <a:bodyPr/>
          <a:lstStyle/>
          <a:p>
            <a:r>
              <a:rPr lang="en-US" u="sng" dirty="0"/>
              <a:t>Method:</a:t>
            </a:r>
            <a:r>
              <a:rPr lang="en-US" dirty="0"/>
              <a:t> deformation-based shape analysis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7955650-3716-6140-AEBC-A525E3565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610" y="2882900"/>
            <a:ext cx="2506389" cy="39751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F0D038A-5449-CE46-AC14-3B844105E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800" y="973877"/>
            <a:ext cx="5966850" cy="575204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73639DE-2BF2-5646-A745-9DDB2F6143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8000" y="2882900"/>
            <a:ext cx="2794000" cy="39751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CB1BC80-514E-814F-AFAB-471101074A0E}"/>
              </a:ext>
            </a:extLst>
          </p:cNvPr>
          <p:cNvSpPr/>
          <p:nvPr/>
        </p:nvSpPr>
        <p:spPr>
          <a:xfrm>
            <a:off x="6383610" y="978331"/>
            <a:ext cx="5503590" cy="747412"/>
          </a:xfrm>
          <a:prstGeom prst="rect">
            <a:avLst/>
          </a:prstGeom>
          <a:solidFill>
            <a:srgbClr val="702082"/>
          </a:solidFill>
          <a:ln w="28575">
            <a:solidFill>
              <a:srgbClr val="702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Compare the geometrical differences between objects through deformations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A826BA-C4B4-0841-AE5A-8E6C9C458CC0}"/>
              </a:ext>
            </a:extLst>
          </p:cNvPr>
          <p:cNvSpPr/>
          <p:nvPr/>
        </p:nvSpPr>
        <p:spPr>
          <a:xfrm>
            <a:off x="6383610" y="1902891"/>
            <a:ext cx="5503590" cy="747412"/>
          </a:xfrm>
          <a:prstGeom prst="rect">
            <a:avLst/>
          </a:prstGeom>
          <a:solidFill>
            <a:srgbClr val="702082"/>
          </a:solidFill>
          <a:ln w="28575">
            <a:solidFill>
              <a:srgbClr val="702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“Shape” = geometrical data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0E453F47-509F-C24E-96F2-F7C36F94CE34}"/>
              </a:ext>
            </a:extLst>
          </p:cNvPr>
          <p:cNvCxnSpPr>
            <a:cxnSpLocks/>
          </p:cNvCxnSpPr>
          <p:nvPr/>
        </p:nvCxnSpPr>
        <p:spPr>
          <a:xfrm>
            <a:off x="1422400" y="5323840"/>
            <a:ext cx="1991360" cy="0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7A7527E-0A90-1C4C-900B-61A173CDAE74}"/>
                  </a:ext>
                </a:extLst>
              </p:cNvPr>
              <p:cNvSpPr/>
              <p:nvPr/>
            </p:nvSpPr>
            <p:spPr>
              <a:xfrm>
                <a:off x="2010867" y="5312196"/>
                <a:ext cx="71250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>
                          <a:solidFill>
                            <a:srgbClr val="70208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Nexa Light" charset="0"/>
                        </a:rPr>
                        <m:t>𝝓</m:t>
                      </m:r>
                    </m:oMath>
                  </m:oMathPara>
                </a14:m>
                <a:endParaRPr lang="fr-FR" sz="2800" b="1">
                  <a:solidFill>
                    <a:srgbClr val="702082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7A7527E-0A90-1C4C-900B-61A173CDAE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0867" y="5312196"/>
                <a:ext cx="712503" cy="523220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893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77206375-5FEC-AD43-9165-5D3296D06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1197"/>
            <a:ext cx="11905200" cy="10302577"/>
          </a:xfrm>
          <a:prstGeom prst="rect">
            <a:avLst/>
          </a:prstGeom>
        </p:spPr>
      </p:pic>
      <p:sp>
        <p:nvSpPr>
          <p:cNvPr id="29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586596" y="201707"/>
            <a:ext cx="9457520" cy="496299"/>
          </a:xfrm>
        </p:spPr>
        <p:txBody>
          <a:bodyPr/>
          <a:lstStyle/>
          <a:p>
            <a:r>
              <a:rPr lang="en-US" sz="2800" dirty="0"/>
              <a:t>Simulated man-shapes: evaluation methodology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6AA951-8711-9B42-846D-517B902FCAAF}"/>
              </a:ext>
            </a:extLst>
          </p:cNvPr>
          <p:cNvSpPr/>
          <p:nvPr/>
        </p:nvSpPr>
        <p:spPr>
          <a:xfrm>
            <a:off x="754744" y="6683006"/>
            <a:ext cx="8139164" cy="174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323F05B-97EA-E740-9FBE-77111FB278C1}"/>
              </a:ext>
            </a:extLst>
          </p:cNvPr>
          <p:cNvSpPr/>
          <p:nvPr/>
        </p:nvSpPr>
        <p:spPr>
          <a:xfrm>
            <a:off x="11432649" y="6836194"/>
            <a:ext cx="945102" cy="148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C68EB14-9437-F641-98B0-A7145B2D6FB7}"/>
              </a:ext>
            </a:extLst>
          </p:cNvPr>
          <p:cNvSpPr/>
          <p:nvPr/>
        </p:nvSpPr>
        <p:spPr>
          <a:xfrm>
            <a:off x="9454452" y="6770503"/>
            <a:ext cx="945102" cy="148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9492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586596" y="201707"/>
            <a:ext cx="9457520" cy="496299"/>
          </a:xfrm>
        </p:spPr>
        <p:txBody>
          <a:bodyPr/>
          <a:lstStyle/>
          <a:p>
            <a:r>
              <a:rPr lang="en-US" sz="2800" dirty="0"/>
              <a:t>Simulated man-shapes: calibration performance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2AB35BC-4ECD-7D45-8F6D-4B2F8C38B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1208"/>
            <a:ext cx="12192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9019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586596" y="201707"/>
            <a:ext cx="9457520" cy="496299"/>
          </a:xfrm>
        </p:spPr>
        <p:txBody>
          <a:bodyPr/>
          <a:lstStyle/>
          <a:p>
            <a:r>
              <a:rPr lang="en-US" sz="2800" dirty="0"/>
              <a:t>Simulated man-shapes: personalization performance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EC5E292-B31C-224A-96C6-34C49F255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386" y="951722"/>
            <a:ext cx="7891118" cy="590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4205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262" y="967669"/>
            <a:ext cx="937628" cy="1757579"/>
          </a:xfrm>
          <a:prstGeom prst="rect">
            <a:avLst/>
          </a:prstGeom>
        </p:spPr>
      </p:pic>
      <p:sp>
        <p:nvSpPr>
          <p:cNvPr id="29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586596" y="201707"/>
            <a:ext cx="9457520" cy="496299"/>
          </a:xfrm>
        </p:spPr>
        <p:txBody>
          <a:bodyPr/>
          <a:lstStyle/>
          <a:p>
            <a:r>
              <a:rPr lang="en-US" sz="2800" dirty="0"/>
              <a:t>Hippocampal atrophy in Alzheimer’s disease</a:t>
            </a:r>
          </a:p>
        </p:txBody>
      </p:sp>
      <p:cxnSp>
        <p:nvCxnSpPr>
          <p:cNvPr id="13" name="Connecteur droit avec flèche 12"/>
          <p:cNvCxnSpPr/>
          <p:nvPr/>
        </p:nvCxnSpPr>
        <p:spPr>
          <a:xfrm flipV="1">
            <a:off x="2020643" y="2738500"/>
            <a:ext cx="8058263" cy="21003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V="1">
            <a:off x="2020642" y="4545112"/>
            <a:ext cx="8058263" cy="21003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9653984" y="6395774"/>
            <a:ext cx="898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Nexa Bold" charset="0"/>
                <a:ea typeface="Nexa Bold" charset="0"/>
                <a:cs typeface="Nexa Bold" charset="0"/>
              </a:rPr>
              <a:t>Time</a:t>
            </a:r>
          </a:p>
        </p:txBody>
      </p:sp>
      <p:cxnSp>
        <p:nvCxnSpPr>
          <p:cNvPr id="36" name="Connecteur droit avec flèche 35"/>
          <p:cNvCxnSpPr/>
          <p:nvPr/>
        </p:nvCxnSpPr>
        <p:spPr>
          <a:xfrm flipV="1">
            <a:off x="2020642" y="6351724"/>
            <a:ext cx="8058263" cy="21003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er 36"/>
          <p:cNvGrpSpPr/>
          <p:nvPr/>
        </p:nvGrpSpPr>
        <p:grpSpPr>
          <a:xfrm>
            <a:off x="1492882" y="883795"/>
            <a:ext cx="461666" cy="5511979"/>
            <a:chOff x="-31118" y="883794"/>
            <a:chExt cx="461666" cy="5511979"/>
          </a:xfrm>
        </p:grpSpPr>
        <p:cxnSp>
          <p:nvCxnSpPr>
            <p:cNvPr id="38" name="Connecteur droit avec flèche 37"/>
            <p:cNvCxnSpPr/>
            <p:nvPr/>
          </p:nvCxnSpPr>
          <p:spPr>
            <a:xfrm flipH="1" flipV="1">
              <a:off x="430547" y="980921"/>
              <a:ext cx="1" cy="5414852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ZoneTexte 38"/>
            <p:cNvSpPr txBox="1"/>
            <p:nvPr/>
          </p:nvSpPr>
          <p:spPr>
            <a:xfrm rot="16200000">
              <a:off x="-667574" y="1520250"/>
              <a:ext cx="17345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latin typeface="Nexa Bold" charset="0"/>
                  <a:ea typeface="Nexa Bold" charset="0"/>
                  <a:cs typeface="Nexa Bold" charset="0"/>
                </a:rPr>
                <a:t>Individuals</a:t>
              </a:r>
            </a:p>
          </p:txBody>
        </p:sp>
      </p:grp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503" y="954417"/>
            <a:ext cx="1012489" cy="176807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7761" y="941165"/>
            <a:ext cx="1108038" cy="175757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389" y="2873283"/>
            <a:ext cx="1024993" cy="166132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2932" y="2858542"/>
            <a:ext cx="1038743" cy="166352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132" y="2819879"/>
            <a:ext cx="1004891" cy="166447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383" y="4673555"/>
            <a:ext cx="898585" cy="157072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353" y="4682430"/>
            <a:ext cx="819567" cy="152404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415" y="4720237"/>
            <a:ext cx="844518" cy="152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1471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9A69094E-82B2-634A-AADD-6F250D914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1339"/>
            <a:ext cx="12192000" cy="5222844"/>
          </a:xfrm>
          <a:prstGeom prst="rect">
            <a:avLst/>
          </a:prstGeom>
        </p:spPr>
      </p:pic>
      <p:sp>
        <p:nvSpPr>
          <p:cNvPr id="8" name="Espace réservé du texte 1">
            <a:extLst>
              <a:ext uri="{FF2B5EF4-FFF2-40B4-BE49-F238E27FC236}">
                <a16:creationId xmlns:a16="http://schemas.microsoft.com/office/drawing/2014/main" id="{35412837-4F05-1946-BEFC-1DED9D15B7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6596" y="201707"/>
            <a:ext cx="9457520" cy="496299"/>
          </a:xfrm>
        </p:spPr>
        <p:txBody>
          <a:bodyPr/>
          <a:lstStyle/>
          <a:p>
            <a:r>
              <a:rPr lang="en-US" sz="2800" dirty="0"/>
              <a:t>Hippocampal atrophy in Alzheimer’s disease</a:t>
            </a:r>
          </a:p>
        </p:txBody>
      </p:sp>
    </p:spTree>
    <p:extLst>
      <p:ext uri="{BB962C8B-B14F-4D97-AF65-F5344CB8AC3E}">
        <p14:creationId xmlns:p14="http://schemas.microsoft.com/office/powerpoint/2010/main" val="15803798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609600" y="201707"/>
            <a:ext cx="8035749" cy="496299"/>
          </a:xfrm>
        </p:spPr>
        <p:txBody>
          <a:bodyPr/>
          <a:lstStyle/>
          <a:p>
            <a:r>
              <a:rPr lang="en-US" sz="2800" dirty="0"/>
              <a:t>Estimated mean progression</a:t>
            </a:r>
          </a:p>
        </p:txBody>
      </p:sp>
      <p:sp>
        <p:nvSpPr>
          <p:cNvPr id="52" name="ZoneTexte 51"/>
          <p:cNvSpPr txBox="1"/>
          <p:nvPr/>
        </p:nvSpPr>
        <p:spPr>
          <a:xfrm>
            <a:off x="3076256" y="87803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67.8y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4394997" y="87803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71.8y</a:t>
            </a:r>
          </a:p>
        </p:txBody>
      </p:sp>
      <p:sp>
        <p:nvSpPr>
          <p:cNvPr id="54" name="ZoneTexte 53"/>
          <p:cNvSpPr txBox="1"/>
          <p:nvPr/>
        </p:nvSpPr>
        <p:spPr>
          <a:xfrm>
            <a:off x="5713738" y="87803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75.8y</a:t>
            </a:r>
          </a:p>
        </p:txBody>
      </p:sp>
      <p:sp>
        <p:nvSpPr>
          <p:cNvPr id="55" name="ZoneTexte 54"/>
          <p:cNvSpPr txBox="1"/>
          <p:nvPr/>
        </p:nvSpPr>
        <p:spPr>
          <a:xfrm>
            <a:off x="7032479" y="87803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79.8y</a:t>
            </a:r>
          </a:p>
        </p:txBody>
      </p:sp>
      <p:sp>
        <p:nvSpPr>
          <p:cNvPr id="56" name="ZoneTexte 55"/>
          <p:cNvSpPr txBox="1"/>
          <p:nvPr/>
        </p:nvSpPr>
        <p:spPr>
          <a:xfrm>
            <a:off x="9669963" y="87803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87.8y</a:t>
            </a:r>
          </a:p>
        </p:txBody>
      </p:sp>
      <p:sp>
        <p:nvSpPr>
          <p:cNvPr id="57" name="ZoneTexte 56"/>
          <p:cNvSpPr txBox="1"/>
          <p:nvPr/>
        </p:nvSpPr>
        <p:spPr>
          <a:xfrm>
            <a:off x="8351220" y="87803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83.8y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1757515" y="87803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63.8y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235" y="1249653"/>
            <a:ext cx="1231579" cy="1800000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8883" y="1249653"/>
            <a:ext cx="1231579" cy="180000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0531" y="1249653"/>
            <a:ext cx="1231579" cy="1800000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2179" y="1249653"/>
            <a:ext cx="1231579" cy="1800000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3827" y="1249653"/>
            <a:ext cx="1231579" cy="1800000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5475" y="1249653"/>
            <a:ext cx="1231579" cy="1800000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7125" y="1249653"/>
            <a:ext cx="1231579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121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235" y="1249653"/>
            <a:ext cx="1231579" cy="1800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8883" y="1249653"/>
            <a:ext cx="1231579" cy="1800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0531" y="1249653"/>
            <a:ext cx="1231579" cy="1800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2179" y="1249653"/>
            <a:ext cx="1231579" cy="1800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3827" y="1249653"/>
            <a:ext cx="1231579" cy="1800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5475" y="1249653"/>
            <a:ext cx="1231579" cy="1800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7125" y="1249653"/>
            <a:ext cx="1231579" cy="1800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319" y="3484624"/>
            <a:ext cx="519726" cy="759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129" y="3484624"/>
            <a:ext cx="519726" cy="759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939" y="3484624"/>
            <a:ext cx="519726" cy="759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0749" y="3484624"/>
            <a:ext cx="519726" cy="759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8559" y="3484624"/>
            <a:ext cx="519726" cy="759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6369" y="3484624"/>
            <a:ext cx="519726" cy="759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4179" y="3484624"/>
            <a:ext cx="519726" cy="759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3414" y="3484624"/>
            <a:ext cx="519726" cy="7596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224" y="3484624"/>
            <a:ext cx="519726" cy="7596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9034" y="3484624"/>
            <a:ext cx="519726" cy="7596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844" y="3484624"/>
            <a:ext cx="519726" cy="7596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654" y="3484624"/>
            <a:ext cx="519726" cy="7596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2464" y="3484624"/>
            <a:ext cx="519726" cy="7596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0274" y="3484624"/>
            <a:ext cx="519726" cy="7596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8086" y="3484624"/>
            <a:ext cx="519726" cy="759600"/>
          </a:xfrm>
          <a:prstGeom prst="rect">
            <a:avLst/>
          </a:prstGeom>
        </p:spPr>
      </p:pic>
      <p:cxnSp>
        <p:nvCxnSpPr>
          <p:cNvPr id="32" name="Connecteur droit 31"/>
          <p:cNvCxnSpPr>
            <a:stCxn id="21" idx="2"/>
            <a:endCxn id="17" idx="0"/>
          </p:cNvCxnSpPr>
          <p:nvPr/>
        </p:nvCxnSpPr>
        <p:spPr>
          <a:xfrm>
            <a:off x="2163024" y="3049654"/>
            <a:ext cx="244158" cy="4349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>
            <a:stCxn id="22" idx="2"/>
            <a:endCxn id="18" idx="0"/>
          </p:cNvCxnSpPr>
          <p:nvPr/>
        </p:nvCxnSpPr>
        <p:spPr>
          <a:xfrm>
            <a:off x="3474672" y="3049654"/>
            <a:ext cx="160320" cy="4349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>
            <a:stCxn id="23" idx="2"/>
            <a:endCxn id="19" idx="0"/>
          </p:cNvCxnSpPr>
          <p:nvPr/>
        </p:nvCxnSpPr>
        <p:spPr>
          <a:xfrm>
            <a:off x="4786320" y="3049654"/>
            <a:ext cx="76482" cy="4349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/>
          <p:cNvCxnSpPr>
            <a:stCxn id="24" idx="2"/>
            <a:endCxn id="20" idx="0"/>
          </p:cNvCxnSpPr>
          <p:nvPr/>
        </p:nvCxnSpPr>
        <p:spPr>
          <a:xfrm flipH="1">
            <a:off x="6090612" y="3049654"/>
            <a:ext cx="7356" cy="4349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/>
          <p:cNvCxnSpPr>
            <a:stCxn id="25" idx="2"/>
            <a:endCxn id="28" idx="0"/>
          </p:cNvCxnSpPr>
          <p:nvPr/>
        </p:nvCxnSpPr>
        <p:spPr>
          <a:xfrm flipH="1">
            <a:off x="7318422" y="3049654"/>
            <a:ext cx="91194" cy="4349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/>
          <p:cNvCxnSpPr>
            <a:stCxn id="26" idx="2"/>
            <a:endCxn id="30" idx="0"/>
          </p:cNvCxnSpPr>
          <p:nvPr/>
        </p:nvCxnSpPr>
        <p:spPr>
          <a:xfrm flipH="1">
            <a:off x="8546232" y="3049654"/>
            <a:ext cx="175032" cy="4349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>
            <a:stCxn id="27" idx="2"/>
            <a:endCxn id="31" idx="0"/>
          </p:cNvCxnSpPr>
          <p:nvPr/>
        </p:nvCxnSpPr>
        <p:spPr>
          <a:xfrm flipH="1">
            <a:off x="9774042" y="3049654"/>
            <a:ext cx="258872" cy="4349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ZoneTexte 58"/>
          <p:cNvSpPr txBox="1"/>
          <p:nvPr/>
        </p:nvSpPr>
        <p:spPr>
          <a:xfrm>
            <a:off x="3076256" y="87803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67.8y</a:t>
            </a:r>
          </a:p>
        </p:txBody>
      </p:sp>
      <p:sp>
        <p:nvSpPr>
          <p:cNvPr id="60" name="ZoneTexte 59"/>
          <p:cNvSpPr txBox="1"/>
          <p:nvPr/>
        </p:nvSpPr>
        <p:spPr>
          <a:xfrm>
            <a:off x="4394997" y="87803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71.8y</a:t>
            </a:r>
          </a:p>
        </p:txBody>
      </p:sp>
      <p:sp>
        <p:nvSpPr>
          <p:cNvPr id="61" name="ZoneTexte 60"/>
          <p:cNvSpPr txBox="1"/>
          <p:nvPr/>
        </p:nvSpPr>
        <p:spPr>
          <a:xfrm>
            <a:off x="5713738" y="87803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75.8y</a:t>
            </a:r>
          </a:p>
        </p:txBody>
      </p:sp>
      <p:sp>
        <p:nvSpPr>
          <p:cNvPr id="62" name="ZoneTexte 61"/>
          <p:cNvSpPr txBox="1"/>
          <p:nvPr/>
        </p:nvSpPr>
        <p:spPr>
          <a:xfrm>
            <a:off x="7032479" y="87803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79.8y</a:t>
            </a:r>
          </a:p>
        </p:txBody>
      </p:sp>
      <p:sp>
        <p:nvSpPr>
          <p:cNvPr id="63" name="ZoneTexte 62"/>
          <p:cNvSpPr txBox="1"/>
          <p:nvPr/>
        </p:nvSpPr>
        <p:spPr>
          <a:xfrm>
            <a:off x="9669963" y="87803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87.8y</a:t>
            </a:r>
          </a:p>
        </p:txBody>
      </p:sp>
      <p:sp>
        <p:nvSpPr>
          <p:cNvPr id="64" name="ZoneTexte 63"/>
          <p:cNvSpPr txBox="1"/>
          <p:nvPr/>
        </p:nvSpPr>
        <p:spPr>
          <a:xfrm>
            <a:off x="8351220" y="87803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83.8y</a:t>
            </a:r>
          </a:p>
        </p:txBody>
      </p:sp>
      <p:sp>
        <p:nvSpPr>
          <p:cNvPr id="65" name="ZoneTexte 64"/>
          <p:cNvSpPr txBox="1"/>
          <p:nvPr/>
        </p:nvSpPr>
        <p:spPr>
          <a:xfrm>
            <a:off x="1757515" y="87803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63.8y</a:t>
            </a:r>
          </a:p>
        </p:txBody>
      </p:sp>
      <p:sp>
        <p:nvSpPr>
          <p:cNvPr id="43" name="Espace réservé du texte 1">
            <a:extLst>
              <a:ext uri="{FF2B5EF4-FFF2-40B4-BE49-F238E27FC236}">
                <a16:creationId xmlns:a16="http://schemas.microsoft.com/office/drawing/2014/main" id="{B3000A13-515D-A240-916E-8DF60A95F2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201707"/>
            <a:ext cx="8035749" cy="496299"/>
          </a:xfrm>
        </p:spPr>
        <p:txBody>
          <a:bodyPr/>
          <a:lstStyle/>
          <a:p>
            <a:r>
              <a:rPr lang="en-US" sz="2800" dirty="0"/>
              <a:t>Estimated mean progression</a:t>
            </a:r>
          </a:p>
        </p:txBody>
      </p:sp>
    </p:spTree>
    <p:extLst>
      <p:ext uri="{BB962C8B-B14F-4D97-AF65-F5344CB8AC3E}">
        <p14:creationId xmlns:p14="http://schemas.microsoft.com/office/powerpoint/2010/main" val="34212087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319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129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939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0749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8559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6369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4179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3414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224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9034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844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654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2464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0274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8086" y="3484624"/>
            <a:ext cx="519726" cy="759600"/>
          </a:xfrm>
          <a:prstGeom prst="rect">
            <a:avLst/>
          </a:prstGeom>
          <a:ln>
            <a:noFill/>
          </a:ln>
        </p:spPr>
      </p:pic>
      <p:grpSp>
        <p:nvGrpSpPr>
          <p:cNvPr id="42" name="Grouper 41"/>
          <p:cNvGrpSpPr/>
          <p:nvPr/>
        </p:nvGrpSpPr>
        <p:grpSpPr>
          <a:xfrm>
            <a:off x="6268870" y="2865961"/>
            <a:ext cx="3625171" cy="461665"/>
            <a:chOff x="3889755" y="2756090"/>
            <a:chExt cx="3625171" cy="461665"/>
          </a:xfrm>
        </p:grpSpPr>
        <p:sp>
          <p:nvSpPr>
            <p:cNvPr id="43" name="ZoneTexte 42"/>
            <p:cNvSpPr txBox="1"/>
            <p:nvPr/>
          </p:nvSpPr>
          <p:spPr>
            <a:xfrm>
              <a:off x="6616795" y="2756090"/>
              <a:ext cx="8981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latin typeface="Nexa Bold" charset="0"/>
                  <a:ea typeface="Nexa Bold" charset="0"/>
                  <a:cs typeface="Nexa Bold" charset="0"/>
                </a:rPr>
                <a:t>Time</a:t>
              </a:r>
            </a:p>
          </p:txBody>
        </p:sp>
        <p:cxnSp>
          <p:nvCxnSpPr>
            <p:cNvPr id="45" name="Connecteur droit avec flèche 44"/>
            <p:cNvCxnSpPr/>
            <p:nvPr/>
          </p:nvCxnSpPr>
          <p:spPr>
            <a:xfrm>
              <a:off x="3889755" y="2954869"/>
              <a:ext cx="272704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Espace réservé du texte 1">
            <a:extLst>
              <a:ext uri="{FF2B5EF4-FFF2-40B4-BE49-F238E27FC236}">
                <a16:creationId xmlns:a16="http://schemas.microsoft.com/office/drawing/2014/main" id="{4608EE79-F6D6-B447-8CDF-F09124C0D9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201707"/>
            <a:ext cx="8035749" cy="496299"/>
          </a:xfrm>
        </p:spPr>
        <p:txBody>
          <a:bodyPr/>
          <a:lstStyle/>
          <a:p>
            <a:r>
              <a:rPr lang="en-US" sz="2800" dirty="0"/>
              <a:t>Estimated mean progression</a:t>
            </a:r>
          </a:p>
        </p:txBody>
      </p:sp>
    </p:spTree>
    <p:extLst>
      <p:ext uri="{BB962C8B-B14F-4D97-AF65-F5344CB8AC3E}">
        <p14:creationId xmlns:p14="http://schemas.microsoft.com/office/powerpoint/2010/main" val="18973995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595086" y="201707"/>
            <a:ext cx="8050263" cy="496299"/>
          </a:xfrm>
        </p:spPr>
        <p:txBody>
          <a:bodyPr/>
          <a:lstStyle/>
          <a:p>
            <a:r>
              <a:rPr lang="en-US" sz="2800" dirty="0"/>
              <a:t>A component of geometric variability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319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129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0749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8559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6369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4179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3414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224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9034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844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654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2464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0274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8086" y="3484624"/>
            <a:ext cx="519726" cy="759600"/>
          </a:xfrm>
          <a:prstGeom prst="rect">
            <a:avLst/>
          </a:prstGeom>
          <a:ln>
            <a:noFill/>
          </a:ln>
        </p:spPr>
      </p:pic>
      <p:grpSp>
        <p:nvGrpSpPr>
          <p:cNvPr id="21" name="Grouper 20"/>
          <p:cNvGrpSpPr/>
          <p:nvPr/>
        </p:nvGrpSpPr>
        <p:grpSpPr>
          <a:xfrm>
            <a:off x="6268870" y="957795"/>
            <a:ext cx="3625171" cy="2369831"/>
            <a:chOff x="3889755" y="847924"/>
            <a:chExt cx="3625171" cy="2369831"/>
          </a:xfrm>
        </p:grpSpPr>
        <p:sp>
          <p:nvSpPr>
            <p:cNvPr id="22" name="ZoneTexte 21"/>
            <p:cNvSpPr txBox="1"/>
            <p:nvPr/>
          </p:nvSpPr>
          <p:spPr>
            <a:xfrm>
              <a:off x="6616795" y="2756090"/>
              <a:ext cx="8981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latin typeface="Nexa Bold" charset="0"/>
                  <a:ea typeface="Nexa Bold" charset="0"/>
                  <a:cs typeface="Nexa Bold" charset="0"/>
                </a:rPr>
                <a:t>Time</a:t>
              </a:r>
            </a:p>
          </p:txBody>
        </p:sp>
        <p:cxnSp>
          <p:nvCxnSpPr>
            <p:cNvPr id="23" name="Connecteur droit avec flèche 22"/>
            <p:cNvCxnSpPr/>
            <p:nvPr/>
          </p:nvCxnSpPr>
          <p:spPr>
            <a:xfrm>
              <a:off x="3889755" y="2954869"/>
              <a:ext cx="272704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/>
            <p:cNvCxnSpPr/>
            <p:nvPr/>
          </p:nvCxnSpPr>
          <p:spPr>
            <a:xfrm flipH="1" flipV="1">
              <a:off x="3889755" y="939950"/>
              <a:ext cx="1" cy="2014919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ZoneTexte 24"/>
            <p:cNvSpPr txBox="1"/>
            <p:nvPr/>
          </p:nvSpPr>
          <p:spPr>
            <a:xfrm>
              <a:off x="4007935" y="847924"/>
              <a:ext cx="13530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latin typeface="Nexa Bold" charset="0"/>
                  <a:ea typeface="Nexa Bold" charset="0"/>
                  <a:cs typeface="Nexa Bold" charset="0"/>
                </a:rPr>
                <a:t>“Space”</a:t>
              </a:r>
            </a:p>
          </p:txBody>
        </p:sp>
      </p:grpSp>
      <p:pic>
        <p:nvPicPr>
          <p:cNvPr id="10" name="Imag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939" y="3484624"/>
            <a:ext cx="519726" cy="7596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939" y="849292"/>
            <a:ext cx="519726" cy="7596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939" y="1727736"/>
            <a:ext cx="519726" cy="7596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939" y="2606180"/>
            <a:ext cx="519726" cy="7596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939" y="4354836"/>
            <a:ext cx="519726" cy="7596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939" y="5225048"/>
            <a:ext cx="519726" cy="7596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939" y="6095260"/>
            <a:ext cx="519726" cy="759600"/>
          </a:xfrm>
          <a:prstGeom prst="rect">
            <a:avLst/>
          </a:prstGeom>
        </p:spPr>
      </p:pic>
      <p:sp>
        <p:nvSpPr>
          <p:cNvPr id="32" name="ZoneTexte 31"/>
          <p:cNvSpPr txBox="1"/>
          <p:nvPr/>
        </p:nvSpPr>
        <p:spPr>
          <a:xfrm>
            <a:off x="3939973" y="1049820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+3σ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3939973" y="1871868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+2σ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3998481" y="2733595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+</a:t>
            </a:r>
            <a:r>
              <a:rPr lang="fr-FR" err="1"/>
              <a:t>σ</a:t>
            </a:r>
            <a:endParaRPr lang="fr-FR"/>
          </a:p>
        </p:txBody>
      </p:sp>
      <p:sp>
        <p:nvSpPr>
          <p:cNvPr id="35" name="ZoneTexte 34"/>
          <p:cNvSpPr txBox="1"/>
          <p:nvPr/>
        </p:nvSpPr>
        <p:spPr>
          <a:xfrm>
            <a:off x="4020923" y="4540094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-</a:t>
            </a:r>
            <a:r>
              <a:rPr lang="fr-FR" err="1"/>
              <a:t>σ</a:t>
            </a:r>
            <a:endParaRPr lang="fr-FR"/>
          </a:p>
        </p:txBody>
      </p:sp>
      <p:sp>
        <p:nvSpPr>
          <p:cNvPr id="36" name="ZoneTexte 35"/>
          <p:cNvSpPr txBox="1"/>
          <p:nvPr/>
        </p:nvSpPr>
        <p:spPr>
          <a:xfrm>
            <a:off x="3962415" y="5416409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-2σ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3962415" y="6292724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-3σ</a:t>
            </a:r>
          </a:p>
        </p:txBody>
      </p:sp>
    </p:spTree>
    <p:extLst>
      <p:ext uri="{BB962C8B-B14F-4D97-AF65-F5344CB8AC3E}">
        <p14:creationId xmlns:p14="http://schemas.microsoft.com/office/powerpoint/2010/main" val="23487176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319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129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0749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8559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6369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4179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3414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224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9034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844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654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2464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0274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8086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939" y="3484624"/>
            <a:ext cx="519726" cy="7596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939" y="849292"/>
            <a:ext cx="519726" cy="7596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939" y="1727736"/>
            <a:ext cx="519726" cy="7596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939" y="2606180"/>
            <a:ext cx="519726" cy="7596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939" y="4354836"/>
            <a:ext cx="519726" cy="7596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939" y="5225048"/>
            <a:ext cx="519726" cy="7596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939" y="6095260"/>
            <a:ext cx="519726" cy="759600"/>
          </a:xfrm>
          <a:prstGeom prst="rect">
            <a:avLst/>
          </a:prstGeom>
        </p:spPr>
      </p:pic>
      <p:sp>
        <p:nvSpPr>
          <p:cNvPr id="27" name="Espace réservé du texte 1">
            <a:extLst>
              <a:ext uri="{FF2B5EF4-FFF2-40B4-BE49-F238E27FC236}">
                <a16:creationId xmlns:a16="http://schemas.microsoft.com/office/drawing/2014/main" id="{F6DE081B-BB7B-1D44-8426-7C38CBE4A7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5086" y="201707"/>
            <a:ext cx="8050263" cy="496299"/>
          </a:xfrm>
        </p:spPr>
        <p:txBody>
          <a:bodyPr/>
          <a:lstStyle/>
          <a:p>
            <a:r>
              <a:rPr lang="en-US" sz="2800" dirty="0"/>
              <a:t>A component of geometric variability</a:t>
            </a:r>
          </a:p>
        </p:txBody>
      </p:sp>
    </p:spTree>
    <p:extLst>
      <p:ext uri="{BB962C8B-B14F-4D97-AF65-F5344CB8AC3E}">
        <p14:creationId xmlns:p14="http://schemas.microsoft.com/office/powerpoint/2010/main" val="1841466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er 72"/>
          <p:cNvGrpSpPr/>
          <p:nvPr/>
        </p:nvGrpSpPr>
        <p:grpSpPr>
          <a:xfrm>
            <a:off x="896959" y="1664764"/>
            <a:ext cx="4339863" cy="3805809"/>
            <a:chOff x="11586" y="1792836"/>
            <a:chExt cx="4339863" cy="3805809"/>
          </a:xfrm>
        </p:grpSpPr>
        <p:pic>
          <p:nvPicPr>
            <p:cNvPr id="70" name="Image 6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" y="2077237"/>
              <a:ext cx="1368168" cy="1543242"/>
            </a:xfrm>
            <a:prstGeom prst="rect">
              <a:avLst/>
            </a:prstGeom>
          </p:spPr>
        </p:pic>
        <p:grpSp>
          <p:nvGrpSpPr>
            <p:cNvPr id="29" name="Grouper 28"/>
            <p:cNvGrpSpPr/>
            <p:nvPr/>
          </p:nvGrpSpPr>
          <p:grpSpPr>
            <a:xfrm>
              <a:off x="11586" y="1792836"/>
              <a:ext cx="4339863" cy="3805809"/>
              <a:chOff x="11586" y="1792836"/>
              <a:chExt cx="4339863" cy="3805809"/>
            </a:xfrm>
          </p:grpSpPr>
          <p:pic>
            <p:nvPicPr>
              <p:cNvPr id="3" name="Image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25556" y="4015109"/>
                <a:ext cx="1325893" cy="1564039"/>
              </a:xfrm>
              <a:prstGeom prst="rect">
                <a:avLst/>
              </a:prstGeom>
            </p:spPr>
          </p:pic>
          <p:pic>
            <p:nvPicPr>
              <p:cNvPr id="4" name="Image 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24942" y="2065287"/>
                <a:ext cx="1115176" cy="1592316"/>
              </a:xfrm>
              <a:prstGeom prst="rect">
                <a:avLst/>
              </a:prstGeom>
            </p:spPr>
          </p:pic>
          <p:pic>
            <p:nvPicPr>
              <p:cNvPr id="5" name="Image 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576" y="3994797"/>
                <a:ext cx="1219200" cy="1584960"/>
              </a:xfrm>
              <a:prstGeom prst="rect">
                <a:avLst/>
              </a:prstGeom>
            </p:spPr>
          </p:pic>
          <p:sp>
            <p:nvSpPr>
              <p:cNvPr id="41" name="ZoneTexte 40"/>
              <p:cNvSpPr txBox="1"/>
              <p:nvPr/>
            </p:nvSpPr>
            <p:spPr>
              <a:xfrm>
                <a:off x="11586" y="1792836"/>
                <a:ext cx="43313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>
                    <a:latin typeface="Nexa Bold" charset="0"/>
                    <a:ea typeface="Nexa Bold" charset="0"/>
                    <a:cs typeface="Nexa Bold" charset="0"/>
                  </a:rPr>
                  <a:t>y</a:t>
                </a:r>
                <a:r>
                  <a:rPr lang="en-US" sz="2400" baseline="-25000">
                    <a:latin typeface="Nexa Bold" charset="0"/>
                    <a:ea typeface="Nexa Bold" charset="0"/>
                    <a:cs typeface="Nexa Bold" charset="0"/>
                  </a:rPr>
                  <a:t>1</a:t>
                </a:r>
                <a:endParaRPr lang="en-US" sz="2400">
                  <a:latin typeface="Nexa Bold" charset="0"/>
                  <a:ea typeface="Nexa Bold" charset="0"/>
                  <a:cs typeface="Nexa Bold" charset="0"/>
                </a:endParaRPr>
              </a:p>
            </p:txBody>
          </p:sp>
          <p:sp>
            <p:nvSpPr>
              <p:cNvPr id="42" name="ZoneTexte 41"/>
              <p:cNvSpPr txBox="1"/>
              <p:nvPr/>
            </p:nvSpPr>
            <p:spPr>
              <a:xfrm>
                <a:off x="3606986" y="1873858"/>
                <a:ext cx="4924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>
                    <a:latin typeface="Nexa Bold" charset="0"/>
                    <a:ea typeface="Nexa Bold" charset="0"/>
                    <a:cs typeface="Nexa Bold" charset="0"/>
                  </a:rPr>
                  <a:t>y</a:t>
                </a:r>
                <a:r>
                  <a:rPr lang="en-US" sz="2400" baseline="-25000">
                    <a:latin typeface="Nexa Bold" charset="0"/>
                    <a:ea typeface="Nexa Bold" charset="0"/>
                    <a:cs typeface="Nexa Bold" charset="0"/>
                  </a:rPr>
                  <a:t>2</a:t>
                </a:r>
                <a:endParaRPr lang="en-US" sz="2400">
                  <a:latin typeface="Nexa Bold" charset="0"/>
                  <a:ea typeface="Nexa Bold" charset="0"/>
                  <a:cs typeface="Nexa Bold" charset="0"/>
                </a:endParaRPr>
              </a:p>
            </p:txBody>
          </p:sp>
          <p:sp>
            <p:nvSpPr>
              <p:cNvPr id="43" name="ZoneTexte 42"/>
              <p:cNvSpPr txBox="1"/>
              <p:nvPr/>
            </p:nvSpPr>
            <p:spPr>
              <a:xfrm>
                <a:off x="820393" y="5136980"/>
                <a:ext cx="49725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>
                    <a:latin typeface="Nexa Bold" charset="0"/>
                    <a:ea typeface="Nexa Bold" charset="0"/>
                    <a:cs typeface="Nexa Bold" charset="0"/>
                  </a:rPr>
                  <a:t>y</a:t>
                </a:r>
                <a:r>
                  <a:rPr lang="en-US" sz="2400" baseline="-25000">
                    <a:latin typeface="Nexa Bold" charset="0"/>
                    <a:ea typeface="Nexa Bold" charset="0"/>
                    <a:cs typeface="Nexa Bold" charset="0"/>
                  </a:rPr>
                  <a:t>4</a:t>
                </a:r>
                <a:endParaRPr lang="en-US" sz="2400">
                  <a:latin typeface="Nexa Bold" charset="0"/>
                  <a:ea typeface="Nexa Bold" charset="0"/>
                  <a:cs typeface="Nexa Bold" charset="0"/>
                </a:endParaRPr>
              </a:p>
            </p:txBody>
          </p:sp>
          <p:sp>
            <p:nvSpPr>
              <p:cNvPr id="44" name="ZoneTexte 43"/>
              <p:cNvSpPr txBox="1"/>
              <p:nvPr/>
            </p:nvSpPr>
            <p:spPr>
              <a:xfrm>
                <a:off x="3026248" y="5136980"/>
                <a:ext cx="4924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>
                    <a:latin typeface="Nexa Bold" charset="0"/>
                    <a:ea typeface="Nexa Bold" charset="0"/>
                    <a:cs typeface="Nexa Bold" charset="0"/>
                  </a:rPr>
                  <a:t>y</a:t>
                </a:r>
                <a:r>
                  <a:rPr lang="en-US" sz="2400" baseline="-25000">
                    <a:latin typeface="Nexa Bold" charset="0"/>
                    <a:ea typeface="Nexa Bold" charset="0"/>
                    <a:cs typeface="Nexa Bold" charset="0"/>
                  </a:rPr>
                  <a:t>3</a:t>
                </a:r>
                <a:endParaRPr lang="en-US" sz="2400">
                  <a:latin typeface="Nexa Bold" charset="0"/>
                  <a:ea typeface="Nexa Bold" charset="0"/>
                  <a:cs typeface="Nexa Bold" charset="0"/>
                </a:endParaRPr>
              </a:p>
            </p:txBody>
          </p:sp>
        </p:grpSp>
      </p:grpSp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609599" y="238670"/>
            <a:ext cx="9289143" cy="381000"/>
          </a:xfrm>
        </p:spPr>
        <p:txBody>
          <a:bodyPr/>
          <a:lstStyle/>
          <a:p>
            <a:r>
              <a:rPr lang="en-US" sz="2800" dirty="0"/>
              <a:t>Shape analysis has addressed two main questions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330091" y="961222"/>
            <a:ext cx="3528305" cy="756439"/>
          </a:xfrm>
          <a:prstGeom prst="rect">
            <a:avLst/>
          </a:prstGeom>
          <a:solidFill>
            <a:srgbClr val="702082"/>
          </a:solidFill>
          <a:ln w="28575">
            <a:solidFill>
              <a:srgbClr val="702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Cross-sectional dataset</a:t>
            </a:r>
          </a:p>
          <a:p>
            <a:pPr algn="ctr"/>
            <a:r>
              <a:rPr lang="en-US" sz="2400">
                <a:solidFill>
                  <a:schemeClr val="bg1"/>
                </a:solidFill>
              </a:rPr>
              <a:t>of shapes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229159" y="961222"/>
            <a:ext cx="3528305" cy="756439"/>
          </a:xfrm>
          <a:prstGeom prst="rect">
            <a:avLst/>
          </a:prstGeom>
          <a:solidFill>
            <a:srgbClr val="702082"/>
          </a:solidFill>
          <a:ln w="28575">
            <a:solidFill>
              <a:srgbClr val="702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Time-series dataset</a:t>
            </a:r>
          </a:p>
          <a:p>
            <a:pPr algn="ctr"/>
            <a:r>
              <a:rPr lang="en-US" sz="2400">
                <a:solidFill>
                  <a:schemeClr val="bg1"/>
                </a:solidFill>
              </a:rPr>
              <a:t>of shapes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330090" y="5583025"/>
            <a:ext cx="3528305" cy="756439"/>
          </a:xfrm>
          <a:prstGeom prst="rect">
            <a:avLst/>
          </a:prstGeom>
          <a:solidFill>
            <a:srgbClr val="702082"/>
          </a:solidFill>
          <a:ln w="28575">
            <a:solidFill>
              <a:srgbClr val="702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”</a:t>
            </a:r>
            <a:r>
              <a:rPr lang="en-US" sz="2400" b="1" dirty="0">
                <a:solidFill>
                  <a:schemeClr val="bg1"/>
                </a:solidFill>
              </a:rPr>
              <a:t>Atlas</a:t>
            </a:r>
            <a:r>
              <a:rPr lang="en-US" sz="2400" dirty="0">
                <a:solidFill>
                  <a:schemeClr val="bg1"/>
                </a:solidFill>
              </a:rPr>
              <a:t>”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(mean-variance analysis)</a:t>
            </a:r>
          </a:p>
        </p:txBody>
      </p:sp>
      <p:grpSp>
        <p:nvGrpSpPr>
          <p:cNvPr id="69" name="Grouper 68"/>
          <p:cNvGrpSpPr/>
          <p:nvPr/>
        </p:nvGrpSpPr>
        <p:grpSpPr>
          <a:xfrm>
            <a:off x="6744809" y="1776707"/>
            <a:ext cx="4509907" cy="1639010"/>
            <a:chOff x="4654751" y="1904780"/>
            <a:chExt cx="4509907" cy="1639010"/>
          </a:xfrm>
        </p:grpSpPr>
        <p:grpSp>
          <p:nvGrpSpPr>
            <p:cNvPr id="53" name="Grouper 52"/>
            <p:cNvGrpSpPr/>
            <p:nvPr/>
          </p:nvGrpSpPr>
          <p:grpSpPr>
            <a:xfrm>
              <a:off x="4654751" y="2135614"/>
              <a:ext cx="4447374" cy="1408176"/>
              <a:chOff x="4573726" y="1857821"/>
              <a:chExt cx="4447374" cy="1408176"/>
            </a:xfrm>
          </p:grpSpPr>
          <p:pic>
            <p:nvPicPr>
              <p:cNvPr id="49" name="Image 48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3726" y="1860869"/>
                <a:ext cx="1072896" cy="1335024"/>
              </a:xfrm>
              <a:prstGeom prst="rect">
                <a:avLst/>
              </a:prstGeom>
            </p:spPr>
          </p:pic>
          <p:pic>
            <p:nvPicPr>
              <p:cNvPr id="50" name="Image 49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96520" y="1857821"/>
                <a:ext cx="1066800" cy="1341120"/>
              </a:xfrm>
              <a:prstGeom prst="rect">
                <a:avLst/>
              </a:prstGeom>
            </p:spPr>
          </p:pic>
          <p:pic>
            <p:nvPicPr>
              <p:cNvPr id="51" name="Image 50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3218" y="1857821"/>
                <a:ext cx="1072896" cy="1341120"/>
              </a:xfrm>
              <a:prstGeom prst="rect">
                <a:avLst/>
              </a:prstGeom>
            </p:spPr>
          </p:pic>
          <p:pic>
            <p:nvPicPr>
              <p:cNvPr id="52" name="Image 51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6012" y="1857821"/>
                <a:ext cx="1085088" cy="1408176"/>
              </a:xfrm>
              <a:prstGeom prst="rect">
                <a:avLst/>
              </a:prstGeom>
            </p:spPr>
          </p:pic>
        </p:grpSp>
        <p:sp>
          <p:nvSpPr>
            <p:cNvPr id="54" name="ZoneTexte 53"/>
            <p:cNvSpPr txBox="1"/>
            <p:nvPr/>
          </p:nvSpPr>
          <p:spPr>
            <a:xfrm>
              <a:off x="5255531" y="1904781"/>
              <a:ext cx="4331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Nexa Bold" charset="0"/>
                  <a:ea typeface="Nexa Bold" charset="0"/>
                  <a:cs typeface="Nexa Bold" charset="0"/>
                </a:rPr>
                <a:t>y</a:t>
              </a:r>
              <a:r>
                <a:rPr lang="en-US" sz="2400" baseline="-25000">
                  <a:latin typeface="Nexa Bold" charset="0"/>
                  <a:ea typeface="Nexa Bold" charset="0"/>
                  <a:cs typeface="Nexa Bold" charset="0"/>
                </a:rPr>
                <a:t>1</a:t>
              </a:r>
              <a:endParaRPr lang="en-US" sz="2400">
                <a:latin typeface="Nexa Bold" charset="0"/>
                <a:ea typeface="Nexa Bold" charset="0"/>
                <a:cs typeface="Nexa Bold" charset="0"/>
              </a:endParaRPr>
            </a:p>
          </p:txBody>
        </p:sp>
        <p:sp>
          <p:nvSpPr>
            <p:cNvPr id="55" name="ZoneTexte 54"/>
            <p:cNvSpPr txBox="1"/>
            <p:nvPr/>
          </p:nvSpPr>
          <p:spPr>
            <a:xfrm>
              <a:off x="6398706" y="1904780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Nexa Bold" charset="0"/>
                  <a:ea typeface="Nexa Bold" charset="0"/>
                  <a:cs typeface="Nexa Bold" charset="0"/>
                </a:rPr>
                <a:t>y</a:t>
              </a:r>
              <a:r>
                <a:rPr lang="en-US" sz="2400" baseline="-25000">
                  <a:latin typeface="Nexa Bold" charset="0"/>
                  <a:ea typeface="Nexa Bold" charset="0"/>
                  <a:cs typeface="Nexa Bold" charset="0"/>
                </a:rPr>
                <a:t>2</a:t>
              </a:r>
              <a:endParaRPr lang="en-US" sz="2400">
                <a:latin typeface="Nexa Bold" charset="0"/>
                <a:ea typeface="Nexa Bold" charset="0"/>
                <a:cs typeface="Nexa Bold" charset="0"/>
              </a:endParaRPr>
            </a:p>
          </p:txBody>
        </p:sp>
        <p:sp>
          <p:nvSpPr>
            <p:cNvPr id="56" name="ZoneTexte 55"/>
            <p:cNvSpPr txBox="1"/>
            <p:nvPr/>
          </p:nvSpPr>
          <p:spPr>
            <a:xfrm>
              <a:off x="7499645" y="1904780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Nexa Bold" charset="0"/>
                  <a:ea typeface="Nexa Bold" charset="0"/>
                  <a:cs typeface="Nexa Bold" charset="0"/>
                </a:rPr>
                <a:t>y</a:t>
              </a:r>
              <a:r>
                <a:rPr lang="en-US" sz="2400" baseline="-25000">
                  <a:latin typeface="Nexa Bold" charset="0"/>
                  <a:ea typeface="Nexa Bold" charset="0"/>
                  <a:cs typeface="Nexa Bold" charset="0"/>
                </a:rPr>
                <a:t>3</a:t>
              </a:r>
              <a:endParaRPr lang="en-US" sz="2400">
                <a:latin typeface="Nexa Bold" charset="0"/>
                <a:ea typeface="Nexa Bold" charset="0"/>
                <a:cs typeface="Nexa Bold" charset="0"/>
              </a:endParaRPr>
            </a:p>
          </p:txBody>
        </p:sp>
        <p:sp>
          <p:nvSpPr>
            <p:cNvPr id="57" name="ZoneTexte 56"/>
            <p:cNvSpPr txBox="1"/>
            <p:nvPr/>
          </p:nvSpPr>
          <p:spPr>
            <a:xfrm>
              <a:off x="8667406" y="1904780"/>
              <a:ext cx="4972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Nexa Bold" charset="0"/>
                  <a:ea typeface="Nexa Bold" charset="0"/>
                  <a:cs typeface="Nexa Bold" charset="0"/>
                </a:rPr>
                <a:t>y</a:t>
              </a:r>
              <a:r>
                <a:rPr lang="en-US" sz="2400" baseline="-25000">
                  <a:latin typeface="Nexa Bold" charset="0"/>
                  <a:ea typeface="Nexa Bold" charset="0"/>
                  <a:cs typeface="Nexa Bold" charset="0"/>
                </a:rPr>
                <a:t>4</a:t>
              </a:r>
              <a:endParaRPr lang="en-US" sz="2400">
                <a:latin typeface="Nexa Bold" charset="0"/>
                <a:ea typeface="Nexa Bold" charset="0"/>
                <a:cs typeface="Nexa Bold" charset="0"/>
              </a:endParaRPr>
            </a:p>
          </p:txBody>
        </p:sp>
      </p:grpSp>
      <p:sp>
        <p:nvSpPr>
          <p:cNvPr id="58" name="Rectangle 57"/>
          <p:cNvSpPr/>
          <p:nvPr/>
        </p:nvSpPr>
        <p:spPr>
          <a:xfrm>
            <a:off x="7229159" y="5586290"/>
            <a:ext cx="3528305" cy="756439"/>
          </a:xfrm>
          <a:prstGeom prst="rect">
            <a:avLst/>
          </a:prstGeom>
          <a:solidFill>
            <a:srgbClr val="702082"/>
          </a:solidFill>
          <a:ln w="28575">
            <a:solidFill>
              <a:srgbClr val="702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“</a:t>
            </a:r>
            <a:r>
              <a:rPr lang="en-US" sz="2400" b="1" dirty="0">
                <a:solidFill>
                  <a:schemeClr val="bg1"/>
                </a:solidFill>
              </a:rPr>
              <a:t>Regression</a:t>
            </a:r>
            <a:r>
              <a:rPr lang="en-US" sz="2400" dirty="0">
                <a:solidFill>
                  <a:schemeClr val="bg1"/>
                </a:solidFill>
              </a:rPr>
              <a:t>”</a:t>
            </a:r>
          </a:p>
        </p:txBody>
      </p:sp>
      <p:grpSp>
        <p:nvGrpSpPr>
          <p:cNvPr id="67" name="Grouper 66"/>
          <p:cNvGrpSpPr/>
          <p:nvPr/>
        </p:nvGrpSpPr>
        <p:grpSpPr>
          <a:xfrm>
            <a:off x="1774655" y="2348793"/>
            <a:ext cx="2587009" cy="2644573"/>
            <a:chOff x="889282" y="2476865"/>
            <a:chExt cx="2587009" cy="2644573"/>
          </a:xfrm>
        </p:grpSpPr>
        <p:grpSp>
          <p:nvGrpSpPr>
            <p:cNvPr id="37" name="Grouper 36"/>
            <p:cNvGrpSpPr/>
            <p:nvPr/>
          </p:nvGrpSpPr>
          <p:grpSpPr>
            <a:xfrm>
              <a:off x="889282" y="2476865"/>
              <a:ext cx="2587009" cy="2547945"/>
              <a:chOff x="889282" y="2476865"/>
              <a:chExt cx="2587009" cy="2547945"/>
            </a:xfrm>
          </p:grpSpPr>
          <p:pic>
            <p:nvPicPr>
              <p:cNvPr id="7" name="Image 6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3551" y="3027444"/>
                <a:ext cx="1315413" cy="1629318"/>
              </a:xfrm>
              <a:prstGeom prst="rect">
                <a:avLst/>
              </a:prstGeom>
              <a:effectLst>
                <a:glow rad="317500">
                  <a:srgbClr val="7030A0">
                    <a:alpha val="20000"/>
                  </a:srgbClr>
                </a:glow>
              </a:effectLst>
            </p:spPr>
          </p:pic>
          <p:cxnSp>
            <p:nvCxnSpPr>
              <p:cNvPr id="9" name="Connecteur droit avec flèche 8"/>
              <p:cNvCxnSpPr/>
              <p:nvPr/>
            </p:nvCxnSpPr>
            <p:spPr>
              <a:xfrm flipV="1">
                <a:off x="2476554" y="2730869"/>
                <a:ext cx="771143" cy="628416"/>
              </a:xfrm>
              <a:prstGeom prst="straightConnector1">
                <a:avLst/>
              </a:prstGeom>
              <a:ln w="76200">
                <a:solidFill>
                  <a:srgbClr val="7030A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avec flèche 24"/>
              <p:cNvCxnSpPr/>
              <p:nvPr/>
            </p:nvCxnSpPr>
            <p:spPr>
              <a:xfrm flipH="1" flipV="1">
                <a:off x="895044" y="2730869"/>
                <a:ext cx="789089" cy="628417"/>
              </a:xfrm>
              <a:prstGeom prst="straightConnector1">
                <a:avLst/>
              </a:prstGeom>
              <a:ln w="76200">
                <a:solidFill>
                  <a:srgbClr val="7030A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avec flèche 34"/>
              <p:cNvCxnSpPr/>
              <p:nvPr/>
            </p:nvCxnSpPr>
            <p:spPr>
              <a:xfrm flipH="1">
                <a:off x="1057072" y="3994182"/>
                <a:ext cx="713363" cy="616729"/>
              </a:xfrm>
              <a:prstGeom prst="straightConnector1">
                <a:avLst/>
              </a:prstGeom>
              <a:ln w="76200">
                <a:solidFill>
                  <a:srgbClr val="7030A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avec flèche 35"/>
              <p:cNvCxnSpPr/>
              <p:nvPr/>
            </p:nvCxnSpPr>
            <p:spPr>
              <a:xfrm>
                <a:off x="2456680" y="3987502"/>
                <a:ext cx="1019611" cy="477305"/>
              </a:xfrm>
              <a:prstGeom prst="straightConnector1">
                <a:avLst/>
              </a:prstGeom>
              <a:ln w="76200">
                <a:solidFill>
                  <a:srgbClr val="7030A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5" name="ZoneTexte 44"/>
              <p:cNvSpPr txBox="1"/>
              <p:nvPr/>
            </p:nvSpPr>
            <p:spPr>
              <a:xfrm>
                <a:off x="1182752" y="2476866"/>
                <a:ext cx="4828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702082"/>
                    </a:solidFill>
                    <a:latin typeface="Nexa Bold" charset="0"/>
                    <a:ea typeface="Nexa Bold" charset="0"/>
                    <a:cs typeface="Nexa Bold" charset="0"/>
                  </a:rPr>
                  <a:t>ɸ</a:t>
                </a:r>
                <a:r>
                  <a:rPr lang="en-US" sz="2400" b="1" baseline="-25000">
                    <a:solidFill>
                      <a:srgbClr val="702082"/>
                    </a:solidFill>
                    <a:latin typeface="Nexa Bold" charset="0"/>
                    <a:ea typeface="Nexa Bold" charset="0"/>
                    <a:cs typeface="Nexa Bold" charset="0"/>
                  </a:rPr>
                  <a:t>1</a:t>
                </a:r>
                <a:endParaRPr lang="en-US" sz="2400" b="1">
                  <a:solidFill>
                    <a:srgbClr val="702082"/>
                  </a:solidFill>
                  <a:latin typeface="Nexa Bold" charset="0"/>
                  <a:ea typeface="Nexa Bold" charset="0"/>
                  <a:cs typeface="Nexa Bold" charset="0"/>
                </a:endParaRPr>
              </a:p>
            </p:txBody>
          </p:sp>
          <p:sp>
            <p:nvSpPr>
              <p:cNvPr id="46" name="ZoneTexte 45"/>
              <p:cNvSpPr txBox="1"/>
              <p:nvPr/>
            </p:nvSpPr>
            <p:spPr>
              <a:xfrm>
                <a:off x="2511552" y="2476865"/>
                <a:ext cx="5421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702082"/>
                    </a:solidFill>
                    <a:latin typeface="Nexa Bold" charset="0"/>
                    <a:ea typeface="Nexa Bold" charset="0"/>
                    <a:cs typeface="Nexa Bold" charset="0"/>
                  </a:rPr>
                  <a:t>ɸ</a:t>
                </a:r>
                <a:r>
                  <a:rPr lang="en-US" sz="2400" b="1" baseline="-25000">
                    <a:solidFill>
                      <a:srgbClr val="702082"/>
                    </a:solidFill>
                    <a:latin typeface="Nexa Bold" charset="0"/>
                    <a:ea typeface="Nexa Bold" charset="0"/>
                    <a:cs typeface="Nexa Bold" charset="0"/>
                  </a:rPr>
                  <a:t>2</a:t>
                </a:r>
                <a:endParaRPr lang="en-US" sz="2400" b="1">
                  <a:solidFill>
                    <a:srgbClr val="702082"/>
                  </a:solidFill>
                  <a:latin typeface="Nexa Bold" charset="0"/>
                  <a:ea typeface="Nexa Bold" charset="0"/>
                  <a:cs typeface="Nexa Bold" charset="0"/>
                </a:endParaRPr>
              </a:p>
            </p:txBody>
          </p:sp>
          <p:sp>
            <p:nvSpPr>
              <p:cNvPr id="47" name="ZoneTexte 46"/>
              <p:cNvSpPr txBox="1"/>
              <p:nvPr/>
            </p:nvSpPr>
            <p:spPr>
              <a:xfrm>
                <a:off x="2864600" y="3723345"/>
                <a:ext cx="5421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702082"/>
                    </a:solidFill>
                    <a:latin typeface="Nexa Bold" charset="0"/>
                    <a:ea typeface="Nexa Bold" charset="0"/>
                    <a:cs typeface="Nexa Bold" charset="0"/>
                  </a:rPr>
                  <a:t>ɸ</a:t>
                </a:r>
                <a:r>
                  <a:rPr lang="en-US" sz="2400" b="1" baseline="-25000">
                    <a:solidFill>
                      <a:srgbClr val="702082"/>
                    </a:solidFill>
                    <a:latin typeface="Nexa Bold" charset="0"/>
                    <a:ea typeface="Nexa Bold" charset="0"/>
                    <a:cs typeface="Nexa Bold" charset="0"/>
                  </a:rPr>
                  <a:t>3</a:t>
                </a:r>
                <a:endParaRPr lang="en-US" sz="2400" b="1">
                  <a:solidFill>
                    <a:srgbClr val="702082"/>
                  </a:solidFill>
                  <a:latin typeface="Nexa Bold" charset="0"/>
                  <a:ea typeface="Nexa Bold" charset="0"/>
                  <a:cs typeface="Nexa Bold" charset="0"/>
                </a:endParaRPr>
              </a:p>
            </p:txBody>
          </p:sp>
          <p:sp>
            <p:nvSpPr>
              <p:cNvPr id="48" name="ZoneTexte 47"/>
              <p:cNvSpPr txBox="1"/>
              <p:nvPr/>
            </p:nvSpPr>
            <p:spPr>
              <a:xfrm>
                <a:off x="889282" y="4563145"/>
                <a:ext cx="5469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702082"/>
                    </a:solidFill>
                    <a:latin typeface="Nexa Bold" charset="0"/>
                    <a:ea typeface="Nexa Bold" charset="0"/>
                    <a:cs typeface="Nexa Bold" charset="0"/>
                  </a:rPr>
                  <a:t>ɸ</a:t>
                </a:r>
                <a:r>
                  <a:rPr lang="en-US" sz="2400" b="1" baseline="-25000">
                    <a:solidFill>
                      <a:srgbClr val="702082"/>
                    </a:solidFill>
                    <a:latin typeface="Nexa Bold" charset="0"/>
                    <a:ea typeface="Nexa Bold" charset="0"/>
                    <a:cs typeface="Nexa Bold" charset="0"/>
                  </a:rPr>
                  <a:t>4</a:t>
                </a:r>
                <a:endParaRPr lang="en-US" sz="2400" b="1">
                  <a:solidFill>
                    <a:srgbClr val="702082"/>
                  </a:solidFill>
                  <a:latin typeface="Nexa Bold" charset="0"/>
                  <a:ea typeface="Nexa Bold" charset="0"/>
                  <a:cs typeface="Nexa Bold" charset="0"/>
                </a:endParaRPr>
              </a:p>
            </p:txBody>
          </p:sp>
        </p:grpSp>
        <p:sp>
          <p:nvSpPr>
            <p:cNvPr id="65" name="ZoneTexte 64"/>
            <p:cNvSpPr txBox="1"/>
            <p:nvPr/>
          </p:nvSpPr>
          <p:spPr>
            <a:xfrm>
              <a:off x="1890437" y="4659773"/>
              <a:ext cx="5004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702082"/>
                  </a:solidFill>
                  <a:latin typeface="Nexa Bold" charset="0"/>
                  <a:ea typeface="Nexa Bold" charset="0"/>
                  <a:cs typeface="Nexa Bold" charset="0"/>
                </a:rPr>
                <a:t>y</a:t>
              </a:r>
              <a:r>
                <a:rPr lang="en-US" sz="2400" baseline="-25000">
                  <a:solidFill>
                    <a:srgbClr val="702082"/>
                  </a:solidFill>
                  <a:latin typeface="Nexa Bold" charset="0"/>
                  <a:ea typeface="Nexa Bold" charset="0"/>
                  <a:cs typeface="Nexa Bold" charset="0"/>
                </a:rPr>
                <a:t>0</a:t>
              </a:r>
              <a:endParaRPr lang="en-US" sz="240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endParaRPr>
            </a:p>
          </p:txBody>
        </p:sp>
      </p:grpSp>
      <p:grpSp>
        <p:nvGrpSpPr>
          <p:cNvPr id="68" name="Grouper 67"/>
          <p:cNvGrpSpPr/>
          <p:nvPr/>
        </p:nvGrpSpPr>
        <p:grpSpPr>
          <a:xfrm>
            <a:off x="7078747" y="3586233"/>
            <a:ext cx="3956873" cy="1864842"/>
            <a:chOff x="4988689" y="3563833"/>
            <a:chExt cx="3956873" cy="1864842"/>
          </a:xfrm>
        </p:grpSpPr>
        <p:cxnSp>
          <p:nvCxnSpPr>
            <p:cNvPr id="60" name="Connecteur droit avec flèche 59"/>
            <p:cNvCxnSpPr/>
            <p:nvPr/>
          </p:nvCxnSpPr>
          <p:spPr>
            <a:xfrm>
              <a:off x="4988689" y="4386572"/>
              <a:ext cx="3927343" cy="0"/>
            </a:xfrm>
            <a:prstGeom prst="straightConnector1">
              <a:avLst/>
            </a:prstGeom>
            <a:ln w="76200">
              <a:solidFill>
                <a:srgbClr val="7030A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59" name="Image 5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5416" y="3563833"/>
              <a:ext cx="1179504" cy="1460977"/>
            </a:xfrm>
            <a:prstGeom prst="rect">
              <a:avLst/>
            </a:prstGeom>
            <a:effectLst>
              <a:glow rad="317500">
                <a:srgbClr val="7030A0">
                  <a:alpha val="20000"/>
                </a:srgbClr>
              </a:glow>
            </a:effectLst>
          </p:spPr>
        </p:pic>
        <p:sp>
          <p:nvSpPr>
            <p:cNvPr id="64" name="ZoneTexte 63"/>
            <p:cNvSpPr txBox="1"/>
            <p:nvPr/>
          </p:nvSpPr>
          <p:spPr>
            <a:xfrm>
              <a:off x="7674060" y="4468942"/>
              <a:ext cx="12715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702082"/>
                  </a:solidFill>
                  <a:latin typeface="Nexa Bold" charset="0"/>
                  <a:ea typeface="Nexa Bold" charset="0"/>
                  <a:cs typeface="Nexa Bold" charset="0"/>
                </a:rPr>
                <a:t>t </a:t>
              </a:r>
              <a:r>
                <a:rPr lang="is-IS" sz="2400" b="1">
                  <a:solidFill>
                    <a:srgbClr val="7030A0"/>
                  </a:solidFill>
                </a:rPr>
                <a:t>→ </a:t>
              </a:r>
              <a:r>
                <a:rPr lang="en-US" sz="2400" b="1" err="1">
                  <a:solidFill>
                    <a:srgbClr val="702082"/>
                  </a:solidFill>
                  <a:latin typeface="Nexa Bold" charset="0"/>
                  <a:ea typeface="Nexa Bold" charset="0"/>
                  <a:cs typeface="Nexa Bold" charset="0"/>
                </a:rPr>
                <a:t>ɸ</a:t>
              </a:r>
              <a:r>
                <a:rPr lang="en-US" sz="2400" b="1">
                  <a:solidFill>
                    <a:srgbClr val="702082"/>
                  </a:solidFill>
                  <a:latin typeface="Nexa Bold" charset="0"/>
                  <a:ea typeface="Nexa Bold" charset="0"/>
                  <a:cs typeface="Nexa Bold" charset="0"/>
                </a:rPr>
                <a:t>(t)</a:t>
              </a:r>
            </a:p>
          </p:txBody>
        </p:sp>
        <p:sp>
          <p:nvSpPr>
            <p:cNvPr id="66" name="ZoneTexte 65"/>
            <p:cNvSpPr txBox="1"/>
            <p:nvPr/>
          </p:nvSpPr>
          <p:spPr>
            <a:xfrm>
              <a:off x="6676174" y="4967010"/>
              <a:ext cx="5004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702082"/>
                  </a:solidFill>
                  <a:latin typeface="Nexa Bold" charset="0"/>
                  <a:ea typeface="Nexa Bold" charset="0"/>
                  <a:cs typeface="Nexa Bold" charset="0"/>
                </a:rPr>
                <a:t>y</a:t>
              </a:r>
              <a:r>
                <a:rPr lang="en-US" sz="2400" baseline="-25000">
                  <a:solidFill>
                    <a:srgbClr val="702082"/>
                  </a:solidFill>
                  <a:latin typeface="Nexa Bold" charset="0"/>
                  <a:ea typeface="Nexa Bold" charset="0"/>
                  <a:cs typeface="Nexa Bold" charset="0"/>
                </a:rPr>
                <a:t>0</a:t>
              </a:r>
              <a:endParaRPr lang="en-US" sz="240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endParaRPr>
            </a:p>
          </p:txBody>
        </p:sp>
      </p:grpSp>
      <p:sp>
        <p:nvSpPr>
          <p:cNvPr id="61" name="ZoneTexte 60"/>
          <p:cNvSpPr txBox="1"/>
          <p:nvPr/>
        </p:nvSpPr>
        <p:spPr>
          <a:xfrm>
            <a:off x="7229159" y="6376753"/>
            <a:ext cx="3528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Joshi, </a:t>
            </a:r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Niethammer</a:t>
            </a:r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, </a:t>
            </a:r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Fishbaugh</a:t>
            </a:r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, </a:t>
            </a:r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Gerig</a:t>
            </a:r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, Fletcher, </a:t>
            </a:r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Prastawa</a:t>
            </a:r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, </a:t>
            </a:r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Lorenzi</a:t>
            </a:r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, Ayache, </a:t>
            </a:r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Pennec</a:t>
            </a:r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 </a:t>
            </a:r>
            <a:r>
              <a:rPr lang="is-IS" sz="1200" i="1" dirty="0">
                <a:latin typeface="Nexa Light" charset="0"/>
                <a:ea typeface="Nexa Light" charset="0"/>
                <a:cs typeface="Nexa Light" charset="0"/>
              </a:rPr>
              <a:t>…</a:t>
            </a:r>
            <a:endParaRPr lang="fr-FR" sz="1200" i="1" dirty="0">
              <a:latin typeface="Nexa Light" charset="0"/>
              <a:ea typeface="Nexa Light" charset="0"/>
              <a:cs typeface="Nexa Light" charset="0"/>
            </a:endParaRPr>
          </a:p>
        </p:txBody>
      </p:sp>
      <p:sp>
        <p:nvSpPr>
          <p:cNvPr id="62" name="ZoneTexte 61"/>
          <p:cNvSpPr txBox="1"/>
          <p:nvPr/>
        </p:nvSpPr>
        <p:spPr>
          <a:xfrm>
            <a:off x="1292689" y="6470804"/>
            <a:ext cx="35283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Fletcher, Ayache, </a:t>
            </a:r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Pennec</a:t>
            </a:r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, Singh, </a:t>
            </a:r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Durrleman</a:t>
            </a:r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, </a:t>
            </a:r>
            <a:r>
              <a:rPr lang="is-IS" sz="1200" i="1" dirty="0">
                <a:latin typeface="Nexa Light" charset="0"/>
                <a:ea typeface="Nexa Light" charset="0"/>
                <a:cs typeface="Nexa Light" charset="0"/>
              </a:rPr>
              <a:t>…</a:t>
            </a:r>
            <a:endParaRPr lang="fr-FR" sz="1200" i="1" dirty="0">
              <a:latin typeface="Nexa Light" charset="0"/>
              <a:ea typeface="Nexa Light" charset="0"/>
              <a:cs typeface="Nex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94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8" grpId="0" animBg="1"/>
      <p:bldP spid="18" grpId="0" animBg="1"/>
      <p:bldP spid="58" grpId="0" animBg="1"/>
      <p:bldP spid="61" grpId="0"/>
      <p:bldP spid="6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595086" y="201707"/>
            <a:ext cx="8919093" cy="496299"/>
          </a:xfrm>
        </p:spPr>
        <p:txBody>
          <a:bodyPr/>
          <a:lstStyle/>
          <a:p>
            <a:r>
              <a:rPr lang="en-US" sz="2800" dirty="0"/>
              <a:t>Spatiotemporal distribution of shape trajectories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319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129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0749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8559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6369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4179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3414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224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654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2464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0274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8086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939" y="3484624"/>
            <a:ext cx="519726" cy="7596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939" y="849292"/>
            <a:ext cx="519726" cy="7596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939" y="1727736"/>
            <a:ext cx="519726" cy="7596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939" y="2606180"/>
            <a:ext cx="519726" cy="7596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939" y="4354836"/>
            <a:ext cx="519726" cy="7596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939" y="5225048"/>
            <a:ext cx="519726" cy="7596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939" y="6095260"/>
            <a:ext cx="519726" cy="75960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844" y="849292"/>
            <a:ext cx="519726" cy="759600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844" y="1727736"/>
            <a:ext cx="519726" cy="759600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844" y="2606180"/>
            <a:ext cx="519726" cy="759600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844" y="4354836"/>
            <a:ext cx="519726" cy="759600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844" y="5221275"/>
            <a:ext cx="519726" cy="759600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844" y="6094769"/>
            <a:ext cx="519726" cy="759600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9034" y="849292"/>
            <a:ext cx="519726" cy="759600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9034" y="1727736"/>
            <a:ext cx="519726" cy="759600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9034" y="2606180"/>
            <a:ext cx="519726" cy="759600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9034" y="4363068"/>
            <a:ext cx="519726" cy="759600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9034" y="5221275"/>
            <a:ext cx="519726" cy="759600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9034" y="6098400"/>
            <a:ext cx="519726" cy="759600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844" y="3488397"/>
            <a:ext cx="519726" cy="759600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9032" y="3483305"/>
            <a:ext cx="519726" cy="75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7419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319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8559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6369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4179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3414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224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654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2464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0274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8086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939" y="3484624"/>
            <a:ext cx="519726" cy="7596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939" y="849292"/>
            <a:ext cx="519726" cy="7596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939" y="1727736"/>
            <a:ext cx="519726" cy="7596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939" y="2606180"/>
            <a:ext cx="519726" cy="7596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939" y="4354836"/>
            <a:ext cx="519726" cy="7596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939" y="5225048"/>
            <a:ext cx="519726" cy="7596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939" y="6095260"/>
            <a:ext cx="519726" cy="75960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844" y="849292"/>
            <a:ext cx="519726" cy="759600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844" y="1727736"/>
            <a:ext cx="519726" cy="759600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844" y="2606180"/>
            <a:ext cx="519726" cy="759600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844" y="4354836"/>
            <a:ext cx="519726" cy="759600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844" y="5221275"/>
            <a:ext cx="519726" cy="759600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844" y="6094769"/>
            <a:ext cx="519726" cy="759600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9034" y="849292"/>
            <a:ext cx="519726" cy="759600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9034" y="1727736"/>
            <a:ext cx="519726" cy="759600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9034" y="2606180"/>
            <a:ext cx="519726" cy="759600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9034" y="4363068"/>
            <a:ext cx="519726" cy="759600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9034" y="5221275"/>
            <a:ext cx="519726" cy="759600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9034" y="6098400"/>
            <a:ext cx="519726" cy="759600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844" y="3488397"/>
            <a:ext cx="519726" cy="759600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9032" y="3483305"/>
            <a:ext cx="519726" cy="7596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0749" y="844581"/>
            <a:ext cx="519726" cy="7596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0749" y="1727736"/>
            <a:ext cx="519726" cy="75960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0749" y="2610891"/>
            <a:ext cx="519726" cy="759600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0749" y="4363068"/>
            <a:ext cx="519726" cy="75960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1479" y="5221275"/>
            <a:ext cx="519726" cy="759600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0749" y="6094769"/>
            <a:ext cx="519726" cy="759600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129" y="844581"/>
            <a:ext cx="519726" cy="759600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129" y="1727736"/>
            <a:ext cx="519726" cy="759600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129" y="2610891"/>
            <a:ext cx="519726" cy="759600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129" y="4363068"/>
            <a:ext cx="519726" cy="759600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129" y="5221275"/>
            <a:ext cx="519726" cy="759600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129" y="6094769"/>
            <a:ext cx="519726" cy="759600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0745" y="3494046"/>
            <a:ext cx="519726" cy="759600"/>
          </a:xfrm>
          <a:prstGeom prst="rect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129" y="3479913"/>
            <a:ext cx="519726" cy="759600"/>
          </a:xfrm>
          <a:prstGeom prst="rect">
            <a:avLst/>
          </a:prstGeom>
        </p:spPr>
      </p:pic>
      <p:sp>
        <p:nvSpPr>
          <p:cNvPr id="50" name="Espace réservé du texte 1">
            <a:extLst>
              <a:ext uri="{FF2B5EF4-FFF2-40B4-BE49-F238E27FC236}">
                <a16:creationId xmlns:a16="http://schemas.microsoft.com/office/drawing/2014/main" id="{6449D2FE-B969-524A-9627-260FCE1921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5086" y="201707"/>
            <a:ext cx="8919093" cy="496299"/>
          </a:xfrm>
        </p:spPr>
        <p:txBody>
          <a:bodyPr/>
          <a:lstStyle/>
          <a:p>
            <a:r>
              <a:rPr lang="en-US" sz="2800" dirty="0"/>
              <a:t>Spatiotemporal distribution of shape trajectories</a:t>
            </a:r>
          </a:p>
        </p:txBody>
      </p:sp>
    </p:spTree>
    <p:extLst>
      <p:ext uri="{BB962C8B-B14F-4D97-AF65-F5344CB8AC3E}">
        <p14:creationId xmlns:p14="http://schemas.microsoft.com/office/powerpoint/2010/main" val="4989831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319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8559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6369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4179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3414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2464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0274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8086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939" y="3484624"/>
            <a:ext cx="519726" cy="7596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939" y="849292"/>
            <a:ext cx="519726" cy="7596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939" y="1727736"/>
            <a:ext cx="519726" cy="7596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939" y="2606180"/>
            <a:ext cx="519726" cy="7596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939" y="4354836"/>
            <a:ext cx="519726" cy="7596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939" y="5225048"/>
            <a:ext cx="519726" cy="7596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939" y="6095260"/>
            <a:ext cx="519726" cy="75960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844" y="849292"/>
            <a:ext cx="519726" cy="759600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844" y="1727736"/>
            <a:ext cx="519726" cy="759600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844" y="2606180"/>
            <a:ext cx="519726" cy="759600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844" y="4354836"/>
            <a:ext cx="519726" cy="759600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844" y="5221275"/>
            <a:ext cx="519726" cy="759600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844" y="6094769"/>
            <a:ext cx="519726" cy="759600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9034" y="849292"/>
            <a:ext cx="519726" cy="759600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9034" y="1727736"/>
            <a:ext cx="519726" cy="759600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9034" y="2606180"/>
            <a:ext cx="519726" cy="759600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9034" y="4363068"/>
            <a:ext cx="519726" cy="759600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9034" y="5221275"/>
            <a:ext cx="519726" cy="759600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9034" y="6098400"/>
            <a:ext cx="519726" cy="759600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844" y="3488397"/>
            <a:ext cx="519726" cy="759600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9032" y="3483305"/>
            <a:ext cx="519726" cy="7596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0749" y="844581"/>
            <a:ext cx="519726" cy="7596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0749" y="1727736"/>
            <a:ext cx="519726" cy="75960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0749" y="2610891"/>
            <a:ext cx="519726" cy="759600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0749" y="4363068"/>
            <a:ext cx="519726" cy="75960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1479" y="5221275"/>
            <a:ext cx="519726" cy="759600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0749" y="6094769"/>
            <a:ext cx="519726" cy="759600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129" y="844581"/>
            <a:ext cx="519726" cy="759600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129" y="1727736"/>
            <a:ext cx="519726" cy="759600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129" y="2610891"/>
            <a:ext cx="519726" cy="759600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129" y="4363068"/>
            <a:ext cx="519726" cy="759600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129" y="5221275"/>
            <a:ext cx="519726" cy="759600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129" y="6094769"/>
            <a:ext cx="519726" cy="759600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0745" y="3494046"/>
            <a:ext cx="519726" cy="759600"/>
          </a:xfrm>
          <a:prstGeom prst="rect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129" y="3479913"/>
            <a:ext cx="519726" cy="7596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654" y="844581"/>
            <a:ext cx="519726" cy="75960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654" y="1727736"/>
            <a:ext cx="519726" cy="759600"/>
          </a:xfrm>
          <a:prstGeom prst="rect">
            <a:avLst/>
          </a:prstGeom>
        </p:spPr>
      </p:pic>
      <p:pic>
        <p:nvPicPr>
          <p:cNvPr id="50" name="Image 49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654" y="2606180"/>
            <a:ext cx="519726" cy="759600"/>
          </a:xfrm>
          <a:prstGeom prst="rect">
            <a:avLst/>
          </a:prstGeom>
        </p:spPr>
      </p:pic>
      <p:pic>
        <p:nvPicPr>
          <p:cNvPr id="51" name="Image 50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654" y="4354836"/>
            <a:ext cx="519726" cy="759600"/>
          </a:xfrm>
          <a:prstGeom prst="rect">
            <a:avLst/>
          </a:prstGeom>
        </p:spPr>
      </p:pic>
      <p:pic>
        <p:nvPicPr>
          <p:cNvPr id="52" name="Image 51"/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654" y="5221275"/>
            <a:ext cx="519726" cy="759600"/>
          </a:xfrm>
          <a:prstGeom prst="rect">
            <a:avLst/>
          </a:prstGeom>
        </p:spPr>
      </p:pic>
      <p:pic>
        <p:nvPicPr>
          <p:cNvPr id="53" name="Image 52"/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654" y="6094769"/>
            <a:ext cx="519726" cy="759600"/>
          </a:xfrm>
          <a:prstGeom prst="rect">
            <a:avLst/>
          </a:prstGeom>
        </p:spPr>
      </p:pic>
      <p:pic>
        <p:nvPicPr>
          <p:cNvPr id="54" name="Image 53"/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654" y="3488397"/>
            <a:ext cx="519726" cy="759600"/>
          </a:xfrm>
          <a:prstGeom prst="rect">
            <a:avLst/>
          </a:prstGeom>
        </p:spPr>
      </p:pic>
      <p:pic>
        <p:nvPicPr>
          <p:cNvPr id="55" name="Image 54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224" y="844581"/>
            <a:ext cx="519726" cy="759600"/>
          </a:xfrm>
          <a:prstGeom prst="rect">
            <a:avLst/>
          </a:prstGeom>
        </p:spPr>
      </p:pic>
      <p:pic>
        <p:nvPicPr>
          <p:cNvPr id="56" name="Image 55"/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224" y="1727736"/>
            <a:ext cx="519726" cy="759600"/>
          </a:xfrm>
          <a:prstGeom prst="rect">
            <a:avLst/>
          </a:prstGeom>
        </p:spPr>
      </p:pic>
      <p:pic>
        <p:nvPicPr>
          <p:cNvPr id="57" name="Image 56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224" y="2610891"/>
            <a:ext cx="519726" cy="759600"/>
          </a:xfrm>
          <a:prstGeom prst="rect">
            <a:avLst/>
          </a:prstGeom>
        </p:spPr>
      </p:pic>
      <p:pic>
        <p:nvPicPr>
          <p:cNvPr id="58" name="Image 57"/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224" y="4363068"/>
            <a:ext cx="519726" cy="759600"/>
          </a:xfrm>
          <a:prstGeom prst="rect">
            <a:avLst/>
          </a:prstGeom>
        </p:spPr>
      </p:pic>
      <p:pic>
        <p:nvPicPr>
          <p:cNvPr id="59" name="Image 58"/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224" y="5221275"/>
            <a:ext cx="519726" cy="759600"/>
          </a:xfrm>
          <a:prstGeom prst="rect">
            <a:avLst/>
          </a:prstGeom>
        </p:spPr>
      </p:pic>
      <p:pic>
        <p:nvPicPr>
          <p:cNvPr id="60" name="Image 59"/>
          <p:cNvPicPr>
            <a:picLocks noChangeAspect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224" y="6098400"/>
            <a:ext cx="519726" cy="759600"/>
          </a:xfrm>
          <a:prstGeom prst="rect">
            <a:avLst/>
          </a:prstGeom>
        </p:spPr>
      </p:pic>
      <p:pic>
        <p:nvPicPr>
          <p:cNvPr id="61" name="Image 60"/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216" y="3494046"/>
            <a:ext cx="519726" cy="759600"/>
          </a:xfrm>
          <a:prstGeom prst="rect">
            <a:avLst/>
          </a:prstGeom>
        </p:spPr>
      </p:pic>
      <p:sp>
        <p:nvSpPr>
          <p:cNvPr id="62" name="Espace réservé du texte 1">
            <a:extLst>
              <a:ext uri="{FF2B5EF4-FFF2-40B4-BE49-F238E27FC236}">
                <a16:creationId xmlns:a16="http://schemas.microsoft.com/office/drawing/2014/main" id="{1A4FEFB3-E1E7-0543-9A8B-9127FD132A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5086" y="201707"/>
            <a:ext cx="8919093" cy="496299"/>
          </a:xfrm>
        </p:spPr>
        <p:txBody>
          <a:bodyPr/>
          <a:lstStyle/>
          <a:p>
            <a:r>
              <a:rPr lang="en-US" sz="2800" dirty="0"/>
              <a:t>Spatiotemporal distribution of shape trajectories</a:t>
            </a:r>
          </a:p>
        </p:txBody>
      </p:sp>
    </p:spTree>
    <p:extLst>
      <p:ext uri="{BB962C8B-B14F-4D97-AF65-F5344CB8AC3E}">
        <p14:creationId xmlns:p14="http://schemas.microsoft.com/office/powerpoint/2010/main" val="39774335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6369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4179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3414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2464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0274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8086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939" y="3484624"/>
            <a:ext cx="519726" cy="7596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939" y="849292"/>
            <a:ext cx="519726" cy="7596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939" y="1727736"/>
            <a:ext cx="519726" cy="7596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939" y="2606180"/>
            <a:ext cx="519726" cy="7596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939" y="4354836"/>
            <a:ext cx="519726" cy="7596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939" y="5225048"/>
            <a:ext cx="519726" cy="7596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939" y="6095260"/>
            <a:ext cx="519726" cy="75960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844" y="849292"/>
            <a:ext cx="519726" cy="759600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844" y="1727736"/>
            <a:ext cx="519726" cy="759600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844" y="2606180"/>
            <a:ext cx="519726" cy="759600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844" y="4354836"/>
            <a:ext cx="519726" cy="759600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844" y="5221275"/>
            <a:ext cx="519726" cy="759600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844" y="6094769"/>
            <a:ext cx="519726" cy="759600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9034" y="849292"/>
            <a:ext cx="519726" cy="759600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9034" y="1727736"/>
            <a:ext cx="519726" cy="759600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9034" y="2606180"/>
            <a:ext cx="519726" cy="759600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9034" y="4363068"/>
            <a:ext cx="519726" cy="759600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9034" y="5221275"/>
            <a:ext cx="519726" cy="759600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9034" y="6098400"/>
            <a:ext cx="519726" cy="759600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844" y="3488397"/>
            <a:ext cx="519726" cy="759600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9032" y="3483305"/>
            <a:ext cx="519726" cy="7596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0749" y="844581"/>
            <a:ext cx="519726" cy="7596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0749" y="1727736"/>
            <a:ext cx="519726" cy="75960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0749" y="2610891"/>
            <a:ext cx="519726" cy="759600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0749" y="4363068"/>
            <a:ext cx="519726" cy="75960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1479" y="5221275"/>
            <a:ext cx="519726" cy="759600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0749" y="6094769"/>
            <a:ext cx="519726" cy="759600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129" y="844581"/>
            <a:ext cx="519726" cy="759600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129" y="1727736"/>
            <a:ext cx="519726" cy="759600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129" y="2610891"/>
            <a:ext cx="519726" cy="759600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129" y="4363068"/>
            <a:ext cx="519726" cy="759600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129" y="5221275"/>
            <a:ext cx="519726" cy="759600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129" y="6094769"/>
            <a:ext cx="519726" cy="759600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0745" y="3494046"/>
            <a:ext cx="519726" cy="759600"/>
          </a:xfrm>
          <a:prstGeom prst="rect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129" y="3479913"/>
            <a:ext cx="519726" cy="7596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654" y="844581"/>
            <a:ext cx="519726" cy="75960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654" y="1727736"/>
            <a:ext cx="519726" cy="759600"/>
          </a:xfrm>
          <a:prstGeom prst="rect">
            <a:avLst/>
          </a:prstGeom>
        </p:spPr>
      </p:pic>
      <p:pic>
        <p:nvPicPr>
          <p:cNvPr id="50" name="Image 49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654" y="2606180"/>
            <a:ext cx="519726" cy="759600"/>
          </a:xfrm>
          <a:prstGeom prst="rect">
            <a:avLst/>
          </a:prstGeom>
        </p:spPr>
      </p:pic>
      <p:pic>
        <p:nvPicPr>
          <p:cNvPr id="51" name="Image 50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654" y="4354836"/>
            <a:ext cx="519726" cy="759600"/>
          </a:xfrm>
          <a:prstGeom prst="rect">
            <a:avLst/>
          </a:prstGeom>
        </p:spPr>
      </p:pic>
      <p:pic>
        <p:nvPicPr>
          <p:cNvPr id="52" name="Image 51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654" y="5221275"/>
            <a:ext cx="519726" cy="759600"/>
          </a:xfrm>
          <a:prstGeom prst="rect">
            <a:avLst/>
          </a:prstGeom>
        </p:spPr>
      </p:pic>
      <p:pic>
        <p:nvPicPr>
          <p:cNvPr id="53" name="Image 52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654" y="6094769"/>
            <a:ext cx="519726" cy="759600"/>
          </a:xfrm>
          <a:prstGeom prst="rect">
            <a:avLst/>
          </a:prstGeom>
        </p:spPr>
      </p:pic>
      <p:pic>
        <p:nvPicPr>
          <p:cNvPr id="54" name="Image 53"/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654" y="3488397"/>
            <a:ext cx="519726" cy="759600"/>
          </a:xfrm>
          <a:prstGeom prst="rect">
            <a:avLst/>
          </a:prstGeom>
        </p:spPr>
      </p:pic>
      <p:pic>
        <p:nvPicPr>
          <p:cNvPr id="55" name="Image 54"/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224" y="844581"/>
            <a:ext cx="519726" cy="759600"/>
          </a:xfrm>
          <a:prstGeom prst="rect">
            <a:avLst/>
          </a:prstGeom>
        </p:spPr>
      </p:pic>
      <p:pic>
        <p:nvPicPr>
          <p:cNvPr id="56" name="Image 55"/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224" y="1727736"/>
            <a:ext cx="519726" cy="759600"/>
          </a:xfrm>
          <a:prstGeom prst="rect">
            <a:avLst/>
          </a:prstGeom>
        </p:spPr>
      </p:pic>
      <p:pic>
        <p:nvPicPr>
          <p:cNvPr id="57" name="Image 56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224" y="2610891"/>
            <a:ext cx="519726" cy="759600"/>
          </a:xfrm>
          <a:prstGeom prst="rect">
            <a:avLst/>
          </a:prstGeom>
        </p:spPr>
      </p:pic>
      <p:pic>
        <p:nvPicPr>
          <p:cNvPr id="58" name="Image 57"/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224" y="4363068"/>
            <a:ext cx="519726" cy="759600"/>
          </a:xfrm>
          <a:prstGeom prst="rect">
            <a:avLst/>
          </a:prstGeom>
        </p:spPr>
      </p:pic>
      <p:pic>
        <p:nvPicPr>
          <p:cNvPr id="59" name="Image 58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224" y="5221275"/>
            <a:ext cx="519726" cy="759600"/>
          </a:xfrm>
          <a:prstGeom prst="rect">
            <a:avLst/>
          </a:prstGeom>
        </p:spPr>
      </p:pic>
      <p:pic>
        <p:nvPicPr>
          <p:cNvPr id="60" name="Image 59"/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224" y="6098400"/>
            <a:ext cx="519726" cy="759600"/>
          </a:xfrm>
          <a:prstGeom prst="rect">
            <a:avLst/>
          </a:prstGeom>
        </p:spPr>
      </p:pic>
      <p:pic>
        <p:nvPicPr>
          <p:cNvPr id="61" name="Image 60"/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216" y="3494046"/>
            <a:ext cx="519726" cy="7596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8559" y="844581"/>
            <a:ext cx="519726" cy="7596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8559" y="1727736"/>
            <a:ext cx="519726" cy="759600"/>
          </a:xfrm>
          <a:prstGeom prst="rect">
            <a:avLst/>
          </a:prstGeom>
        </p:spPr>
      </p:pic>
      <p:pic>
        <p:nvPicPr>
          <p:cNvPr id="62" name="Image 61"/>
          <p:cNvPicPr>
            <a:picLocks noChangeAspect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8559" y="2606180"/>
            <a:ext cx="519726" cy="759600"/>
          </a:xfrm>
          <a:prstGeom prst="rect">
            <a:avLst/>
          </a:prstGeom>
        </p:spPr>
      </p:pic>
      <p:pic>
        <p:nvPicPr>
          <p:cNvPr id="63" name="Image 62"/>
          <p:cNvPicPr>
            <a:picLocks noChangeAspect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8559" y="4363068"/>
            <a:ext cx="519726" cy="759600"/>
          </a:xfrm>
          <a:prstGeom prst="rect">
            <a:avLst/>
          </a:prstGeom>
        </p:spPr>
      </p:pic>
      <p:pic>
        <p:nvPicPr>
          <p:cNvPr id="64" name="Image 63"/>
          <p:cNvPicPr>
            <a:picLocks noChangeAspect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8559" y="5221275"/>
            <a:ext cx="519726" cy="759600"/>
          </a:xfrm>
          <a:prstGeom prst="rect">
            <a:avLst/>
          </a:prstGeom>
        </p:spPr>
      </p:pic>
      <p:pic>
        <p:nvPicPr>
          <p:cNvPr id="65" name="Image 64"/>
          <p:cNvPicPr>
            <a:picLocks noChangeAspect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8559" y="6098400"/>
            <a:ext cx="519726" cy="759600"/>
          </a:xfrm>
          <a:prstGeom prst="rect">
            <a:avLst/>
          </a:prstGeom>
        </p:spPr>
      </p:pic>
      <p:pic>
        <p:nvPicPr>
          <p:cNvPr id="67" name="Image 66"/>
          <p:cNvPicPr>
            <a:picLocks noChangeAspect="1"/>
          </p:cNvPicPr>
          <p:nvPr/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8559" y="3479913"/>
            <a:ext cx="519726" cy="759600"/>
          </a:xfrm>
          <a:prstGeom prst="rect">
            <a:avLst/>
          </a:prstGeom>
        </p:spPr>
      </p:pic>
      <p:pic>
        <p:nvPicPr>
          <p:cNvPr id="68" name="Image 67"/>
          <p:cNvPicPr>
            <a:picLocks noChangeAspect="1"/>
          </p:cNvPicPr>
          <p:nvPr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319" y="854003"/>
            <a:ext cx="519726" cy="759600"/>
          </a:xfrm>
          <a:prstGeom prst="rect">
            <a:avLst/>
          </a:prstGeom>
        </p:spPr>
      </p:pic>
      <p:pic>
        <p:nvPicPr>
          <p:cNvPr id="69" name="Image 68"/>
          <p:cNvPicPr>
            <a:picLocks noChangeAspect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319" y="1727736"/>
            <a:ext cx="519726" cy="759600"/>
          </a:xfrm>
          <a:prstGeom prst="rect">
            <a:avLst/>
          </a:prstGeom>
        </p:spPr>
      </p:pic>
      <p:pic>
        <p:nvPicPr>
          <p:cNvPr id="70" name="Image 69"/>
          <p:cNvPicPr>
            <a:picLocks noChangeAspect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319" y="2610891"/>
            <a:ext cx="519726" cy="759600"/>
          </a:xfrm>
          <a:prstGeom prst="rect">
            <a:avLst/>
          </a:prstGeom>
        </p:spPr>
      </p:pic>
      <p:pic>
        <p:nvPicPr>
          <p:cNvPr id="71" name="Image 70"/>
          <p:cNvPicPr>
            <a:picLocks noChangeAspect="1"/>
          </p:cNvPicPr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319" y="4363068"/>
            <a:ext cx="519726" cy="759600"/>
          </a:xfrm>
          <a:prstGeom prst="rect">
            <a:avLst/>
          </a:prstGeom>
        </p:spPr>
      </p:pic>
      <p:pic>
        <p:nvPicPr>
          <p:cNvPr id="72" name="Image 71"/>
          <p:cNvPicPr>
            <a:picLocks noChangeAspect="1"/>
          </p:cNvPicPr>
          <p:nvPr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319" y="5221275"/>
            <a:ext cx="519726" cy="759600"/>
          </a:xfrm>
          <a:prstGeom prst="rect">
            <a:avLst/>
          </a:prstGeom>
        </p:spPr>
      </p:pic>
      <p:pic>
        <p:nvPicPr>
          <p:cNvPr id="73" name="Image 72"/>
          <p:cNvPicPr>
            <a:picLocks noChangeAspect="1"/>
          </p:cNvPicPr>
          <p:nvPr/>
        </p:nvPicPr>
        <p:blipFill>
          <a:blip r:embed="rId6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319" y="6094769"/>
            <a:ext cx="519726" cy="759600"/>
          </a:xfrm>
          <a:prstGeom prst="rect">
            <a:avLst/>
          </a:prstGeom>
        </p:spPr>
      </p:pic>
      <p:pic>
        <p:nvPicPr>
          <p:cNvPr id="74" name="Image 73"/>
          <p:cNvPicPr>
            <a:picLocks noChangeAspect="1"/>
          </p:cNvPicPr>
          <p:nvPr/>
        </p:nvPicPr>
        <p:blipFill>
          <a:blip r:embed="rId7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303" y="3494046"/>
            <a:ext cx="519726" cy="759600"/>
          </a:xfrm>
          <a:prstGeom prst="rect">
            <a:avLst/>
          </a:prstGeom>
        </p:spPr>
      </p:pic>
      <p:sp>
        <p:nvSpPr>
          <p:cNvPr id="76" name="Espace réservé du texte 1">
            <a:extLst>
              <a:ext uri="{FF2B5EF4-FFF2-40B4-BE49-F238E27FC236}">
                <a16:creationId xmlns:a16="http://schemas.microsoft.com/office/drawing/2014/main" id="{85A88BCF-D6A0-C444-AD4E-BB7E64D42A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5086" y="201707"/>
            <a:ext cx="8919093" cy="496299"/>
          </a:xfrm>
        </p:spPr>
        <p:txBody>
          <a:bodyPr/>
          <a:lstStyle/>
          <a:p>
            <a:r>
              <a:rPr lang="en-US" sz="2800" dirty="0"/>
              <a:t>Spatiotemporal distribution of shape trajectories</a:t>
            </a:r>
          </a:p>
        </p:txBody>
      </p:sp>
    </p:spTree>
    <p:extLst>
      <p:ext uri="{BB962C8B-B14F-4D97-AF65-F5344CB8AC3E}">
        <p14:creationId xmlns:p14="http://schemas.microsoft.com/office/powerpoint/2010/main" val="31883033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6369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4179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0274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8086" y="3484624"/>
            <a:ext cx="519726" cy="759600"/>
          </a:xfrm>
          <a:prstGeom prst="rect">
            <a:avLst/>
          </a:prstGeom>
          <a:ln>
            <a:noFill/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939" y="3484624"/>
            <a:ext cx="519726" cy="7596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939" y="849292"/>
            <a:ext cx="519726" cy="7596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939" y="1727736"/>
            <a:ext cx="519726" cy="7596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939" y="2606180"/>
            <a:ext cx="519726" cy="7596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939" y="4354836"/>
            <a:ext cx="519726" cy="7596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939" y="5225048"/>
            <a:ext cx="519726" cy="7596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939" y="6095260"/>
            <a:ext cx="519726" cy="75960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844" y="849292"/>
            <a:ext cx="519726" cy="759600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844" y="1727736"/>
            <a:ext cx="519726" cy="759600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844" y="2606180"/>
            <a:ext cx="519726" cy="759600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844" y="4354836"/>
            <a:ext cx="519726" cy="759600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844" y="5221275"/>
            <a:ext cx="519726" cy="759600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844" y="6094769"/>
            <a:ext cx="519726" cy="759600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9034" y="849292"/>
            <a:ext cx="519726" cy="759600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9034" y="1727736"/>
            <a:ext cx="519726" cy="759600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9034" y="2606180"/>
            <a:ext cx="519726" cy="759600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9034" y="4363068"/>
            <a:ext cx="519726" cy="759600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9034" y="5221275"/>
            <a:ext cx="519726" cy="759600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9034" y="6098400"/>
            <a:ext cx="519726" cy="759600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844" y="3488397"/>
            <a:ext cx="519726" cy="759600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9032" y="3483305"/>
            <a:ext cx="519726" cy="7596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0749" y="844581"/>
            <a:ext cx="519726" cy="7596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0749" y="1727736"/>
            <a:ext cx="519726" cy="75960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0749" y="2610891"/>
            <a:ext cx="519726" cy="759600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0749" y="4363068"/>
            <a:ext cx="519726" cy="75960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1479" y="5221275"/>
            <a:ext cx="519726" cy="759600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0749" y="6094769"/>
            <a:ext cx="519726" cy="759600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129" y="844581"/>
            <a:ext cx="519726" cy="759600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129" y="1727736"/>
            <a:ext cx="519726" cy="759600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129" y="2610891"/>
            <a:ext cx="519726" cy="759600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129" y="4363068"/>
            <a:ext cx="519726" cy="759600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129" y="5221275"/>
            <a:ext cx="519726" cy="759600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129" y="6094769"/>
            <a:ext cx="519726" cy="759600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0745" y="3494046"/>
            <a:ext cx="519726" cy="759600"/>
          </a:xfrm>
          <a:prstGeom prst="rect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129" y="3479913"/>
            <a:ext cx="519726" cy="7596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654" y="844581"/>
            <a:ext cx="519726" cy="75960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654" y="1727736"/>
            <a:ext cx="519726" cy="759600"/>
          </a:xfrm>
          <a:prstGeom prst="rect">
            <a:avLst/>
          </a:prstGeom>
        </p:spPr>
      </p:pic>
      <p:pic>
        <p:nvPicPr>
          <p:cNvPr id="50" name="Image 49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654" y="2606180"/>
            <a:ext cx="519726" cy="759600"/>
          </a:xfrm>
          <a:prstGeom prst="rect">
            <a:avLst/>
          </a:prstGeom>
        </p:spPr>
      </p:pic>
      <p:pic>
        <p:nvPicPr>
          <p:cNvPr id="51" name="Image 50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654" y="4354836"/>
            <a:ext cx="519726" cy="759600"/>
          </a:xfrm>
          <a:prstGeom prst="rect">
            <a:avLst/>
          </a:prstGeom>
        </p:spPr>
      </p:pic>
      <p:pic>
        <p:nvPicPr>
          <p:cNvPr id="52" name="Image 51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654" y="5221275"/>
            <a:ext cx="519726" cy="759600"/>
          </a:xfrm>
          <a:prstGeom prst="rect">
            <a:avLst/>
          </a:prstGeom>
        </p:spPr>
      </p:pic>
      <p:pic>
        <p:nvPicPr>
          <p:cNvPr id="53" name="Image 52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654" y="6094769"/>
            <a:ext cx="519726" cy="759600"/>
          </a:xfrm>
          <a:prstGeom prst="rect">
            <a:avLst/>
          </a:prstGeom>
        </p:spPr>
      </p:pic>
      <p:pic>
        <p:nvPicPr>
          <p:cNvPr id="54" name="Image 53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654" y="3488397"/>
            <a:ext cx="519726" cy="759600"/>
          </a:xfrm>
          <a:prstGeom prst="rect">
            <a:avLst/>
          </a:prstGeom>
        </p:spPr>
      </p:pic>
      <p:pic>
        <p:nvPicPr>
          <p:cNvPr id="55" name="Image 54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224" y="844581"/>
            <a:ext cx="519726" cy="759600"/>
          </a:xfrm>
          <a:prstGeom prst="rect">
            <a:avLst/>
          </a:prstGeom>
        </p:spPr>
      </p:pic>
      <p:pic>
        <p:nvPicPr>
          <p:cNvPr id="56" name="Image 55"/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224" y="1727736"/>
            <a:ext cx="519726" cy="759600"/>
          </a:xfrm>
          <a:prstGeom prst="rect">
            <a:avLst/>
          </a:prstGeom>
        </p:spPr>
      </p:pic>
      <p:pic>
        <p:nvPicPr>
          <p:cNvPr id="57" name="Image 56"/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224" y="2610891"/>
            <a:ext cx="519726" cy="759600"/>
          </a:xfrm>
          <a:prstGeom prst="rect">
            <a:avLst/>
          </a:prstGeom>
        </p:spPr>
      </p:pic>
      <p:pic>
        <p:nvPicPr>
          <p:cNvPr id="58" name="Image 57"/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224" y="4363068"/>
            <a:ext cx="519726" cy="759600"/>
          </a:xfrm>
          <a:prstGeom prst="rect">
            <a:avLst/>
          </a:prstGeom>
        </p:spPr>
      </p:pic>
      <p:pic>
        <p:nvPicPr>
          <p:cNvPr id="59" name="Image 58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224" y="5221275"/>
            <a:ext cx="519726" cy="759600"/>
          </a:xfrm>
          <a:prstGeom prst="rect">
            <a:avLst/>
          </a:prstGeom>
        </p:spPr>
      </p:pic>
      <p:pic>
        <p:nvPicPr>
          <p:cNvPr id="60" name="Image 59"/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224" y="6098400"/>
            <a:ext cx="519726" cy="759600"/>
          </a:xfrm>
          <a:prstGeom prst="rect">
            <a:avLst/>
          </a:prstGeom>
        </p:spPr>
      </p:pic>
      <p:pic>
        <p:nvPicPr>
          <p:cNvPr id="61" name="Image 60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216" y="3494046"/>
            <a:ext cx="519726" cy="7596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8559" y="844581"/>
            <a:ext cx="519726" cy="7596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8559" y="1727736"/>
            <a:ext cx="519726" cy="759600"/>
          </a:xfrm>
          <a:prstGeom prst="rect">
            <a:avLst/>
          </a:prstGeom>
        </p:spPr>
      </p:pic>
      <p:pic>
        <p:nvPicPr>
          <p:cNvPr id="62" name="Image 61"/>
          <p:cNvPicPr>
            <a:picLocks noChangeAspect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8559" y="2606180"/>
            <a:ext cx="519726" cy="759600"/>
          </a:xfrm>
          <a:prstGeom prst="rect">
            <a:avLst/>
          </a:prstGeom>
        </p:spPr>
      </p:pic>
      <p:pic>
        <p:nvPicPr>
          <p:cNvPr id="63" name="Image 62"/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8559" y="4363068"/>
            <a:ext cx="519726" cy="759600"/>
          </a:xfrm>
          <a:prstGeom prst="rect">
            <a:avLst/>
          </a:prstGeom>
        </p:spPr>
      </p:pic>
      <p:pic>
        <p:nvPicPr>
          <p:cNvPr id="64" name="Image 63"/>
          <p:cNvPicPr>
            <a:picLocks noChangeAspect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8559" y="5221275"/>
            <a:ext cx="519726" cy="759600"/>
          </a:xfrm>
          <a:prstGeom prst="rect">
            <a:avLst/>
          </a:prstGeom>
        </p:spPr>
      </p:pic>
      <p:pic>
        <p:nvPicPr>
          <p:cNvPr id="65" name="Image 64"/>
          <p:cNvPicPr>
            <a:picLocks noChangeAspect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8559" y="6098400"/>
            <a:ext cx="519726" cy="759600"/>
          </a:xfrm>
          <a:prstGeom prst="rect">
            <a:avLst/>
          </a:prstGeom>
        </p:spPr>
      </p:pic>
      <p:pic>
        <p:nvPicPr>
          <p:cNvPr id="67" name="Image 66"/>
          <p:cNvPicPr>
            <a:picLocks noChangeAspect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8559" y="3479913"/>
            <a:ext cx="519726" cy="759600"/>
          </a:xfrm>
          <a:prstGeom prst="rect">
            <a:avLst/>
          </a:prstGeom>
        </p:spPr>
      </p:pic>
      <p:pic>
        <p:nvPicPr>
          <p:cNvPr id="68" name="Image 67"/>
          <p:cNvPicPr>
            <a:picLocks noChangeAspect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319" y="854003"/>
            <a:ext cx="519726" cy="759600"/>
          </a:xfrm>
          <a:prstGeom prst="rect">
            <a:avLst/>
          </a:prstGeom>
        </p:spPr>
      </p:pic>
      <p:pic>
        <p:nvPicPr>
          <p:cNvPr id="69" name="Image 68"/>
          <p:cNvPicPr>
            <a:picLocks noChangeAspect="1"/>
          </p:cNvPicPr>
          <p:nvPr/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319" y="1727736"/>
            <a:ext cx="519726" cy="759600"/>
          </a:xfrm>
          <a:prstGeom prst="rect">
            <a:avLst/>
          </a:prstGeom>
        </p:spPr>
      </p:pic>
      <p:pic>
        <p:nvPicPr>
          <p:cNvPr id="70" name="Image 69"/>
          <p:cNvPicPr>
            <a:picLocks noChangeAspect="1"/>
          </p:cNvPicPr>
          <p:nvPr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319" y="2610891"/>
            <a:ext cx="519726" cy="759600"/>
          </a:xfrm>
          <a:prstGeom prst="rect">
            <a:avLst/>
          </a:prstGeom>
        </p:spPr>
      </p:pic>
      <p:pic>
        <p:nvPicPr>
          <p:cNvPr id="71" name="Image 70"/>
          <p:cNvPicPr>
            <a:picLocks noChangeAspect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319" y="4363068"/>
            <a:ext cx="519726" cy="759600"/>
          </a:xfrm>
          <a:prstGeom prst="rect">
            <a:avLst/>
          </a:prstGeom>
        </p:spPr>
      </p:pic>
      <p:pic>
        <p:nvPicPr>
          <p:cNvPr id="72" name="Image 71"/>
          <p:cNvPicPr>
            <a:picLocks noChangeAspect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319" y="5221275"/>
            <a:ext cx="519726" cy="759600"/>
          </a:xfrm>
          <a:prstGeom prst="rect">
            <a:avLst/>
          </a:prstGeom>
        </p:spPr>
      </p:pic>
      <p:pic>
        <p:nvPicPr>
          <p:cNvPr id="73" name="Image 72"/>
          <p:cNvPicPr>
            <a:picLocks noChangeAspect="1"/>
          </p:cNvPicPr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319" y="6094769"/>
            <a:ext cx="519726" cy="759600"/>
          </a:xfrm>
          <a:prstGeom prst="rect">
            <a:avLst/>
          </a:prstGeom>
        </p:spPr>
      </p:pic>
      <p:pic>
        <p:nvPicPr>
          <p:cNvPr id="74" name="Image 73"/>
          <p:cNvPicPr>
            <a:picLocks noChangeAspect="1"/>
          </p:cNvPicPr>
          <p:nvPr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303" y="3494046"/>
            <a:ext cx="519726" cy="75960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2464" y="854003"/>
            <a:ext cx="519726" cy="759600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7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2464" y="1727736"/>
            <a:ext cx="519726" cy="759600"/>
          </a:xfrm>
          <a:prstGeom prst="rect">
            <a:avLst/>
          </a:prstGeom>
        </p:spPr>
      </p:pic>
      <p:pic>
        <p:nvPicPr>
          <p:cNvPr id="66" name="Image 65"/>
          <p:cNvPicPr>
            <a:picLocks noChangeAspect="1"/>
          </p:cNvPicPr>
          <p:nvPr/>
        </p:nvPicPr>
        <p:blipFill>
          <a:blip r:embed="rId7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2464" y="2601469"/>
            <a:ext cx="519726" cy="759600"/>
          </a:xfrm>
          <a:prstGeom prst="rect">
            <a:avLst/>
          </a:prstGeom>
        </p:spPr>
      </p:pic>
      <p:pic>
        <p:nvPicPr>
          <p:cNvPr id="75" name="Image 74"/>
          <p:cNvPicPr>
            <a:picLocks noChangeAspect="1"/>
          </p:cNvPicPr>
          <p:nvPr/>
        </p:nvPicPr>
        <p:blipFill>
          <a:blip r:embed="rId7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2464" y="4354836"/>
            <a:ext cx="519726" cy="759600"/>
          </a:xfrm>
          <a:prstGeom prst="rect">
            <a:avLst/>
          </a:prstGeom>
        </p:spPr>
      </p:pic>
      <p:pic>
        <p:nvPicPr>
          <p:cNvPr id="76" name="Image 75"/>
          <p:cNvPicPr>
            <a:picLocks noChangeAspect="1"/>
          </p:cNvPicPr>
          <p:nvPr/>
        </p:nvPicPr>
        <p:blipFill>
          <a:blip r:embed="rId7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2464" y="5221275"/>
            <a:ext cx="519726" cy="759600"/>
          </a:xfrm>
          <a:prstGeom prst="rect">
            <a:avLst/>
          </a:prstGeom>
        </p:spPr>
      </p:pic>
      <p:pic>
        <p:nvPicPr>
          <p:cNvPr id="77" name="Image 76"/>
          <p:cNvPicPr>
            <a:picLocks noChangeAspect="1"/>
          </p:cNvPicPr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2464" y="6087513"/>
            <a:ext cx="519726" cy="759600"/>
          </a:xfrm>
          <a:prstGeom prst="rect">
            <a:avLst/>
          </a:prstGeom>
        </p:spPr>
      </p:pic>
      <p:pic>
        <p:nvPicPr>
          <p:cNvPr id="78" name="Image 77"/>
          <p:cNvPicPr>
            <a:picLocks noChangeAspect="1"/>
          </p:cNvPicPr>
          <p:nvPr/>
        </p:nvPicPr>
        <p:blipFill>
          <a:blip r:embed="rId7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2458" y="3485721"/>
            <a:ext cx="519726" cy="759600"/>
          </a:xfrm>
          <a:prstGeom prst="rect">
            <a:avLst/>
          </a:prstGeom>
        </p:spPr>
      </p:pic>
      <p:pic>
        <p:nvPicPr>
          <p:cNvPr id="79" name="Image 78"/>
          <p:cNvPicPr>
            <a:picLocks noChangeAspect="1"/>
          </p:cNvPicPr>
          <p:nvPr/>
        </p:nvPicPr>
        <p:blipFill>
          <a:blip r:embed="rId7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3414" y="854003"/>
            <a:ext cx="519726" cy="759600"/>
          </a:xfrm>
          <a:prstGeom prst="rect">
            <a:avLst/>
          </a:prstGeom>
        </p:spPr>
      </p:pic>
      <p:pic>
        <p:nvPicPr>
          <p:cNvPr id="80" name="Image 79"/>
          <p:cNvPicPr>
            <a:picLocks noChangeAspect="1"/>
          </p:cNvPicPr>
          <p:nvPr/>
        </p:nvPicPr>
        <p:blipFill>
          <a:blip r:embed="rId7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3414" y="1723245"/>
            <a:ext cx="519726" cy="759600"/>
          </a:xfrm>
          <a:prstGeom prst="rect">
            <a:avLst/>
          </a:prstGeom>
        </p:spPr>
      </p:pic>
      <p:pic>
        <p:nvPicPr>
          <p:cNvPr id="81" name="Image 80"/>
          <p:cNvPicPr>
            <a:picLocks noChangeAspect="1"/>
          </p:cNvPicPr>
          <p:nvPr/>
        </p:nvPicPr>
        <p:blipFill>
          <a:blip r:embed="rId7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3414" y="2610891"/>
            <a:ext cx="519726" cy="759600"/>
          </a:xfrm>
          <a:prstGeom prst="rect">
            <a:avLst/>
          </a:prstGeom>
        </p:spPr>
      </p:pic>
      <p:pic>
        <p:nvPicPr>
          <p:cNvPr id="82" name="Image 81"/>
          <p:cNvPicPr>
            <a:picLocks noChangeAspect="1"/>
          </p:cNvPicPr>
          <p:nvPr/>
        </p:nvPicPr>
        <p:blipFill>
          <a:blip r:embed="rId7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3414" y="4363068"/>
            <a:ext cx="519726" cy="759600"/>
          </a:xfrm>
          <a:prstGeom prst="rect">
            <a:avLst/>
          </a:prstGeom>
        </p:spPr>
      </p:pic>
      <p:pic>
        <p:nvPicPr>
          <p:cNvPr id="83" name="Image 82"/>
          <p:cNvPicPr>
            <a:picLocks noChangeAspect="1"/>
          </p:cNvPicPr>
          <p:nvPr/>
        </p:nvPicPr>
        <p:blipFill>
          <a:blip r:embed="rId8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3414" y="5221275"/>
            <a:ext cx="519726" cy="759600"/>
          </a:xfrm>
          <a:prstGeom prst="rect">
            <a:avLst/>
          </a:prstGeom>
        </p:spPr>
      </p:pic>
      <p:pic>
        <p:nvPicPr>
          <p:cNvPr id="84" name="Image 83"/>
          <p:cNvPicPr>
            <a:picLocks noChangeAspect="1"/>
          </p:cNvPicPr>
          <p:nvPr/>
        </p:nvPicPr>
        <p:blipFill>
          <a:blip r:embed="rId8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1582" y="6098400"/>
            <a:ext cx="519726" cy="759600"/>
          </a:xfrm>
          <a:prstGeom prst="rect">
            <a:avLst/>
          </a:prstGeom>
        </p:spPr>
      </p:pic>
      <p:pic>
        <p:nvPicPr>
          <p:cNvPr id="85" name="Image 84"/>
          <p:cNvPicPr>
            <a:picLocks noChangeAspect="1"/>
          </p:cNvPicPr>
          <p:nvPr/>
        </p:nvPicPr>
        <p:blipFill>
          <a:blip r:embed="rId8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1582" y="3494046"/>
            <a:ext cx="519726" cy="759600"/>
          </a:xfrm>
          <a:prstGeom prst="rect">
            <a:avLst/>
          </a:prstGeom>
        </p:spPr>
      </p:pic>
      <p:sp>
        <p:nvSpPr>
          <p:cNvPr id="86" name="Espace réservé du texte 1">
            <a:extLst>
              <a:ext uri="{FF2B5EF4-FFF2-40B4-BE49-F238E27FC236}">
                <a16:creationId xmlns:a16="http://schemas.microsoft.com/office/drawing/2014/main" id="{5625BCA8-FF85-934A-A109-29AB4DF69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5086" y="201707"/>
            <a:ext cx="8919093" cy="496299"/>
          </a:xfrm>
        </p:spPr>
        <p:txBody>
          <a:bodyPr/>
          <a:lstStyle/>
          <a:p>
            <a:r>
              <a:rPr lang="en-US" sz="2800" dirty="0"/>
              <a:t>Spatiotemporal distribution of shape trajectories</a:t>
            </a:r>
          </a:p>
        </p:txBody>
      </p:sp>
    </p:spTree>
    <p:extLst>
      <p:ext uri="{BB962C8B-B14F-4D97-AF65-F5344CB8AC3E}">
        <p14:creationId xmlns:p14="http://schemas.microsoft.com/office/powerpoint/2010/main" val="8702991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939" y="3484624"/>
            <a:ext cx="519726" cy="7596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939" y="849292"/>
            <a:ext cx="519726" cy="7596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939" y="1727736"/>
            <a:ext cx="519726" cy="7596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939" y="2606180"/>
            <a:ext cx="519726" cy="7596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939" y="4354836"/>
            <a:ext cx="519726" cy="7596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939" y="5225048"/>
            <a:ext cx="519726" cy="7596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939" y="6095260"/>
            <a:ext cx="519726" cy="75960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844" y="849292"/>
            <a:ext cx="519726" cy="759600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844" y="1727736"/>
            <a:ext cx="519726" cy="759600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844" y="2606180"/>
            <a:ext cx="519726" cy="759600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844" y="4354836"/>
            <a:ext cx="519726" cy="759600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844" y="5221275"/>
            <a:ext cx="519726" cy="759600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844" y="6094769"/>
            <a:ext cx="519726" cy="759600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9034" y="849292"/>
            <a:ext cx="519726" cy="759600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9034" y="1727736"/>
            <a:ext cx="519726" cy="759600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9034" y="2606180"/>
            <a:ext cx="519726" cy="759600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9034" y="4363068"/>
            <a:ext cx="519726" cy="759600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9034" y="5221275"/>
            <a:ext cx="519726" cy="759600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9034" y="6098400"/>
            <a:ext cx="519726" cy="759600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844" y="3488397"/>
            <a:ext cx="519726" cy="759600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9032" y="3483305"/>
            <a:ext cx="519726" cy="7596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0749" y="844581"/>
            <a:ext cx="519726" cy="7596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0749" y="1727736"/>
            <a:ext cx="519726" cy="75960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0749" y="2610891"/>
            <a:ext cx="519726" cy="759600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0749" y="4363068"/>
            <a:ext cx="519726" cy="75960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1479" y="5221275"/>
            <a:ext cx="519726" cy="759600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0749" y="6094769"/>
            <a:ext cx="519726" cy="759600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129" y="844581"/>
            <a:ext cx="519726" cy="759600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129" y="1727736"/>
            <a:ext cx="519726" cy="759600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129" y="2610891"/>
            <a:ext cx="519726" cy="759600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129" y="4363068"/>
            <a:ext cx="519726" cy="759600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129" y="5221275"/>
            <a:ext cx="519726" cy="759600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129" y="6094769"/>
            <a:ext cx="519726" cy="759600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0745" y="3494046"/>
            <a:ext cx="519726" cy="759600"/>
          </a:xfrm>
          <a:prstGeom prst="rect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129" y="3479913"/>
            <a:ext cx="519726" cy="7596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654" y="844581"/>
            <a:ext cx="519726" cy="75960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654" y="1727736"/>
            <a:ext cx="519726" cy="759600"/>
          </a:xfrm>
          <a:prstGeom prst="rect">
            <a:avLst/>
          </a:prstGeom>
        </p:spPr>
      </p:pic>
      <p:pic>
        <p:nvPicPr>
          <p:cNvPr id="50" name="Image 49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654" y="2606180"/>
            <a:ext cx="519726" cy="759600"/>
          </a:xfrm>
          <a:prstGeom prst="rect">
            <a:avLst/>
          </a:prstGeom>
        </p:spPr>
      </p:pic>
      <p:pic>
        <p:nvPicPr>
          <p:cNvPr id="51" name="Image 50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654" y="4354836"/>
            <a:ext cx="519726" cy="759600"/>
          </a:xfrm>
          <a:prstGeom prst="rect">
            <a:avLst/>
          </a:prstGeom>
        </p:spPr>
      </p:pic>
      <p:pic>
        <p:nvPicPr>
          <p:cNvPr id="52" name="Image 51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654" y="5221275"/>
            <a:ext cx="519726" cy="759600"/>
          </a:xfrm>
          <a:prstGeom prst="rect">
            <a:avLst/>
          </a:prstGeom>
        </p:spPr>
      </p:pic>
      <p:pic>
        <p:nvPicPr>
          <p:cNvPr id="53" name="Image 52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654" y="6094769"/>
            <a:ext cx="519726" cy="759600"/>
          </a:xfrm>
          <a:prstGeom prst="rect">
            <a:avLst/>
          </a:prstGeom>
        </p:spPr>
      </p:pic>
      <p:pic>
        <p:nvPicPr>
          <p:cNvPr id="54" name="Image 53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654" y="3488397"/>
            <a:ext cx="519726" cy="759600"/>
          </a:xfrm>
          <a:prstGeom prst="rect">
            <a:avLst/>
          </a:prstGeom>
        </p:spPr>
      </p:pic>
      <p:pic>
        <p:nvPicPr>
          <p:cNvPr id="55" name="Image 54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224" y="844581"/>
            <a:ext cx="519726" cy="759600"/>
          </a:xfrm>
          <a:prstGeom prst="rect">
            <a:avLst/>
          </a:prstGeom>
        </p:spPr>
      </p:pic>
      <p:pic>
        <p:nvPicPr>
          <p:cNvPr id="56" name="Image 55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224" y="1727736"/>
            <a:ext cx="519726" cy="759600"/>
          </a:xfrm>
          <a:prstGeom prst="rect">
            <a:avLst/>
          </a:prstGeom>
        </p:spPr>
      </p:pic>
      <p:pic>
        <p:nvPicPr>
          <p:cNvPr id="57" name="Image 56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224" y="2610891"/>
            <a:ext cx="519726" cy="759600"/>
          </a:xfrm>
          <a:prstGeom prst="rect">
            <a:avLst/>
          </a:prstGeom>
        </p:spPr>
      </p:pic>
      <p:pic>
        <p:nvPicPr>
          <p:cNvPr id="58" name="Image 57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224" y="4363068"/>
            <a:ext cx="519726" cy="759600"/>
          </a:xfrm>
          <a:prstGeom prst="rect">
            <a:avLst/>
          </a:prstGeom>
        </p:spPr>
      </p:pic>
      <p:pic>
        <p:nvPicPr>
          <p:cNvPr id="59" name="Image 58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224" y="5221275"/>
            <a:ext cx="519726" cy="759600"/>
          </a:xfrm>
          <a:prstGeom prst="rect">
            <a:avLst/>
          </a:prstGeom>
        </p:spPr>
      </p:pic>
      <p:pic>
        <p:nvPicPr>
          <p:cNvPr id="60" name="Image 59"/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224" y="6098400"/>
            <a:ext cx="519726" cy="759600"/>
          </a:xfrm>
          <a:prstGeom prst="rect">
            <a:avLst/>
          </a:prstGeom>
        </p:spPr>
      </p:pic>
      <p:pic>
        <p:nvPicPr>
          <p:cNvPr id="61" name="Image 60"/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216" y="3494046"/>
            <a:ext cx="519726" cy="7596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8559" y="844581"/>
            <a:ext cx="519726" cy="7596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8559" y="1727736"/>
            <a:ext cx="519726" cy="759600"/>
          </a:xfrm>
          <a:prstGeom prst="rect">
            <a:avLst/>
          </a:prstGeom>
        </p:spPr>
      </p:pic>
      <p:pic>
        <p:nvPicPr>
          <p:cNvPr id="62" name="Image 61"/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8559" y="2606180"/>
            <a:ext cx="519726" cy="759600"/>
          </a:xfrm>
          <a:prstGeom prst="rect">
            <a:avLst/>
          </a:prstGeom>
        </p:spPr>
      </p:pic>
      <p:pic>
        <p:nvPicPr>
          <p:cNvPr id="63" name="Image 62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8559" y="4363068"/>
            <a:ext cx="519726" cy="759600"/>
          </a:xfrm>
          <a:prstGeom prst="rect">
            <a:avLst/>
          </a:prstGeom>
        </p:spPr>
      </p:pic>
      <p:pic>
        <p:nvPicPr>
          <p:cNvPr id="64" name="Image 63"/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8559" y="5221275"/>
            <a:ext cx="519726" cy="759600"/>
          </a:xfrm>
          <a:prstGeom prst="rect">
            <a:avLst/>
          </a:prstGeom>
        </p:spPr>
      </p:pic>
      <p:pic>
        <p:nvPicPr>
          <p:cNvPr id="65" name="Image 64"/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8559" y="6098400"/>
            <a:ext cx="519726" cy="759600"/>
          </a:xfrm>
          <a:prstGeom prst="rect">
            <a:avLst/>
          </a:prstGeom>
        </p:spPr>
      </p:pic>
      <p:pic>
        <p:nvPicPr>
          <p:cNvPr id="67" name="Image 66"/>
          <p:cNvPicPr>
            <a:picLocks noChangeAspect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8559" y="3479913"/>
            <a:ext cx="519726" cy="759600"/>
          </a:xfrm>
          <a:prstGeom prst="rect">
            <a:avLst/>
          </a:prstGeom>
        </p:spPr>
      </p:pic>
      <p:pic>
        <p:nvPicPr>
          <p:cNvPr id="68" name="Image 67"/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319" y="854003"/>
            <a:ext cx="519726" cy="759600"/>
          </a:xfrm>
          <a:prstGeom prst="rect">
            <a:avLst/>
          </a:prstGeom>
        </p:spPr>
      </p:pic>
      <p:pic>
        <p:nvPicPr>
          <p:cNvPr id="69" name="Image 68"/>
          <p:cNvPicPr>
            <a:picLocks noChangeAspect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319" y="1727736"/>
            <a:ext cx="519726" cy="759600"/>
          </a:xfrm>
          <a:prstGeom prst="rect">
            <a:avLst/>
          </a:prstGeom>
        </p:spPr>
      </p:pic>
      <p:pic>
        <p:nvPicPr>
          <p:cNvPr id="70" name="Image 69"/>
          <p:cNvPicPr>
            <a:picLocks noChangeAspect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319" y="2610891"/>
            <a:ext cx="519726" cy="759600"/>
          </a:xfrm>
          <a:prstGeom prst="rect">
            <a:avLst/>
          </a:prstGeom>
        </p:spPr>
      </p:pic>
      <p:pic>
        <p:nvPicPr>
          <p:cNvPr id="71" name="Image 70"/>
          <p:cNvPicPr>
            <a:picLocks noChangeAspect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319" y="4363068"/>
            <a:ext cx="519726" cy="759600"/>
          </a:xfrm>
          <a:prstGeom prst="rect">
            <a:avLst/>
          </a:prstGeom>
        </p:spPr>
      </p:pic>
      <p:pic>
        <p:nvPicPr>
          <p:cNvPr id="72" name="Image 71"/>
          <p:cNvPicPr>
            <a:picLocks noChangeAspect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319" y="5221275"/>
            <a:ext cx="519726" cy="759600"/>
          </a:xfrm>
          <a:prstGeom prst="rect">
            <a:avLst/>
          </a:prstGeom>
        </p:spPr>
      </p:pic>
      <p:pic>
        <p:nvPicPr>
          <p:cNvPr id="73" name="Image 72"/>
          <p:cNvPicPr>
            <a:picLocks noChangeAspect="1"/>
          </p:cNvPicPr>
          <p:nvPr/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319" y="6094769"/>
            <a:ext cx="519726" cy="759600"/>
          </a:xfrm>
          <a:prstGeom prst="rect">
            <a:avLst/>
          </a:prstGeom>
        </p:spPr>
      </p:pic>
      <p:pic>
        <p:nvPicPr>
          <p:cNvPr id="74" name="Image 73"/>
          <p:cNvPicPr>
            <a:picLocks noChangeAspect="1"/>
          </p:cNvPicPr>
          <p:nvPr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303" y="3494046"/>
            <a:ext cx="519726" cy="75960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2464" y="854003"/>
            <a:ext cx="519726" cy="759600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2464" y="1727736"/>
            <a:ext cx="519726" cy="759600"/>
          </a:xfrm>
          <a:prstGeom prst="rect">
            <a:avLst/>
          </a:prstGeom>
        </p:spPr>
      </p:pic>
      <p:pic>
        <p:nvPicPr>
          <p:cNvPr id="66" name="Image 65"/>
          <p:cNvPicPr>
            <a:picLocks noChangeAspect="1"/>
          </p:cNvPicPr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2464" y="2601469"/>
            <a:ext cx="519726" cy="759600"/>
          </a:xfrm>
          <a:prstGeom prst="rect">
            <a:avLst/>
          </a:prstGeom>
        </p:spPr>
      </p:pic>
      <p:pic>
        <p:nvPicPr>
          <p:cNvPr id="75" name="Image 74"/>
          <p:cNvPicPr>
            <a:picLocks noChangeAspect="1"/>
          </p:cNvPicPr>
          <p:nvPr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2464" y="4354836"/>
            <a:ext cx="519726" cy="759600"/>
          </a:xfrm>
          <a:prstGeom prst="rect">
            <a:avLst/>
          </a:prstGeom>
        </p:spPr>
      </p:pic>
      <p:pic>
        <p:nvPicPr>
          <p:cNvPr id="76" name="Image 75"/>
          <p:cNvPicPr>
            <a:picLocks noChangeAspect="1"/>
          </p:cNvPicPr>
          <p:nvPr/>
        </p:nvPicPr>
        <p:blipFill>
          <a:blip r:embed="rId6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2464" y="5221275"/>
            <a:ext cx="519726" cy="759600"/>
          </a:xfrm>
          <a:prstGeom prst="rect">
            <a:avLst/>
          </a:prstGeom>
        </p:spPr>
      </p:pic>
      <p:pic>
        <p:nvPicPr>
          <p:cNvPr id="77" name="Image 76"/>
          <p:cNvPicPr>
            <a:picLocks noChangeAspect="1"/>
          </p:cNvPicPr>
          <p:nvPr/>
        </p:nvPicPr>
        <p:blipFill>
          <a:blip r:embed="rId7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2458" y="6104696"/>
            <a:ext cx="519726" cy="759600"/>
          </a:xfrm>
          <a:prstGeom prst="rect">
            <a:avLst/>
          </a:prstGeom>
        </p:spPr>
      </p:pic>
      <p:pic>
        <p:nvPicPr>
          <p:cNvPr id="78" name="Image 77"/>
          <p:cNvPicPr>
            <a:picLocks noChangeAspect="1"/>
          </p:cNvPicPr>
          <p:nvPr/>
        </p:nvPicPr>
        <p:blipFill>
          <a:blip r:embed="rId7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2458" y="3485721"/>
            <a:ext cx="519726" cy="759600"/>
          </a:xfrm>
          <a:prstGeom prst="rect">
            <a:avLst/>
          </a:prstGeom>
        </p:spPr>
      </p:pic>
      <p:pic>
        <p:nvPicPr>
          <p:cNvPr id="79" name="Image 78"/>
          <p:cNvPicPr>
            <a:picLocks noChangeAspect="1"/>
          </p:cNvPicPr>
          <p:nvPr/>
        </p:nvPicPr>
        <p:blipFill>
          <a:blip r:embed="rId7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3414" y="854003"/>
            <a:ext cx="519726" cy="759600"/>
          </a:xfrm>
          <a:prstGeom prst="rect">
            <a:avLst/>
          </a:prstGeom>
        </p:spPr>
      </p:pic>
      <p:pic>
        <p:nvPicPr>
          <p:cNvPr id="80" name="Image 79"/>
          <p:cNvPicPr>
            <a:picLocks noChangeAspect="1"/>
          </p:cNvPicPr>
          <p:nvPr/>
        </p:nvPicPr>
        <p:blipFill>
          <a:blip r:embed="rId7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3414" y="1723245"/>
            <a:ext cx="519726" cy="759600"/>
          </a:xfrm>
          <a:prstGeom prst="rect">
            <a:avLst/>
          </a:prstGeom>
        </p:spPr>
      </p:pic>
      <p:pic>
        <p:nvPicPr>
          <p:cNvPr id="81" name="Image 80"/>
          <p:cNvPicPr>
            <a:picLocks noChangeAspect="1"/>
          </p:cNvPicPr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3414" y="2610891"/>
            <a:ext cx="519726" cy="759600"/>
          </a:xfrm>
          <a:prstGeom prst="rect">
            <a:avLst/>
          </a:prstGeom>
        </p:spPr>
      </p:pic>
      <p:pic>
        <p:nvPicPr>
          <p:cNvPr id="82" name="Image 81"/>
          <p:cNvPicPr>
            <a:picLocks noChangeAspect="1"/>
          </p:cNvPicPr>
          <p:nvPr/>
        </p:nvPicPr>
        <p:blipFill>
          <a:blip r:embed="rId7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3414" y="4363068"/>
            <a:ext cx="519726" cy="759600"/>
          </a:xfrm>
          <a:prstGeom prst="rect">
            <a:avLst/>
          </a:prstGeom>
        </p:spPr>
      </p:pic>
      <p:pic>
        <p:nvPicPr>
          <p:cNvPr id="83" name="Image 82"/>
          <p:cNvPicPr>
            <a:picLocks noChangeAspect="1"/>
          </p:cNvPicPr>
          <p:nvPr/>
        </p:nvPicPr>
        <p:blipFill>
          <a:blip r:embed="rId7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3414" y="5221275"/>
            <a:ext cx="519726" cy="759600"/>
          </a:xfrm>
          <a:prstGeom prst="rect">
            <a:avLst/>
          </a:prstGeom>
        </p:spPr>
      </p:pic>
      <p:pic>
        <p:nvPicPr>
          <p:cNvPr id="84" name="Image 83"/>
          <p:cNvPicPr>
            <a:picLocks noChangeAspect="1"/>
          </p:cNvPicPr>
          <p:nvPr/>
        </p:nvPicPr>
        <p:blipFill>
          <a:blip r:embed="rId7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1582" y="6098400"/>
            <a:ext cx="519726" cy="759600"/>
          </a:xfrm>
          <a:prstGeom prst="rect">
            <a:avLst/>
          </a:prstGeom>
        </p:spPr>
      </p:pic>
      <p:pic>
        <p:nvPicPr>
          <p:cNvPr id="85" name="Image 84"/>
          <p:cNvPicPr>
            <a:picLocks noChangeAspect="1"/>
          </p:cNvPicPr>
          <p:nvPr/>
        </p:nvPicPr>
        <p:blipFill>
          <a:blip r:embed="rId7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1582" y="3494046"/>
            <a:ext cx="519726" cy="7596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8084" y="854003"/>
            <a:ext cx="519726" cy="7596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8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8084" y="1723245"/>
            <a:ext cx="519726" cy="759600"/>
          </a:xfrm>
          <a:prstGeom prst="rect">
            <a:avLst/>
          </a:prstGeom>
        </p:spPr>
      </p:pic>
      <p:pic>
        <p:nvPicPr>
          <p:cNvPr id="86" name="Image 85"/>
          <p:cNvPicPr>
            <a:picLocks noChangeAspect="1"/>
          </p:cNvPicPr>
          <p:nvPr/>
        </p:nvPicPr>
        <p:blipFill>
          <a:blip r:embed="rId8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8084" y="2608411"/>
            <a:ext cx="519726" cy="759600"/>
          </a:xfrm>
          <a:prstGeom prst="rect">
            <a:avLst/>
          </a:prstGeom>
        </p:spPr>
      </p:pic>
      <p:pic>
        <p:nvPicPr>
          <p:cNvPr id="87" name="Image 86"/>
          <p:cNvPicPr>
            <a:picLocks noChangeAspect="1"/>
          </p:cNvPicPr>
          <p:nvPr/>
        </p:nvPicPr>
        <p:blipFill>
          <a:blip r:embed="rId8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8084" y="4350098"/>
            <a:ext cx="519726" cy="759600"/>
          </a:xfrm>
          <a:prstGeom prst="rect">
            <a:avLst/>
          </a:prstGeom>
        </p:spPr>
      </p:pic>
      <p:pic>
        <p:nvPicPr>
          <p:cNvPr id="88" name="Image 87"/>
          <p:cNvPicPr>
            <a:picLocks noChangeAspect="1"/>
          </p:cNvPicPr>
          <p:nvPr/>
        </p:nvPicPr>
        <p:blipFill>
          <a:blip r:embed="rId8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8084" y="5215572"/>
            <a:ext cx="519726" cy="759600"/>
          </a:xfrm>
          <a:prstGeom prst="rect">
            <a:avLst/>
          </a:prstGeom>
        </p:spPr>
      </p:pic>
      <p:pic>
        <p:nvPicPr>
          <p:cNvPr id="89" name="Image 88"/>
          <p:cNvPicPr>
            <a:picLocks noChangeAspect="1"/>
          </p:cNvPicPr>
          <p:nvPr/>
        </p:nvPicPr>
        <p:blipFill>
          <a:blip r:embed="rId8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8084" y="6104696"/>
            <a:ext cx="519726" cy="759600"/>
          </a:xfrm>
          <a:prstGeom prst="rect">
            <a:avLst/>
          </a:prstGeom>
        </p:spPr>
      </p:pic>
      <p:pic>
        <p:nvPicPr>
          <p:cNvPr id="90" name="Image 89"/>
          <p:cNvPicPr>
            <a:picLocks noChangeAspect="1"/>
          </p:cNvPicPr>
          <p:nvPr/>
        </p:nvPicPr>
        <p:blipFill>
          <a:blip r:embed="rId8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4179" y="855684"/>
            <a:ext cx="519726" cy="759600"/>
          </a:xfrm>
          <a:prstGeom prst="rect">
            <a:avLst/>
          </a:prstGeom>
        </p:spPr>
      </p:pic>
      <p:pic>
        <p:nvPicPr>
          <p:cNvPr id="91" name="Image 90"/>
          <p:cNvPicPr>
            <a:picLocks noChangeAspect="1"/>
          </p:cNvPicPr>
          <p:nvPr/>
        </p:nvPicPr>
        <p:blipFill>
          <a:blip r:embed="rId8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4179" y="1723245"/>
            <a:ext cx="519726" cy="759600"/>
          </a:xfrm>
          <a:prstGeom prst="rect">
            <a:avLst/>
          </a:prstGeom>
        </p:spPr>
      </p:pic>
      <p:pic>
        <p:nvPicPr>
          <p:cNvPr id="92" name="Image 91"/>
          <p:cNvPicPr>
            <a:picLocks noChangeAspect="1"/>
          </p:cNvPicPr>
          <p:nvPr/>
        </p:nvPicPr>
        <p:blipFill>
          <a:blip r:embed="rId8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4179" y="2607119"/>
            <a:ext cx="519726" cy="759600"/>
          </a:xfrm>
          <a:prstGeom prst="rect">
            <a:avLst/>
          </a:prstGeom>
        </p:spPr>
      </p:pic>
      <p:pic>
        <p:nvPicPr>
          <p:cNvPr id="93" name="Image 92"/>
          <p:cNvPicPr>
            <a:picLocks noChangeAspect="1"/>
          </p:cNvPicPr>
          <p:nvPr/>
        </p:nvPicPr>
        <p:blipFill>
          <a:blip r:embed="rId8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4617" y="4350098"/>
            <a:ext cx="519726" cy="759600"/>
          </a:xfrm>
          <a:prstGeom prst="rect">
            <a:avLst/>
          </a:prstGeom>
        </p:spPr>
      </p:pic>
      <p:pic>
        <p:nvPicPr>
          <p:cNvPr id="94" name="Image 93"/>
          <p:cNvPicPr>
            <a:picLocks noChangeAspect="1"/>
          </p:cNvPicPr>
          <p:nvPr/>
        </p:nvPicPr>
        <p:blipFill>
          <a:blip r:embed="rId8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4179" y="5215572"/>
            <a:ext cx="519726" cy="759600"/>
          </a:xfrm>
          <a:prstGeom prst="rect">
            <a:avLst/>
          </a:prstGeom>
        </p:spPr>
      </p:pic>
      <p:pic>
        <p:nvPicPr>
          <p:cNvPr id="95" name="Image 94"/>
          <p:cNvPicPr>
            <a:picLocks noChangeAspect="1"/>
          </p:cNvPicPr>
          <p:nvPr/>
        </p:nvPicPr>
        <p:blipFill>
          <a:blip r:embed="rId9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4179" y="6104696"/>
            <a:ext cx="519726" cy="759600"/>
          </a:xfrm>
          <a:prstGeom prst="rect">
            <a:avLst/>
          </a:prstGeom>
        </p:spPr>
      </p:pic>
      <p:pic>
        <p:nvPicPr>
          <p:cNvPr id="96" name="Image 95"/>
          <p:cNvPicPr>
            <a:picLocks noChangeAspect="1"/>
          </p:cNvPicPr>
          <p:nvPr/>
        </p:nvPicPr>
        <p:blipFill>
          <a:blip r:embed="rId9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0274" y="854003"/>
            <a:ext cx="519726" cy="759600"/>
          </a:xfrm>
          <a:prstGeom prst="rect">
            <a:avLst/>
          </a:prstGeom>
        </p:spPr>
      </p:pic>
      <p:pic>
        <p:nvPicPr>
          <p:cNvPr id="97" name="Image 96"/>
          <p:cNvPicPr>
            <a:picLocks noChangeAspect="1"/>
          </p:cNvPicPr>
          <p:nvPr/>
        </p:nvPicPr>
        <p:blipFill>
          <a:blip r:embed="rId9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0274" y="1723245"/>
            <a:ext cx="519726" cy="759600"/>
          </a:xfrm>
          <a:prstGeom prst="rect">
            <a:avLst/>
          </a:prstGeom>
        </p:spPr>
      </p:pic>
      <p:pic>
        <p:nvPicPr>
          <p:cNvPr id="98" name="Image 97"/>
          <p:cNvPicPr>
            <a:picLocks noChangeAspect="1"/>
          </p:cNvPicPr>
          <p:nvPr/>
        </p:nvPicPr>
        <p:blipFill>
          <a:blip r:embed="rId9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0274" y="2615382"/>
            <a:ext cx="519726" cy="759600"/>
          </a:xfrm>
          <a:prstGeom prst="rect">
            <a:avLst/>
          </a:prstGeom>
        </p:spPr>
      </p:pic>
      <p:pic>
        <p:nvPicPr>
          <p:cNvPr id="99" name="Image 98"/>
          <p:cNvPicPr>
            <a:picLocks noChangeAspect="1"/>
          </p:cNvPicPr>
          <p:nvPr/>
        </p:nvPicPr>
        <p:blipFill>
          <a:blip r:embed="rId9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0274" y="4350098"/>
            <a:ext cx="519726" cy="759600"/>
          </a:xfrm>
          <a:prstGeom prst="rect">
            <a:avLst/>
          </a:prstGeom>
        </p:spPr>
      </p:pic>
      <p:pic>
        <p:nvPicPr>
          <p:cNvPr id="100" name="Image 99"/>
          <p:cNvPicPr>
            <a:picLocks noChangeAspect="1"/>
          </p:cNvPicPr>
          <p:nvPr/>
        </p:nvPicPr>
        <p:blipFill>
          <a:blip r:embed="rId9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9544" y="5215572"/>
            <a:ext cx="519726" cy="759600"/>
          </a:xfrm>
          <a:prstGeom prst="rect">
            <a:avLst/>
          </a:prstGeom>
        </p:spPr>
      </p:pic>
      <p:pic>
        <p:nvPicPr>
          <p:cNvPr id="101" name="Image 100"/>
          <p:cNvPicPr>
            <a:picLocks noChangeAspect="1"/>
          </p:cNvPicPr>
          <p:nvPr/>
        </p:nvPicPr>
        <p:blipFill>
          <a:blip r:embed="rId9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8442" y="6098400"/>
            <a:ext cx="519726" cy="759600"/>
          </a:xfrm>
          <a:prstGeom prst="rect">
            <a:avLst/>
          </a:prstGeom>
        </p:spPr>
      </p:pic>
      <p:pic>
        <p:nvPicPr>
          <p:cNvPr id="102" name="Image 101"/>
          <p:cNvPicPr>
            <a:picLocks noChangeAspect="1"/>
          </p:cNvPicPr>
          <p:nvPr/>
        </p:nvPicPr>
        <p:blipFill>
          <a:blip r:embed="rId9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6369" y="854003"/>
            <a:ext cx="519726" cy="759600"/>
          </a:xfrm>
          <a:prstGeom prst="rect">
            <a:avLst/>
          </a:prstGeom>
        </p:spPr>
      </p:pic>
      <p:pic>
        <p:nvPicPr>
          <p:cNvPr id="103" name="Image 102"/>
          <p:cNvPicPr>
            <a:picLocks noChangeAspect="1"/>
          </p:cNvPicPr>
          <p:nvPr/>
        </p:nvPicPr>
        <p:blipFill>
          <a:blip r:embed="rId9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6369" y="1726744"/>
            <a:ext cx="519726" cy="759600"/>
          </a:xfrm>
          <a:prstGeom prst="rect">
            <a:avLst/>
          </a:prstGeom>
        </p:spPr>
      </p:pic>
      <p:pic>
        <p:nvPicPr>
          <p:cNvPr id="104" name="Image 103"/>
          <p:cNvPicPr>
            <a:picLocks noChangeAspect="1"/>
          </p:cNvPicPr>
          <p:nvPr/>
        </p:nvPicPr>
        <p:blipFill>
          <a:blip r:embed="rId9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6369" y="2608411"/>
            <a:ext cx="519726" cy="759600"/>
          </a:xfrm>
          <a:prstGeom prst="rect">
            <a:avLst/>
          </a:prstGeom>
        </p:spPr>
      </p:pic>
      <p:pic>
        <p:nvPicPr>
          <p:cNvPr id="105" name="Image 104"/>
          <p:cNvPicPr>
            <a:picLocks noChangeAspect="1"/>
          </p:cNvPicPr>
          <p:nvPr/>
        </p:nvPicPr>
        <p:blipFill>
          <a:blip r:embed="rId10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6369" y="4363791"/>
            <a:ext cx="519726" cy="759600"/>
          </a:xfrm>
          <a:prstGeom prst="rect">
            <a:avLst/>
          </a:prstGeom>
        </p:spPr>
      </p:pic>
      <p:pic>
        <p:nvPicPr>
          <p:cNvPr id="106" name="Image 105"/>
          <p:cNvPicPr>
            <a:picLocks noChangeAspect="1"/>
          </p:cNvPicPr>
          <p:nvPr/>
        </p:nvPicPr>
        <p:blipFill>
          <a:blip r:embed="rId10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4909" y="5215572"/>
            <a:ext cx="519726" cy="759600"/>
          </a:xfrm>
          <a:prstGeom prst="rect">
            <a:avLst/>
          </a:prstGeom>
        </p:spPr>
      </p:pic>
      <p:pic>
        <p:nvPicPr>
          <p:cNvPr id="107" name="Image 106"/>
          <p:cNvPicPr>
            <a:picLocks noChangeAspect="1"/>
          </p:cNvPicPr>
          <p:nvPr/>
        </p:nvPicPr>
        <p:blipFill>
          <a:blip r:embed="rId10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2705" y="6104696"/>
            <a:ext cx="519726" cy="759600"/>
          </a:xfrm>
          <a:prstGeom prst="rect">
            <a:avLst/>
          </a:prstGeom>
        </p:spPr>
      </p:pic>
      <p:pic>
        <p:nvPicPr>
          <p:cNvPr id="108" name="Image 107"/>
          <p:cNvPicPr>
            <a:picLocks noChangeAspect="1"/>
          </p:cNvPicPr>
          <p:nvPr/>
        </p:nvPicPr>
        <p:blipFill>
          <a:blip r:embed="rId10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8084" y="3479913"/>
            <a:ext cx="519726" cy="759600"/>
          </a:xfrm>
          <a:prstGeom prst="rect">
            <a:avLst/>
          </a:prstGeom>
        </p:spPr>
      </p:pic>
      <p:pic>
        <p:nvPicPr>
          <p:cNvPr id="109" name="Image 108"/>
          <p:cNvPicPr>
            <a:picLocks noChangeAspect="1"/>
          </p:cNvPicPr>
          <p:nvPr/>
        </p:nvPicPr>
        <p:blipFill>
          <a:blip r:embed="rId10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4179" y="3488397"/>
            <a:ext cx="519726" cy="759600"/>
          </a:xfrm>
          <a:prstGeom prst="rect">
            <a:avLst/>
          </a:prstGeom>
        </p:spPr>
      </p:pic>
      <p:pic>
        <p:nvPicPr>
          <p:cNvPr id="110" name="Image 109"/>
          <p:cNvPicPr>
            <a:picLocks noChangeAspect="1"/>
          </p:cNvPicPr>
          <p:nvPr/>
        </p:nvPicPr>
        <p:blipFill>
          <a:blip r:embed="rId10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8442" y="3488397"/>
            <a:ext cx="519726" cy="759600"/>
          </a:xfrm>
          <a:prstGeom prst="rect">
            <a:avLst/>
          </a:prstGeom>
        </p:spPr>
      </p:pic>
      <p:pic>
        <p:nvPicPr>
          <p:cNvPr id="111" name="Image 110"/>
          <p:cNvPicPr>
            <a:picLocks noChangeAspect="1"/>
          </p:cNvPicPr>
          <p:nvPr/>
        </p:nvPicPr>
        <p:blipFill>
          <a:blip r:embed="rId10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2705" y="3493339"/>
            <a:ext cx="519726" cy="759600"/>
          </a:xfrm>
          <a:prstGeom prst="rect">
            <a:avLst/>
          </a:prstGeom>
        </p:spPr>
      </p:pic>
      <p:sp>
        <p:nvSpPr>
          <p:cNvPr id="112" name="Espace réservé du texte 1">
            <a:extLst>
              <a:ext uri="{FF2B5EF4-FFF2-40B4-BE49-F238E27FC236}">
                <a16:creationId xmlns:a16="http://schemas.microsoft.com/office/drawing/2014/main" id="{777FB70F-987A-B546-83E3-3E7BEEB17F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5086" y="201707"/>
            <a:ext cx="8919093" cy="496299"/>
          </a:xfrm>
        </p:spPr>
        <p:txBody>
          <a:bodyPr/>
          <a:lstStyle/>
          <a:p>
            <a:r>
              <a:rPr lang="en-US" sz="2800" dirty="0"/>
              <a:t>Spatiotemporal distribution of shape trajectories</a:t>
            </a:r>
          </a:p>
        </p:txBody>
      </p:sp>
    </p:spTree>
    <p:extLst>
      <p:ext uri="{BB962C8B-B14F-4D97-AF65-F5344CB8AC3E}">
        <p14:creationId xmlns:p14="http://schemas.microsoft.com/office/powerpoint/2010/main" val="14923224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609601" y="167841"/>
            <a:ext cx="7984950" cy="496299"/>
          </a:xfrm>
        </p:spPr>
        <p:txBody>
          <a:bodyPr/>
          <a:lstStyle/>
          <a:p>
            <a:r>
              <a:rPr lang="fr-FR" sz="2800" dirty="0">
                <a:hlinkClick r:id="rId3"/>
              </a:rPr>
              <a:t>http://www.digital-brain.org/</a:t>
            </a:r>
            <a:r>
              <a:rPr lang="en-US" sz="2800" dirty="0"/>
              <a:t> visualization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567E39E-C0E9-FA4C-948D-ACA34BE6F3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684"/>
          <a:stretch/>
        </p:blipFill>
        <p:spPr>
          <a:xfrm>
            <a:off x="894608" y="997528"/>
            <a:ext cx="10213881" cy="576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279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259DC1A5-4AAF-0949-A815-D639D4245A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4179"/>
          <a:stretch/>
        </p:blipFill>
        <p:spPr>
          <a:xfrm>
            <a:off x="558139" y="1209505"/>
            <a:ext cx="11127284" cy="5191295"/>
          </a:xfrm>
          <a:prstGeom prst="rect">
            <a:avLst/>
          </a:prstGeom>
        </p:spPr>
      </p:pic>
      <p:sp>
        <p:nvSpPr>
          <p:cNvPr id="6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558139" y="167841"/>
            <a:ext cx="8036411" cy="496299"/>
          </a:xfrm>
        </p:spPr>
        <p:txBody>
          <a:bodyPr/>
          <a:lstStyle/>
          <a:p>
            <a:r>
              <a:rPr lang="en-US" sz="2800" u="sng" dirty="0"/>
              <a:t>Population</a:t>
            </a:r>
            <a:r>
              <a:rPr lang="en-US" sz="2800" dirty="0"/>
              <a:t> analysis: correlation with cofactors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024EA8A-07E9-984E-841A-4F9D456979BC}"/>
              </a:ext>
            </a:extLst>
          </p:cNvPr>
          <p:cNvSpPr/>
          <p:nvPr/>
        </p:nvSpPr>
        <p:spPr>
          <a:xfrm>
            <a:off x="4079387" y="1351722"/>
            <a:ext cx="3693013" cy="49099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46F5DE-EA89-8942-ABF3-0138D80DCE12}"/>
              </a:ext>
            </a:extLst>
          </p:cNvPr>
          <p:cNvSpPr/>
          <p:nvPr/>
        </p:nvSpPr>
        <p:spPr>
          <a:xfrm>
            <a:off x="7856256" y="1351722"/>
            <a:ext cx="3693013" cy="490993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18B434-8B94-BD4A-9615-93A15144325E}"/>
              </a:ext>
            </a:extLst>
          </p:cNvPr>
          <p:cNvSpPr/>
          <p:nvPr/>
        </p:nvSpPr>
        <p:spPr>
          <a:xfrm>
            <a:off x="1409074" y="2219740"/>
            <a:ext cx="10140195" cy="1994452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213EFF-BB5B-004D-A118-97C45BC8D3BC}"/>
              </a:ext>
            </a:extLst>
          </p:cNvPr>
          <p:cNvSpPr/>
          <p:nvPr/>
        </p:nvSpPr>
        <p:spPr>
          <a:xfrm>
            <a:off x="1409074" y="4287078"/>
            <a:ext cx="10140195" cy="1994452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30CD6D-5B3A-6F43-A794-37F837868E20}"/>
              </a:ext>
            </a:extLst>
          </p:cNvPr>
          <p:cNvSpPr/>
          <p:nvPr/>
        </p:nvSpPr>
        <p:spPr>
          <a:xfrm>
            <a:off x="3116924" y="2375151"/>
            <a:ext cx="613690" cy="47888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ED1BB2-C2EA-5D4B-81E3-6A547EFAF625}"/>
              </a:ext>
            </a:extLst>
          </p:cNvPr>
          <p:cNvSpPr/>
          <p:nvPr/>
        </p:nvSpPr>
        <p:spPr>
          <a:xfrm>
            <a:off x="3116924" y="4384060"/>
            <a:ext cx="613690" cy="47888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20704A-2083-E24D-AD17-0A3E43149455}"/>
              </a:ext>
            </a:extLst>
          </p:cNvPr>
          <p:cNvSpPr/>
          <p:nvPr/>
        </p:nvSpPr>
        <p:spPr>
          <a:xfrm>
            <a:off x="3116921" y="3040176"/>
            <a:ext cx="613690" cy="478885"/>
          </a:xfrm>
          <a:prstGeom prst="rect">
            <a:avLst/>
          </a:prstGeom>
          <a:noFill/>
          <a:ln w="38100">
            <a:solidFill>
              <a:srgbClr val="00AF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4A8C0F-BCDE-AE44-9EAF-FC7C10B896F2}"/>
              </a:ext>
            </a:extLst>
          </p:cNvPr>
          <p:cNvSpPr/>
          <p:nvPr/>
        </p:nvSpPr>
        <p:spPr>
          <a:xfrm>
            <a:off x="3116921" y="5049085"/>
            <a:ext cx="613690" cy="478885"/>
          </a:xfrm>
          <a:prstGeom prst="rect">
            <a:avLst/>
          </a:prstGeom>
          <a:noFill/>
          <a:ln w="38100">
            <a:solidFill>
              <a:srgbClr val="00AF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1957D5-8EB5-B842-9291-0D99527107F5}"/>
              </a:ext>
            </a:extLst>
          </p:cNvPr>
          <p:cNvSpPr/>
          <p:nvPr/>
        </p:nvSpPr>
        <p:spPr>
          <a:xfrm>
            <a:off x="3116921" y="3663630"/>
            <a:ext cx="613690" cy="478885"/>
          </a:xfrm>
          <a:prstGeom prst="rect">
            <a:avLst/>
          </a:prstGeom>
          <a:noFill/>
          <a:ln w="38100">
            <a:solidFill>
              <a:srgbClr val="78D6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BD870C-4302-2E46-A614-B63E3C921805}"/>
              </a:ext>
            </a:extLst>
          </p:cNvPr>
          <p:cNvSpPr/>
          <p:nvPr/>
        </p:nvSpPr>
        <p:spPr>
          <a:xfrm>
            <a:off x="3116921" y="5700249"/>
            <a:ext cx="613690" cy="478885"/>
          </a:xfrm>
          <a:prstGeom prst="rect">
            <a:avLst/>
          </a:prstGeom>
          <a:noFill/>
          <a:ln w="38100">
            <a:solidFill>
              <a:srgbClr val="78D6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28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558139" y="167841"/>
            <a:ext cx="8036411" cy="496299"/>
          </a:xfrm>
        </p:spPr>
        <p:txBody>
          <a:bodyPr/>
          <a:lstStyle/>
          <a:p>
            <a:r>
              <a:rPr lang="en-US" sz="2800" u="sng" dirty="0"/>
              <a:t>Population</a:t>
            </a:r>
            <a:r>
              <a:rPr lang="en-US" sz="2800" dirty="0"/>
              <a:t> analysis: correlation with cofactors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50914AE4-A824-5941-BE54-BA0B10C525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4179"/>
          <a:stretch/>
        </p:blipFill>
        <p:spPr>
          <a:xfrm>
            <a:off x="558139" y="1209505"/>
            <a:ext cx="11127284" cy="519129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540B853-9B1A-454D-9E7A-F9B88692D61C}"/>
              </a:ext>
            </a:extLst>
          </p:cNvPr>
          <p:cNvSpPr/>
          <p:nvPr/>
        </p:nvSpPr>
        <p:spPr>
          <a:xfrm>
            <a:off x="4079387" y="2325757"/>
            <a:ext cx="3693013" cy="5963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B8447EC-853A-0F4F-AF73-4EFE28E0F169}"/>
              </a:ext>
            </a:extLst>
          </p:cNvPr>
          <p:cNvSpPr/>
          <p:nvPr/>
        </p:nvSpPr>
        <p:spPr>
          <a:xfrm>
            <a:off x="7975526" y="5029200"/>
            <a:ext cx="3693013" cy="5963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850C460A-B48F-824E-BF98-BB2F780FF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261" y="951088"/>
            <a:ext cx="5758667" cy="586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3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6 0.01898 L -0.20377 -0.2157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68" y="-1173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1" grpId="0" animBg="1"/>
      <p:bldP spid="21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558139" y="167841"/>
            <a:ext cx="8036411" cy="496299"/>
          </a:xfrm>
        </p:spPr>
        <p:txBody>
          <a:bodyPr/>
          <a:lstStyle/>
          <a:p>
            <a:r>
              <a:rPr lang="en-US" sz="2800" u="sng" dirty="0"/>
              <a:t>Population</a:t>
            </a:r>
            <a:r>
              <a:rPr lang="en-US" sz="2800" dirty="0"/>
              <a:t> analysis: correlation with cofactors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B6A67EA-3CAD-3B4B-B539-7C81441D9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261" y="951088"/>
            <a:ext cx="5758667" cy="58633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8FF72E5-FF9B-0646-AB64-EAE78AE14992}"/>
              </a:ext>
            </a:extLst>
          </p:cNvPr>
          <p:cNvSpPr/>
          <p:nvPr/>
        </p:nvSpPr>
        <p:spPr>
          <a:xfrm>
            <a:off x="6895173" y="1269136"/>
            <a:ext cx="459446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endParaRPr lang="fr-FR" sz="3200" dirty="0">
              <a:latin typeface="Nexa Light" charset="0"/>
              <a:ea typeface="Nexa Light" charset="0"/>
              <a:cs typeface="Nexa Light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fr-FR" sz="3200" dirty="0" err="1">
                <a:latin typeface="Nexa Light" charset="0"/>
                <a:ea typeface="Nexa Light" charset="0"/>
                <a:cs typeface="Nexa Light" charset="0"/>
              </a:rPr>
              <a:t>Slightly</a:t>
            </a:r>
            <a:r>
              <a:rPr lang="fr-FR" sz="3200" dirty="0">
                <a:latin typeface="Nexa Light" charset="0"/>
                <a:ea typeface="Nexa Light" charset="0"/>
                <a:cs typeface="Nexa Light" charset="0"/>
              </a:rPr>
              <a:t> </a:t>
            </a:r>
            <a:r>
              <a:rPr lang="fr-FR" sz="3200" dirty="0" err="1">
                <a:latin typeface="Nexa Light" charset="0"/>
                <a:ea typeface="Nexa Light" charset="0"/>
                <a:cs typeface="Nexa Light" charset="0"/>
              </a:rPr>
              <a:t>stronger</a:t>
            </a:r>
            <a:r>
              <a:rPr lang="fr-FR" sz="3200" dirty="0">
                <a:latin typeface="Nexa Light" charset="0"/>
                <a:ea typeface="Nexa Light" charset="0"/>
                <a:cs typeface="Nexa Light" charset="0"/>
              </a:rPr>
              <a:t> </a:t>
            </a:r>
            <a:r>
              <a:rPr lang="fr-FR" sz="3200" dirty="0" err="1">
                <a:latin typeface="Nexa Light" charset="0"/>
                <a:ea typeface="Nexa Light" charset="0"/>
                <a:cs typeface="Nexa Light" charset="0"/>
              </a:rPr>
              <a:t>results</a:t>
            </a:r>
            <a:r>
              <a:rPr lang="fr-FR" sz="3200" dirty="0">
                <a:latin typeface="Nexa Light" charset="0"/>
                <a:ea typeface="Nexa Light" charset="0"/>
                <a:cs typeface="Nexa Light" charset="0"/>
              </a:rPr>
              <a:t> </a:t>
            </a:r>
            <a:r>
              <a:rPr lang="fr-FR" sz="3200" dirty="0" err="1">
                <a:latin typeface="Nexa Light" charset="0"/>
                <a:ea typeface="Nexa Light" charset="0"/>
                <a:cs typeface="Nexa Light" charset="0"/>
              </a:rPr>
              <a:t>with</a:t>
            </a:r>
            <a:r>
              <a:rPr lang="fr-FR" sz="3200" dirty="0">
                <a:latin typeface="Nexa Light" charset="0"/>
                <a:ea typeface="Nexa Light" charset="0"/>
                <a:cs typeface="Nexa Light" charset="0"/>
              </a:rPr>
              <a:t> the </a:t>
            </a:r>
            <a:r>
              <a:rPr lang="fr-FR" sz="3200" dirty="0" err="1">
                <a:latin typeface="Nexa Light" charset="0"/>
                <a:ea typeface="Nexa Light" charset="0"/>
                <a:cs typeface="Nexa Light" charset="0"/>
              </a:rPr>
              <a:t>left</a:t>
            </a:r>
            <a:r>
              <a:rPr lang="fr-FR" sz="3200" dirty="0">
                <a:latin typeface="Nexa Light" charset="0"/>
                <a:ea typeface="Nexa Light" charset="0"/>
                <a:cs typeface="Nexa Light" charset="0"/>
              </a:rPr>
              <a:t> </a:t>
            </a:r>
            <a:r>
              <a:rPr lang="fr-FR" sz="3200" dirty="0" err="1">
                <a:latin typeface="Nexa Light" charset="0"/>
                <a:ea typeface="Nexa Light" charset="0"/>
                <a:cs typeface="Nexa Light" charset="0"/>
              </a:rPr>
              <a:t>hippocampus</a:t>
            </a:r>
            <a:endParaRPr lang="fr-FR" sz="3200" dirty="0">
              <a:latin typeface="Nexa Light" charset="0"/>
              <a:ea typeface="Nexa Light" charset="0"/>
              <a:cs typeface="Nexa Light" charset="0"/>
            </a:endParaRPr>
          </a:p>
          <a:p>
            <a:pPr marL="342900" indent="-342900">
              <a:buFont typeface="Arial" charset="0"/>
              <a:buChar char="•"/>
            </a:pPr>
            <a:endParaRPr lang="fr-FR" sz="3200" dirty="0">
              <a:latin typeface="Nexa Light" charset="0"/>
              <a:ea typeface="Nexa Light" charset="0"/>
              <a:cs typeface="Nexa Light" charset="0"/>
            </a:endParaRPr>
          </a:p>
          <a:p>
            <a:pPr marL="342900" indent="-342900">
              <a:buFont typeface="Arial" charset="0"/>
              <a:buChar char="•"/>
            </a:pPr>
            <a:endParaRPr lang="fr-FR" sz="3200" dirty="0">
              <a:latin typeface="Nexa Light" charset="0"/>
              <a:ea typeface="Nexa Light" charset="0"/>
              <a:cs typeface="Nexa Light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fr-FR" sz="3200" dirty="0" err="1">
                <a:latin typeface="Nexa Light" charset="0"/>
                <a:ea typeface="Nexa Light" charset="0"/>
                <a:cs typeface="Nexa Light" charset="0"/>
              </a:rPr>
              <a:t>Strong</a:t>
            </a:r>
            <a:r>
              <a:rPr lang="fr-FR" sz="3200" dirty="0">
                <a:latin typeface="Nexa Light" charset="0"/>
                <a:ea typeface="Nexa Light" charset="0"/>
                <a:cs typeface="Nexa Light" charset="0"/>
              </a:rPr>
              <a:t> </a:t>
            </a:r>
            <a:r>
              <a:rPr lang="fr-FR" sz="3200" dirty="0" err="1">
                <a:latin typeface="Nexa Light" charset="0"/>
                <a:ea typeface="Nexa Light" charset="0"/>
                <a:cs typeface="Nexa Light" charset="0"/>
              </a:rPr>
              <a:t>sexual</a:t>
            </a:r>
            <a:r>
              <a:rPr lang="fr-FR" sz="3200" dirty="0">
                <a:latin typeface="Nexa Light" charset="0"/>
                <a:ea typeface="Nexa Light" charset="0"/>
                <a:cs typeface="Nexa Light" charset="0"/>
              </a:rPr>
              <a:t> </a:t>
            </a:r>
            <a:r>
              <a:rPr lang="fr-FR" sz="3200" dirty="0" err="1">
                <a:latin typeface="Nexa Light" charset="0"/>
                <a:ea typeface="Nexa Light" charset="0"/>
                <a:cs typeface="Nexa Light" charset="0"/>
              </a:rPr>
              <a:t>dimorphism</a:t>
            </a:r>
            <a:endParaRPr lang="fr-FR" sz="3200" dirty="0">
              <a:latin typeface="Nexa Light" charset="0"/>
              <a:ea typeface="Nexa Light" charset="0"/>
              <a:cs typeface="Nexa Light" charset="0"/>
            </a:endParaRPr>
          </a:p>
          <a:p>
            <a:pPr marL="342900" indent="-342900">
              <a:buFont typeface="Arial" charset="0"/>
              <a:buChar char="•"/>
            </a:pPr>
            <a:endParaRPr lang="fr-FR" sz="3200" dirty="0">
              <a:latin typeface="Nexa Light" charset="0"/>
              <a:ea typeface="Nexa Light" charset="0"/>
              <a:cs typeface="Nex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441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580571" y="227095"/>
            <a:ext cx="8929217" cy="381000"/>
          </a:xfrm>
        </p:spPr>
        <p:txBody>
          <a:bodyPr/>
          <a:lstStyle/>
          <a:p>
            <a:r>
              <a:rPr lang="en-US" sz="2800" dirty="0"/>
              <a:t>The next question: models for longitudinal data sets</a:t>
            </a:r>
          </a:p>
        </p:txBody>
      </p:sp>
      <p:grpSp>
        <p:nvGrpSpPr>
          <p:cNvPr id="24" name="Grouper 23"/>
          <p:cNvGrpSpPr/>
          <p:nvPr/>
        </p:nvGrpSpPr>
        <p:grpSpPr>
          <a:xfrm>
            <a:off x="2020643" y="883795"/>
            <a:ext cx="8549571" cy="1873449"/>
            <a:chOff x="496642" y="883794"/>
            <a:chExt cx="8549571" cy="1873449"/>
          </a:xfrm>
        </p:grpSpPr>
        <p:grpSp>
          <p:nvGrpSpPr>
            <p:cNvPr id="21" name="Grouper 20"/>
            <p:cNvGrpSpPr/>
            <p:nvPr/>
          </p:nvGrpSpPr>
          <p:grpSpPr>
            <a:xfrm>
              <a:off x="496642" y="947702"/>
              <a:ext cx="8549571" cy="1809541"/>
              <a:chOff x="496642" y="947702"/>
              <a:chExt cx="8549571" cy="1809541"/>
            </a:xfrm>
          </p:grpSpPr>
          <p:pic>
            <p:nvPicPr>
              <p:cNvPr id="8" name="Image 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2867" y="979275"/>
                <a:ext cx="888518" cy="1209616"/>
              </a:xfrm>
              <a:prstGeom prst="rect">
                <a:avLst/>
              </a:prstGeom>
            </p:spPr>
          </p:pic>
          <p:pic>
            <p:nvPicPr>
              <p:cNvPr id="10" name="Image 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5280" y="947702"/>
                <a:ext cx="884119" cy="1209616"/>
              </a:xfrm>
              <a:prstGeom prst="rect">
                <a:avLst/>
              </a:prstGeom>
            </p:spPr>
          </p:pic>
          <p:pic>
            <p:nvPicPr>
              <p:cNvPr id="11" name="Image 1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2250" y="992485"/>
                <a:ext cx="875322" cy="1209616"/>
              </a:xfrm>
              <a:prstGeom prst="rect">
                <a:avLst/>
              </a:prstGeom>
            </p:spPr>
          </p:pic>
          <p:cxnSp>
            <p:nvCxnSpPr>
              <p:cNvPr id="62" name="Connecteur droit avec flèche 61"/>
              <p:cNvCxnSpPr/>
              <p:nvPr/>
            </p:nvCxnSpPr>
            <p:spPr>
              <a:xfrm flipV="1">
                <a:off x="496642" y="2263011"/>
                <a:ext cx="8058263" cy="21003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ZoneTexte 62"/>
              <p:cNvSpPr txBox="1"/>
              <p:nvPr/>
            </p:nvSpPr>
            <p:spPr>
              <a:xfrm>
                <a:off x="8148082" y="2295578"/>
                <a:ext cx="89813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>
                    <a:latin typeface="Nexa Bold" charset="0"/>
                    <a:ea typeface="Nexa Bold" charset="0"/>
                    <a:cs typeface="Nexa Bold" charset="0"/>
                  </a:rPr>
                  <a:t>Time</a:t>
                </a:r>
              </a:p>
            </p:txBody>
          </p:sp>
        </p:grpSp>
        <p:sp>
          <p:nvSpPr>
            <p:cNvPr id="75" name="ZoneTexte 74"/>
            <p:cNvSpPr txBox="1"/>
            <p:nvPr/>
          </p:nvSpPr>
          <p:spPr>
            <a:xfrm>
              <a:off x="1888955" y="883795"/>
              <a:ext cx="5597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Nexa Bold" charset="0"/>
                  <a:ea typeface="Nexa Bold" charset="0"/>
                  <a:cs typeface="Nexa Bold" charset="0"/>
                </a:rPr>
                <a:t>y</a:t>
              </a:r>
              <a:r>
                <a:rPr lang="en-US" sz="2400" baseline="-25000">
                  <a:latin typeface="Nexa Bold" charset="0"/>
                  <a:ea typeface="Nexa Bold" charset="0"/>
                  <a:cs typeface="Nexa Bold" charset="0"/>
                </a:rPr>
                <a:t>1,1</a:t>
              </a:r>
              <a:endParaRPr lang="en-US" sz="2400">
                <a:latin typeface="Nexa Bold" charset="0"/>
                <a:ea typeface="Nexa Bold" charset="0"/>
                <a:cs typeface="Nexa Bold" charset="0"/>
              </a:endParaRPr>
            </a:p>
          </p:txBody>
        </p:sp>
        <p:sp>
          <p:nvSpPr>
            <p:cNvPr id="76" name="ZoneTexte 75"/>
            <p:cNvSpPr txBox="1"/>
            <p:nvPr/>
          </p:nvSpPr>
          <p:spPr>
            <a:xfrm>
              <a:off x="4629399" y="883795"/>
              <a:ext cx="6190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Nexa Bold" charset="0"/>
                  <a:ea typeface="Nexa Bold" charset="0"/>
                  <a:cs typeface="Nexa Bold" charset="0"/>
                </a:rPr>
                <a:t>y</a:t>
              </a:r>
              <a:r>
                <a:rPr lang="en-US" sz="2400" baseline="-25000">
                  <a:latin typeface="Nexa Bold" charset="0"/>
                  <a:ea typeface="Nexa Bold" charset="0"/>
                  <a:cs typeface="Nexa Bold" charset="0"/>
                </a:rPr>
                <a:t>1,2</a:t>
              </a:r>
              <a:endParaRPr lang="en-US" sz="2400">
                <a:latin typeface="Nexa Bold" charset="0"/>
                <a:ea typeface="Nexa Bold" charset="0"/>
                <a:cs typeface="Nexa Bold" charset="0"/>
              </a:endParaRPr>
            </a:p>
          </p:txBody>
        </p:sp>
        <p:sp>
          <p:nvSpPr>
            <p:cNvPr id="77" name="ZoneTexte 76"/>
            <p:cNvSpPr txBox="1"/>
            <p:nvPr/>
          </p:nvSpPr>
          <p:spPr>
            <a:xfrm>
              <a:off x="7471916" y="883794"/>
              <a:ext cx="6190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Nexa Bold" charset="0"/>
                  <a:ea typeface="Nexa Bold" charset="0"/>
                  <a:cs typeface="Nexa Bold" charset="0"/>
                </a:rPr>
                <a:t>y</a:t>
              </a:r>
              <a:r>
                <a:rPr lang="en-US" sz="2400" baseline="-25000">
                  <a:latin typeface="Nexa Bold" charset="0"/>
                  <a:ea typeface="Nexa Bold" charset="0"/>
                  <a:cs typeface="Nexa Bold" charset="0"/>
                </a:rPr>
                <a:t>1,3</a:t>
              </a:r>
              <a:endParaRPr lang="en-US" sz="2400">
                <a:latin typeface="Nexa Bold" charset="0"/>
                <a:ea typeface="Nexa Bold" charset="0"/>
                <a:cs typeface="Nexa Bold" charset="0"/>
              </a:endParaRPr>
            </a:p>
          </p:txBody>
        </p:sp>
      </p:grpSp>
      <p:grpSp>
        <p:nvGrpSpPr>
          <p:cNvPr id="26" name="Grouper 25"/>
          <p:cNvGrpSpPr/>
          <p:nvPr/>
        </p:nvGrpSpPr>
        <p:grpSpPr>
          <a:xfrm>
            <a:off x="1941964" y="2246191"/>
            <a:ext cx="8610151" cy="2066382"/>
            <a:chOff x="417963" y="2246191"/>
            <a:chExt cx="8610151" cy="2066382"/>
          </a:xfrm>
        </p:grpSpPr>
        <p:grpSp>
          <p:nvGrpSpPr>
            <p:cNvPr id="22" name="Grouper 21"/>
            <p:cNvGrpSpPr/>
            <p:nvPr/>
          </p:nvGrpSpPr>
          <p:grpSpPr>
            <a:xfrm>
              <a:off x="496641" y="2334716"/>
              <a:ext cx="8531473" cy="1977857"/>
              <a:chOff x="496641" y="2334716"/>
              <a:chExt cx="8531473" cy="1977857"/>
            </a:xfrm>
          </p:grpSpPr>
          <p:cxnSp>
            <p:nvCxnSpPr>
              <p:cNvPr id="61" name="Connecteur droit avec flèche 60"/>
              <p:cNvCxnSpPr/>
              <p:nvPr/>
            </p:nvCxnSpPr>
            <p:spPr>
              <a:xfrm flipV="1">
                <a:off x="496641" y="3796349"/>
                <a:ext cx="8058263" cy="21003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2" name="Image 1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3123" y="2334716"/>
                <a:ext cx="961194" cy="1366404"/>
              </a:xfrm>
              <a:prstGeom prst="rect">
                <a:avLst/>
              </a:prstGeom>
            </p:spPr>
          </p:pic>
          <p:pic>
            <p:nvPicPr>
              <p:cNvPr id="14" name="Image 1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60170" y="2344705"/>
                <a:ext cx="944307" cy="1349010"/>
              </a:xfrm>
              <a:prstGeom prst="rect">
                <a:avLst/>
              </a:prstGeom>
            </p:spPr>
          </p:pic>
          <p:pic>
            <p:nvPicPr>
              <p:cNvPr id="15" name="Image 14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69096" y="2388178"/>
                <a:ext cx="916692" cy="1322590"/>
              </a:xfrm>
              <a:prstGeom prst="rect">
                <a:avLst/>
              </a:prstGeom>
            </p:spPr>
          </p:pic>
          <p:sp>
            <p:nvSpPr>
              <p:cNvPr id="72" name="ZoneTexte 71"/>
              <p:cNvSpPr txBox="1"/>
              <p:nvPr/>
            </p:nvSpPr>
            <p:spPr>
              <a:xfrm>
                <a:off x="8129983" y="3850908"/>
                <a:ext cx="89813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>
                    <a:latin typeface="Nexa Bold" charset="0"/>
                    <a:ea typeface="Nexa Bold" charset="0"/>
                    <a:cs typeface="Nexa Bold" charset="0"/>
                  </a:rPr>
                  <a:t>Time</a:t>
                </a:r>
              </a:p>
            </p:txBody>
          </p:sp>
        </p:grpSp>
        <p:sp>
          <p:nvSpPr>
            <p:cNvPr id="78" name="ZoneTexte 77"/>
            <p:cNvSpPr txBox="1"/>
            <p:nvPr/>
          </p:nvSpPr>
          <p:spPr>
            <a:xfrm>
              <a:off x="417963" y="2274540"/>
              <a:ext cx="6190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Nexa Bold" charset="0"/>
                  <a:ea typeface="Nexa Bold" charset="0"/>
                  <a:cs typeface="Nexa Bold" charset="0"/>
                </a:rPr>
                <a:t>y</a:t>
              </a:r>
              <a:r>
                <a:rPr lang="en-US" sz="2400" baseline="-25000">
                  <a:latin typeface="Nexa Bold" charset="0"/>
                  <a:ea typeface="Nexa Bold" charset="0"/>
                  <a:cs typeface="Nexa Bold" charset="0"/>
                </a:rPr>
                <a:t>2,1</a:t>
              </a:r>
              <a:endParaRPr lang="en-US" sz="2400">
                <a:latin typeface="Nexa Bold" charset="0"/>
                <a:ea typeface="Nexa Bold" charset="0"/>
                <a:cs typeface="Nexa Bold" charset="0"/>
              </a:endParaRPr>
            </a:p>
          </p:txBody>
        </p:sp>
        <p:sp>
          <p:nvSpPr>
            <p:cNvPr id="79" name="ZoneTexte 78"/>
            <p:cNvSpPr txBox="1"/>
            <p:nvPr/>
          </p:nvSpPr>
          <p:spPr>
            <a:xfrm>
              <a:off x="3948645" y="2274540"/>
              <a:ext cx="6783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Nexa Bold" charset="0"/>
                  <a:ea typeface="Nexa Bold" charset="0"/>
                  <a:cs typeface="Nexa Bold" charset="0"/>
                </a:rPr>
                <a:t>y</a:t>
              </a:r>
              <a:r>
                <a:rPr lang="en-US" sz="2400" baseline="-25000">
                  <a:latin typeface="Nexa Bold" charset="0"/>
                  <a:ea typeface="Nexa Bold" charset="0"/>
                  <a:cs typeface="Nexa Bold" charset="0"/>
                </a:rPr>
                <a:t>2,2</a:t>
              </a:r>
              <a:endParaRPr lang="en-US" sz="2400">
                <a:latin typeface="Nexa Bold" charset="0"/>
                <a:ea typeface="Nexa Bold" charset="0"/>
                <a:cs typeface="Nexa Bold" charset="0"/>
              </a:endParaRPr>
            </a:p>
          </p:txBody>
        </p:sp>
        <p:sp>
          <p:nvSpPr>
            <p:cNvPr id="80" name="ZoneTexte 79"/>
            <p:cNvSpPr txBox="1"/>
            <p:nvPr/>
          </p:nvSpPr>
          <p:spPr>
            <a:xfrm>
              <a:off x="6474602" y="2246191"/>
              <a:ext cx="6783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Nexa Bold" charset="0"/>
                  <a:ea typeface="Nexa Bold" charset="0"/>
                  <a:cs typeface="Nexa Bold" charset="0"/>
                </a:rPr>
                <a:t>y</a:t>
              </a:r>
              <a:r>
                <a:rPr lang="en-US" sz="2400" baseline="-25000">
                  <a:latin typeface="Nexa Bold" charset="0"/>
                  <a:ea typeface="Nexa Bold" charset="0"/>
                  <a:cs typeface="Nexa Bold" charset="0"/>
                </a:rPr>
                <a:t>2,3</a:t>
              </a:r>
              <a:endParaRPr lang="en-US" sz="2400">
                <a:latin typeface="Nexa Bold" charset="0"/>
                <a:ea typeface="Nexa Bold" charset="0"/>
                <a:cs typeface="Nexa Bold" charset="0"/>
              </a:endParaRPr>
            </a:p>
          </p:txBody>
        </p:sp>
      </p:grpSp>
      <p:grpSp>
        <p:nvGrpSpPr>
          <p:cNvPr id="31" name="Grouper 30"/>
          <p:cNvGrpSpPr/>
          <p:nvPr/>
        </p:nvGrpSpPr>
        <p:grpSpPr>
          <a:xfrm>
            <a:off x="2020642" y="3803545"/>
            <a:ext cx="8537996" cy="2037305"/>
            <a:chOff x="496642" y="3803544"/>
            <a:chExt cx="8537996" cy="2037305"/>
          </a:xfrm>
        </p:grpSpPr>
        <p:grpSp>
          <p:nvGrpSpPr>
            <p:cNvPr id="23" name="Grouper 22"/>
            <p:cNvGrpSpPr/>
            <p:nvPr/>
          </p:nvGrpSpPr>
          <p:grpSpPr>
            <a:xfrm>
              <a:off x="496642" y="3943667"/>
              <a:ext cx="8537996" cy="1897182"/>
              <a:chOff x="496642" y="3943667"/>
              <a:chExt cx="8537996" cy="1897182"/>
            </a:xfrm>
          </p:grpSpPr>
          <p:pic>
            <p:nvPicPr>
              <p:cNvPr id="16" name="Image 15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06682" y="3943667"/>
                <a:ext cx="1013053" cy="1209616"/>
              </a:xfrm>
              <a:prstGeom prst="rect">
                <a:avLst/>
              </a:prstGeom>
            </p:spPr>
          </p:pic>
          <p:pic>
            <p:nvPicPr>
              <p:cNvPr id="17" name="Image 16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45333" y="4009378"/>
                <a:ext cx="1028174" cy="1209616"/>
              </a:xfrm>
              <a:prstGeom prst="rect">
                <a:avLst/>
              </a:prstGeom>
            </p:spPr>
          </p:pic>
          <p:pic>
            <p:nvPicPr>
              <p:cNvPr id="19" name="Image 18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65866" y="4009378"/>
                <a:ext cx="1023134" cy="1209616"/>
              </a:xfrm>
              <a:prstGeom prst="rect">
                <a:avLst/>
              </a:prstGeom>
            </p:spPr>
          </p:pic>
          <p:sp>
            <p:nvSpPr>
              <p:cNvPr id="71" name="ZoneTexte 70"/>
              <p:cNvSpPr txBox="1"/>
              <p:nvPr/>
            </p:nvSpPr>
            <p:spPr>
              <a:xfrm>
                <a:off x="8136507" y="5379184"/>
                <a:ext cx="89813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latin typeface="Nexa Bold" charset="0"/>
                    <a:ea typeface="Nexa Bold" charset="0"/>
                    <a:cs typeface="Nexa Bold" charset="0"/>
                  </a:rPr>
                  <a:t>Time</a:t>
                </a:r>
              </a:p>
            </p:txBody>
          </p:sp>
          <p:cxnSp>
            <p:nvCxnSpPr>
              <p:cNvPr id="74" name="Connecteur droit avec flèche 73"/>
              <p:cNvCxnSpPr/>
              <p:nvPr/>
            </p:nvCxnSpPr>
            <p:spPr>
              <a:xfrm flipV="1">
                <a:off x="496642" y="5318226"/>
                <a:ext cx="8058263" cy="21003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1" name="ZoneTexte 80"/>
            <p:cNvSpPr txBox="1"/>
            <p:nvPr/>
          </p:nvSpPr>
          <p:spPr>
            <a:xfrm>
              <a:off x="3113177" y="3835388"/>
              <a:ext cx="6190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Nexa Bold" charset="0"/>
                  <a:ea typeface="Nexa Bold" charset="0"/>
                  <a:cs typeface="Nexa Bold" charset="0"/>
                </a:rPr>
                <a:t>y</a:t>
              </a:r>
              <a:r>
                <a:rPr lang="en-US" sz="2400" baseline="-25000">
                  <a:latin typeface="Nexa Bold" charset="0"/>
                  <a:ea typeface="Nexa Bold" charset="0"/>
                  <a:cs typeface="Nexa Bold" charset="0"/>
                </a:rPr>
                <a:t>3,1</a:t>
              </a:r>
              <a:endParaRPr lang="en-US" sz="2400">
                <a:latin typeface="Nexa Bold" charset="0"/>
                <a:ea typeface="Nexa Bold" charset="0"/>
                <a:cs typeface="Nexa Bold" charset="0"/>
              </a:endParaRPr>
            </a:p>
          </p:txBody>
        </p:sp>
        <p:sp>
          <p:nvSpPr>
            <p:cNvPr id="82" name="ZoneTexte 81"/>
            <p:cNvSpPr txBox="1"/>
            <p:nvPr/>
          </p:nvSpPr>
          <p:spPr>
            <a:xfrm>
              <a:off x="5539837" y="3803544"/>
              <a:ext cx="6783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Nexa Bold" charset="0"/>
                  <a:ea typeface="Nexa Bold" charset="0"/>
                  <a:cs typeface="Nexa Bold" charset="0"/>
                </a:rPr>
                <a:t>y</a:t>
              </a:r>
              <a:r>
                <a:rPr lang="en-US" sz="2400" baseline="-25000">
                  <a:latin typeface="Nexa Bold" charset="0"/>
                  <a:ea typeface="Nexa Bold" charset="0"/>
                  <a:cs typeface="Nexa Bold" charset="0"/>
                </a:rPr>
                <a:t>3,2</a:t>
              </a:r>
              <a:endParaRPr lang="en-US" sz="2400">
                <a:latin typeface="Nexa Bold" charset="0"/>
                <a:ea typeface="Nexa Bold" charset="0"/>
                <a:cs typeface="Nexa Bold" charset="0"/>
              </a:endParaRPr>
            </a:p>
          </p:txBody>
        </p:sp>
        <p:sp>
          <p:nvSpPr>
            <p:cNvPr id="83" name="ZoneTexte 82"/>
            <p:cNvSpPr txBox="1"/>
            <p:nvPr/>
          </p:nvSpPr>
          <p:spPr>
            <a:xfrm>
              <a:off x="6663314" y="3804526"/>
              <a:ext cx="6783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Nexa Bold" charset="0"/>
                  <a:ea typeface="Nexa Bold" charset="0"/>
                  <a:cs typeface="Nexa Bold" charset="0"/>
                </a:rPr>
                <a:t>y</a:t>
              </a:r>
              <a:r>
                <a:rPr lang="en-US" sz="2400" baseline="-25000">
                  <a:latin typeface="Nexa Bold" charset="0"/>
                  <a:ea typeface="Nexa Bold" charset="0"/>
                  <a:cs typeface="Nexa Bold" charset="0"/>
                </a:rPr>
                <a:t>3,3</a:t>
              </a:r>
              <a:endParaRPr lang="en-US" sz="2400">
                <a:latin typeface="Nexa Bold" charset="0"/>
                <a:ea typeface="Nexa Bold" charset="0"/>
                <a:cs typeface="Nexa Bold" charset="0"/>
              </a:endParaRPr>
            </a:p>
          </p:txBody>
        </p:sp>
      </p:grpSp>
      <p:grpSp>
        <p:nvGrpSpPr>
          <p:cNvPr id="30" name="Grouper 29"/>
          <p:cNvGrpSpPr/>
          <p:nvPr/>
        </p:nvGrpSpPr>
        <p:grpSpPr>
          <a:xfrm>
            <a:off x="1492883" y="883795"/>
            <a:ext cx="509345" cy="4456971"/>
            <a:chOff x="-31118" y="883794"/>
            <a:chExt cx="509345" cy="4456971"/>
          </a:xfrm>
        </p:grpSpPr>
        <p:cxnSp>
          <p:nvCxnSpPr>
            <p:cNvPr id="84" name="Connecteur droit avec flèche 83"/>
            <p:cNvCxnSpPr/>
            <p:nvPr/>
          </p:nvCxnSpPr>
          <p:spPr>
            <a:xfrm flipH="1" flipV="1">
              <a:off x="430547" y="980921"/>
              <a:ext cx="47680" cy="4359844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ZoneTexte 84"/>
            <p:cNvSpPr txBox="1"/>
            <p:nvPr/>
          </p:nvSpPr>
          <p:spPr>
            <a:xfrm rot="16200000">
              <a:off x="-667574" y="1520250"/>
              <a:ext cx="17345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latin typeface="Nexa Bold" charset="0"/>
                  <a:ea typeface="Nexa Bold" charset="0"/>
                  <a:cs typeface="Nexa Bold" charset="0"/>
                </a:rPr>
                <a:t>Individuals</a:t>
              </a:r>
            </a:p>
          </p:txBody>
        </p:sp>
      </p:grpSp>
      <p:sp>
        <p:nvSpPr>
          <p:cNvPr id="86" name="Rectangle 85"/>
          <p:cNvSpPr/>
          <p:nvPr/>
        </p:nvSpPr>
        <p:spPr>
          <a:xfrm>
            <a:off x="2002969" y="5880097"/>
            <a:ext cx="3528305" cy="756439"/>
          </a:xfrm>
          <a:prstGeom prst="rect">
            <a:avLst/>
          </a:prstGeom>
          <a:solidFill>
            <a:srgbClr val="702082"/>
          </a:solidFill>
          <a:ln w="28575">
            <a:solidFill>
              <a:srgbClr val="702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Variability in the geometry</a:t>
            </a:r>
          </a:p>
        </p:txBody>
      </p:sp>
      <p:sp>
        <p:nvSpPr>
          <p:cNvPr id="87" name="Rectangle 86"/>
          <p:cNvSpPr/>
          <p:nvPr/>
        </p:nvSpPr>
        <p:spPr>
          <a:xfrm>
            <a:off x="6533355" y="5880097"/>
            <a:ext cx="3528305" cy="756439"/>
          </a:xfrm>
          <a:prstGeom prst="rect">
            <a:avLst/>
          </a:prstGeom>
          <a:solidFill>
            <a:srgbClr val="702082"/>
          </a:solidFill>
          <a:ln w="28575">
            <a:solidFill>
              <a:srgbClr val="702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Variability in the dynamics</a:t>
            </a:r>
          </a:p>
        </p:txBody>
      </p:sp>
    </p:spTree>
    <p:extLst>
      <p:ext uri="{BB962C8B-B14F-4D97-AF65-F5344CB8AC3E}">
        <p14:creationId xmlns:p14="http://schemas.microsoft.com/office/powerpoint/2010/main" val="429493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566057" y="167841"/>
            <a:ext cx="9174291" cy="496299"/>
          </a:xfrm>
        </p:spPr>
        <p:txBody>
          <a:bodyPr/>
          <a:lstStyle/>
          <a:p>
            <a:r>
              <a:rPr lang="en-US" sz="2800" u="sng" dirty="0"/>
              <a:t>Individual</a:t>
            </a:r>
            <a:r>
              <a:rPr lang="en-US" sz="2800" dirty="0"/>
              <a:t> prediction of the anatomical changes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2DE2705-D9D9-4A4D-8E7B-E247AF312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088" y="871468"/>
            <a:ext cx="8965876" cy="598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8027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>
            <a:extLst>
              <a:ext uri="{FF2B5EF4-FFF2-40B4-BE49-F238E27FC236}">
                <a16:creationId xmlns:a16="http://schemas.microsoft.com/office/drawing/2014/main" id="{D2390C66-585E-D745-A8A4-2D633E3052A7}"/>
              </a:ext>
            </a:extLst>
          </p:cNvPr>
          <p:cNvGrpSpPr/>
          <p:nvPr/>
        </p:nvGrpSpPr>
        <p:grpSpPr>
          <a:xfrm>
            <a:off x="518160" y="1051560"/>
            <a:ext cx="11076432" cy="2560320"/>
            <a:chOff x="444718" y="757641"/>
            <a:chExt cx="8203171" cy="2560320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1F472FA3-5B8D-0744-AA5E-7579ACEEA8F2}"/>
                </a:ext>
              </a:extLst>
            </p:cNvPr>
            <p:cNvSpPr txBox="1"/>
            <p:nvPr/>
          </p:nvSpPr>
          <p:spPr>
            <a:xfrm>
              <a:off x="444718" y="1021404"/>
              <a:ext cx="82031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44" indent="-285744">
                <a:buFont typeface="Arial" panose="020B0604020202020204" pitchFamily="34" charset="0"/>
                <a:buChar char="•"/>
              </a:pPr>
              <a:endParaRPr lang="fr-FR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E9178FD-589D-3C40-B9F8-E45B1A7A073F}"/>
                </a:ext>
              </a:extLst>
            </p:cNvPr>
            <p:cNvSpPr/>
            <p:nvPr/>
          </p:nvSpPr>
          <p:spPr>
            <a:xfrm>
              <a:off x="444718" y="757641"/>
              <a:ext cx="8203171" cy="2560320"/>
            </a:xfrm>
            <a:prstGeom prst="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sz="2800" i="1" dirty="0">
                <a:solidFill>
                  <a:schemeClr val="tx1"/>
                </a:solidFill>
                <a:latin typeface="Cambria Math" panose="02040503050406030204" pitchFamily="18" charset="0"/>
              </a:endParaRPr>
            </a:p>
            <a:p>
              <a:pPr marL="342891" indent="-342891">
                <a:buFont typeface="Arial" panose="020B0604020202020204" pitchFamily="34" charset="0"/>
                <a:buChar char="•"/>
              </a:pPr>
              <a:r>
                <a:rPr lang="fr-FR" sz="2800" dirty="0">
                  <a:solidFill>
                    <a:schemeClr val="tx1"/>
                  </a:solidFill>
                </a:rPr>
                <a:t>No restriction on the temporal </a:t>
              </a:r>
              <a:r>
                <a:rPr lang="fr-FR" sz="2800" dirty="0" err="1">
                  <a:solidFill>
                    <a:schemeClr val="tx1"/>
                  </a:solidFill>
                </a:rPr>
                <a:t>sampling</a:t>
              </a:r>
              <a:endParaRPr lang="fr-FR" sz="2800" dirty="0">
                <a:solidFill>
                  <a:schemeClr val="tx1"/>
                </a:solidFill>
              </a:endParaRPr>
            </a:p>
            <a:p>
              <a:pPr marL="342891" indent="-342891">
                <a:buFont typeface="Arial" panose="020B0604020202020204" pitchFamily="34" charset="0"/>
                <a:buChar char="•"/>
              </a:pPr>
              <a:r>
                <a:rPr lang="fr-FR" sz="2800" dirty="0" err="1">
                  <a:solidFill>
                    <a:schemeClr val="tx1"/>
                  </a:solidFill>
                </a:rPr>
                <a:t>Does</a:t>
              </a:r>
              <a:r>
                <a:rPr lang="fr-FR" sz="2800" dirty="0">
                  <a:solidFill>
                    <a:schemeClr val="tx1"/>
                  </a:solidFill>
                </a:rPr>
                <a:t> not </a:t>
              </a:r>
              <a:r>
                <a:rPr lang="fr-FR" sz="2800" dirty="0" err="1">
                  <a:solidFill>
                    <a:schemeClr val="tx1"/>
                  </a:solidFill>
                </a:rPr>
                <a:t>require</a:t>
              </a:r>
              <a:r>
                <a:rPr lang="fr-FR" sz="2800" dirty="0">
                  <a:solidFill>
                    <a:schemeClr val="tx1"/>
                  </a:solidFill>
                </a:rPr>
                <a:t> point-to-point </a:t>
              </a:r>
              <a:r>
                <a:rPr lang="fr-FR" sz="2800" dirty="0" err="1">
                  <a:solidFill>
                    <a:schemeClr val="tx1"/>
                  </a:solidFill>
                </a:rPr>
                <a:t>correspondence</a:t>
              </a:r>
              <a:endParaRPr lang="fr-FR" sz="2800" dirty="0">
                <a:solidFill>
                  <a:schemeClr val="tx1"/>
                </a:solidFill>
              </a:endParaRPr>
            </a:p>
            <a:p>
              <a:pPr marL="342891" indent="-342891">
                <a:buFont typeface="Arial" panose="020B0604020202020204" pitchFamily="34" charset="0"/>
                <a:buChar char="•"/>
              </a:pPr>
              <a:r>
                <a:rPr lang="fr-FR" sz="2800" dirty="0">
                  <a:solidFill>
                    <a:schemeClr val="tx1"/>
                  </a:solidFill>
                </a:rPr>
                <a:t>Natural </a:t>
              </a:r>
              <a:r>
                <a:rPr lang="fr-FR" sz="2800" dirty="0" err="1">
                  <a:solidFill>
                    <a:schemeClr val="tx1"/>
                  </a:solidFill>
                </a:rPr>
                <a:t>framework</a:t>
              </a:r>
              <a:r>
                <a:rPr lang="fr-FR" sz="2800" dirty="0">
                  <a:solidFill>
                    <a:schemeClr val="tx1"/>
                  </a:solidFill>
                </a:rPr>
                <a:t> for </a:t>
              </a:r>
              <a:r>
                <a:rPr lang="fr-FR" sz="2800" dirty="0" err="1">
                  <a:solidFill>
                    <a:schemeClr val="tx1"/>
                  </a:solidFill>
                </a:rPr>
                <a:t>prediction</a:t>
              </a:r>
              <a:r>
                <a:rPr lang="fr-FR" sz="2800" dirty="0">
                  <a:solidFill>
                    <a:schemeClr val="tx1"/>
                  </a:solidFill>
                </a:rPr>
                <a:t> at the </a:t>
              </a:r>
              <a:r>
                <a:rPr lang="fr-FR" sz="2800" dirty="0" err="1">
                  <a:solidFill>
                    <a:schemeClr val="tx1"/>
                  </a:solidFill>
                </a:rPr>
                <a:t>individual</a:t>
              </a:r>
              <a:r>
                <a:rPr lang="fr-FR" sz="2800" dirty="0">
                  <a:solidFill>
                    <a:schemeClr val="tx1"/>
                  </a:solidFill>
                </a:rPr>
                <a:t> </a:t>
              </a:r>
              <a:r>
                <a:rPr lang="fr-FR" sz="2800" dirty="0" err="1">
                  <a:solidFill>
                    <a:schemeClr val="tx1"/>
                  </a:solidFill>
                </a:rPr>
                <a:t>level</a:t>
              </a:r>
              <a:endParaRPr lang="fr-FR" sz="2800" dirty="0">
                <a:solidFill>
                  <a:schemeClr val="tx1"/>
                </a:solidFill>
              </a:endParaRPr>
            </a:p>
            <a:p>
              <a:pPr marL="342891" indent="-342891">
                <a:buFont typeface="Arial" panose="020B0604020202020204" pitchFamily="34" charset="0"/>
                <a:buChar char="•"/>
              </a:pPr>
              <a:r>
                <a:rPr lang="fr-FR" sz="2800" dirty="0" err="1">
                  <a:solidFill>
                    <a:schemeClr val="tx1"/>
                  </a:solidFill>
                </a:rPr>
                <a:t>Generative</a:t>
              </a:r>
              <a:r>
                <a:rPr lang="fr-FR" sz="2800" dirty="0">
                  <a:solidFill>
                    <a:schemeClr val="tx1"/>
                  </a:solidFill>
                </a:rPr>
                <a:t> </a:t>
              </a:r>
              <a:r>
                <a:rPr lang="fr-FR" sz="2800" dirty="0" err="1">
                  <a:solidFill>
                    <a:schemeClr val="tx1"/>
                  </a:solidFill>
                </a:rPr>
                <a:t>modeling</a:t>
              </a:r>
              <a:endParaRPr lang="fr-FR" sz="2800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A10B98A-5225-2740-BA4E-F34371261C1E}"/>
                </a:ext>
              </a:extLst>
            </p:cNvPr>
            <p:cNvSpPr/>
            <p:nvPr/>
          </p:nvSpPr>
          <p:spPr>
            <a:xfrm>
              <a:off x="444718" y="757641"/>
              <a:ext cx="8203171" cy="59452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err="1">
                  <a:solidFill>
                    <a:schemeClr val="bg1"/>
                  </a:solidFill>
                </a:rPr>
                <a:t>Strengths</a:t>
              </a:r>
              <a:endParaRPr lang="en-US" sz="280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5BA501E9-BECE-804A-A44D-615181AC2890}"/>
              </a:ext>
            </a:extLst>
          </p:cNvPr>
          <p:cNvGrpSpPr/>
          <p:nvPr/>
        </p:nvGrpSpPr>
        <p:grpSpPr>
          <a:xfrm>
            <a:off x="518160" y="4035663"/>
            <a:ext cx="11076432" cy="2456577"/>
            <a:chOff x="444718" y="2667326"/>
            <a:chExt cx="8203171" cy="245657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9A8894A-5F95-4040-97DA-B35242A1D22C}"/>
                </a:ext>
              </a:extLst>
            </p:cNvPr>
            <p:cNvSpPr/>
            <p:nvPr/>
          </p:nvSpPr>
          <p:spPr>
            <a:xfrm>
              <a:off x="444718" y="2667326"/>
              <a:ext cx="8203171" cy="2456577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sz="2800" i="1" dirty="0">
                <a:solidFill>
                  <a:schemeClr val="tx1"/>
                </a:solidFill>
                <a:latin typeface="Cambria Math" panose="02040503050406030204" pitchFamily="18" charset="0"/>
              </a:endParaRPr>
            </a:p>
            <a:p>
              <a:pPr marL="342891" indent="-342891">
                <a:buFont typeface="Arial" panose="020B0604020202020204" pitchFamily="34" charset="0"/>
                <a:buChar char="•"/>
              </a:pPr>
              <a:r>
                <a:rPr lang="fr-FR" sz="2800" dirty="0">
                  <a:solidFill>
                    <a:schemeClr val="tx1"/>
                  </a:solidFill>
                </a:rPr>
                <a:t>The calibration </a:t>
              </a:r>
              <a:r>
                <a:rPr lang="fr-FR" sz="2800" dirty="0" err="1">
                  <a:solidFill>
                    <a:schemeClr val="tx1"/>
                  </a:solidFill>
                </a:rPr>
                <a:t>algorithm</a:t>
              </a:r>
              <a:r>
                <a:rPr lang="fr-FR" sz="2800" dirty="0">
                  <a:solidFill>
                    <a:schemeClr val="tx1"/>
                  </a:solidFill>
                </a:rPr>
                <a:t> </a:t>
              </a:r>
              <a:r>
                <a:rPr lang="fr-FR" sz="2800" dirty="0" err="1">
                  <a:solidFill>
                    <a:schemeClr val="tx1"/>
                  </a:solidFill>
                </a:rPr>
                <a:t>is</a:t>
              </a:r>
              <a:r>
                <a:rPr lang="fr-FR" sz="2800" dirty="0">
                  <a:solidFill>
                    <a:schemeClr val="tx1"/>
                  </a:solidFill>
                </a:rPr>
                <a:t> </a:t>
              </a:r>
              <a:r>
                <a:rPr lang="fr-FR" sz="2800" dirty="0" err="1">
                  <a:solidFill>
                    <a:schemeClr val="tx1"/>
                  </a:solidFill>
                </a:rPr>
                <a:t>computationally</a:t>
              </a:r>
              <a:r>
                <a:rPr lang="fr-FR" sz="2800" dirty="0">
                  <a:solidFill>
                    <a:schemeClr val="tx1"/>
                  </a:solidFill>
                </a:rPr>
                <a:t> intensive</a:t>
              </a:r>
            </a:p>
            <a:p>
              <a:pPr marL="342891" indent="-342891">
                <a:buFont typeface="Arial" panose="020B0604020202020204" pitchFamily="34" charset="0"/>
                <a:buChar char="•"/>
              </a:pPr>
              <a:r>
                <a:rPr lang="fr-FR" sz="2800" dirty="0" err="1">
                  <a:solidFill>
                    <a:schemeClr val="tx1"/>
                  </a:solidFill>
                </a:rPr>
                <a:t>Dedicated</a:t>
              </a:r>
              <a:r>
                <a:rPr lang="fr-FR" sz="2800" dirty="0">
                  <a:solidFill>
                    <a:schemeClr val="tx1"/>
                  </a:solidFill>
                </a:rPr>
                <a:t> to </a:t>
              </a:r>
              <a:r>
                <a:rPr lang="fr-FR" sz="2800" dirty="0" err="1">
                  <a:solidFill>
                    <a:schemeClr val="tx1"/>
                  </a:solidFill>
                </a:rPr>
                <a:t>smooth</a:t>
              </a:r>
              <a:r>
                <a:rPr lang="fr-FR" sz="2800" dirty="0">
                  <a:solidFill>
                    <a:schemeClr val="tx1"/>
                  </a:solidFill>
                </a:rPr>
                <a:t> and </a:t>
              </a:r>
              <a:r>
                <a:rPr lang="fr-FR" sz="2800" dirty="0" err="1">
                  <a:solidFill>
                    <a:schemeClr val="tx1"/>
                  </a:solidFill>
                </a:rPr>
                <a:t>monotonic</a:t>
              </a:r>
              <a:r>
                <a:rPr lang="fr-FR" sz="2800" dirty="0">
                  <a:solidFill>
                    <a:schemeClr val="tx1"/>
                  </a:solidFill>
                </a:rPr>
                <a:t> progressions </a:t>
              </a:r>
              <a:r>
                <a:rPr lang="fr-FR" sz="2400" i="1" dirty="0">
                  <a:solidFill>
                    <a:schemeClr val="tx1"/>
                  </a:solidFill>
                </a:rPr>
                <a:t>(not </a:t>
              </a:r>
              <a:r>
                <a:rPr lang="fr-FR" sz="2400" i="1" dirty="0" err="1">
                  <a:solidFill>
                    <a:schemeClr val="tx1"/>
                  </a:solidFill>
                </a:rPr>
                <a:t>adapted</a:t>
              </a:r>
              <a:r>
                <a:rPr lang="fr-FR" sz="2400" i="1" dirty="0">
                  <a:solidFill>
                    <a:schemeClr val="tx1"/>
                  </a:solidFill>
                </a:rPr>
                <a:t> for </a:t>
              </a:r>
              <a:r>
                <a:rPr lang="fr-FR" sz="2400" i="1" dirty="0" err="1">
                  <a:solidFill>
                    <a:schemeClr val="tx1"/>
                  </a:solidFill>
                </a:rPr>
                <a:t>cyclic</a:t>
              </a:r>
              <a:r>
                <a:rPr lang="fr-FR" sz="2400" i="1" dirty="0">
                  <a:solidFill>
                    <a:schemeClr val="tx1"/>
                  </a:solidFill>
                </a:rPr>
                <a:t> </a:t>
              </a:r>
              <a:r>
                <a:rPr lang="fr-FR" sz="2400" i="1" dirty="0" err="1">
                  <a:solidFill>
                    <a:schemeClr val="tx1"/>
                  </a:solidFill>
                </a:rPr>
                <a:t>movements</a:t>
              </a:r>
              <a:r>
                <a:rPr lang="fr-FR" sz="2400" i="1" dirty="0">
                  <a:solidFill>
                    <a:schemeClr val="tx1"/>
                  </a:solidFill>
                </a:rPr>
                <a:t> </a:t>
              </a:r>
              <a:r>
                <a:rPr lang="fr-FR" sz="2400" i="1" dirty="0" err="1">
                  <a:solidFill>
                    <a:schemeClr val="tx1"/>
                  </a:solidFill>
                </a:rPr>
                <a:t>e.g</a:t>
              </a:r>
              <a:r>
                <a:rPr lang="fr-FR" sz="2400" i="1" dirty="0">
                  <a:solidFill>
                    <a:schemeClr val="tx1"/>
                  </a:solidFill>
                </a:rPr>
                <a:t>. the </a:t>
              </a:r>
              <a:r>
                <a:rPr lang="fr-FR" sz="2400" i="1" dirty="0" err="1">
                  <a:solidFill>
                    <a:schemeClr val="tx1"/>
                  </a:solidFill>
                </a:rPr>
                <a:t>heart</a:t>
              </a:r>
              <a:r>
                <a:rPr lang="fr-FR" sz="2400" i="1" dirty="0">
                  <a:solidFill>
                    <a:schemeClr val="tx1"/>
                  </a:solidFill>
                </a:rPr>
                <a:t>, </a:t>
              </a:r>
              <a:r>
                <a:rPr lang="fr-FR" sz="2400" i="1" dirty="0" err="1">
                  <a:solidFill>
                    <a:schemeClr val="tx1"/>
                  </a:solidFill>
                </a:rPr>
                <a:t>reverting</a:t>
              </a:r>
              <a:r>
                <a:rPr lang="fr-FR" sz="2400" i="1" dirty="0">
                  <a:solidFill>
                    <a:schemeClr val="tx1"/>
                  </a:solidFill>
                </a:rPr>
                <a:t> </a:t>
              </a:r>
              <a:r>
                <a:rPr lang="fr-FR" sz="2400" i="1" dirty="0" err="1">
                  <a:solidFill>
                    <a:schemeClr val="tx1"/>
                  </a:solidFill>
                </a:rPr>
                <a:t>trajectories</a:t>
              </a:r>
              <a:r>
                <a:rPr lang="fr-FR" sz="2400" i="1" dirty="0">
                  <a:solidFill>
                    <a:schemeClr val="tx1"/>
                  </a:solidFill>
                </a:rPr>
                <a:t> </a:t>
              </a:r>
              <a:r>
                <a:rPr lang="fr-FR" sz="2400" i="1" dirty="0" err="1">
                  <a:solidFill>
                    <a:schemeClr val="tx1"/>
                  </a:solidFill>
                </a:rPr>
                <a:t>e.g</a:t>
              </a:r>
              <a:r>
                <a:rPr lang="fr-FR" sz="2400" i="1" dirty="0">
                  <a:solidFill>
                    <a:schemeClr val="tx1"/>
                  </a:solidFill>
                </a:rPr>
                <a:t>. cancer </a:t>
              </a:r>
              <a:r>
                <a:rPr lang="fr-FR" sz="2400" i="1" dirty="0" err="1">
                  <a:solidFill>
                    <a:schemeClr val="tx1"/>
                  </a:solidFill>
                </a:rPr>
                <a:t>tumours</a:t>
              </a:r>
              <a:r>
                <a:rPr lang="fr-FR" sz="2400" i="1" dirty="0">
                  <a:solidFill>
                    <a:schemeClr val="tx1"/>
                  </a:solidFill>
                </a:rPr>
                <a:t> </a:t>
              </a:r>
              <a:r>
                <a:rPr lang="fr-FR" sz="2400" i="1" dirty="0" err="1">
                  <a:solidFill>
                    <a:schemeClr val="tx1"/>
                  </a:solidFill>
                </a:rPr>
                <a:t>under</a:t>
              </a:r>
              <a:r>
                <a:rPr lang="fr-FR" sz="2400" i="1" dirty="0">
                  <a:solidFill>
                    <a:schemeClr val="tx1"/>
                  </a:solidFill>
                </a:rPr>
                <a:t> </a:t>
              </a:r>
              <a:r>
                <a:rPr lang="fr-FR" sz="2400" i="1" dirty="0" err="1">
                  <a:solidFill>
                    <a:schemeClr val="tx1"/>
                  </a:solidFill>
                </a:rPr>
                <a:t>treatment</a:t>
              </a:r>
              <a:r>
                <a:rPr lang="fr-FR" sz="2400" i="1" dirty="0">
                  <a:solidFill>
                    <a:schemeClr val="tx1"/>
                  </a:solidFill>
                </a:rPr>
                <a:t>, </a:t>
              </a:r>
              <a:r>
                <a:rPr lang="fr-FR" sz="2400" i="1" dirty="0" err="1">
                  <a:solidFill>
                    <a:schemeClr val="tx1"/>
                  </a:solidFill>
                </a:rPr>
                <a:t>abrubt</a:t>
              </a:r>
              <a:r>
                <a:rPr lang="fr-FR" sz="2400" i="1" dirty="0">
                  <a:solidFill>
                    <a:schemeClr val="tx1"/>
                  </a:solidFill>
                </a:rPr>
                <a:t> </a:t>
              </a:r>
              <a:r>
                <a:rPr lang="fr-FR" sz="2400" i="1" dirty="0" err="1">
                  <a:solidFill>
                    <a:schemeClr val="tx1"/>
                  </a:solidFill>
                </a:rPr>
                <a:t>phenomenons</a:t>
              </a:r>
              <a:r>
                <a:rPr lang="fr-FR" sz="2400" i="1" dirty="0">
                  <a:solidFill>
                    <a:schemeClr val="tx1"/>
                  </a:solidFill>
                </a:rPr>
                <a:t> </a:t>
              </a:r>
              <a:r>
                <a:rPr lang="fr-FR" sz="2400" i="1" dirty="0" err="1">
                  <a:solidFill>
                    <a:schemeClr val="tx1"/>
                  </a:solidFill>
                </a:rPr>
                <a:t>e.g</a:t>
              </a:r>
              <a:r>
                <a:rPr lang="fr-FR" sz="2400" i="1" dirty="0">
                  <a:solidFill>
                    <a:schemeClr val="tx1"/>
                  </a:solidFill>
                </a:rPr>
                <a:t>. stroke or </a:t>
              </a:r>
              <a:r>
                <a:rPr lang="fr-FR" sz="2400" i="1" dirty="0" err="1">
                  <a:solidFill>
                    <a:schemeClr val="tx1"/>
                  </a:solidFill>
                </a:rPr>
                <a:t>surgery</a:t>
              </a:r>
              <a:r>
                <a:rPr lang="fr-FR" sz="2400" i="1" dirty="0">
                  <a:solidFill>
                    <a:schemeClr val="tx1"/>
                  </a:solidFill>
                </a:rPr>
                <a:t>)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98F646F-EAFC-7D4F-A3F2-332C7A9D0C0E}"/>
                </a:ext>
              </a:extLst>
            </p:cNvPr>
            <p:cNvSpPr/>
            <p:nvPr/>
          </p:nvSpPr>
          <p:spPr>
            <a:xfrm>
              <a:off x="444718" y="2667326"/>
              <a:ext cx="8203171" cy="498205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err="1">
                  <a:solidFill>
                    <a:schemeClr val="bg1"/>
                  </a:solidFill>
                </a:rPr>
                <a:t>Limits</a:t>
              </a:r>
              <a:endParaRPr lang="en-US" sz="2800">
                <a:solidFill>
                  <a:schemeClr val="bg1"/>
                </a:solidFill>
              </a:endParaRPr>
            </a:p>
          </p:txBody>
        </p:sp>
      </p:grpSp>
      <p:sp>
        <p:nvSpPr>
          <p:cNvPr id="16" name="Espace réservé du texte 1">
            <a:extLst>
              <a:ext uri="{FF2B5EF4-FFF2-40B4-BE49-F238E27FC236}">
                <a16:creationId xmlns:a16="http://schemas.microsoft.com/office/drawing/2014/main" id="{186011A2-CE9F-8143-BDC9-90F8C3AC61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8160" y="182880"/>
            <a:ext cx="9273540" cy="523240"/>
          </a:xfrm>
        </p:spPr>
        <p:txBody>
          <a:bodyPr/>
          <a:lstStyle/>
          <a:p>
            <a:r>
              <a:rPr lang="en-US" sz="2800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53462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609600" y="195551"/>
            <a:ext cx="9309651" cy="496299"/>
          </a:xfrm>
        </p:spPr>
        <p:txBody>
          <a:bodyPr/>
          <a:lstStyle/>
          <a:p>
            <a:r>
              <a:rPr lang="en-US" sz="3000" u="sng" dirty="0"/>
              <a:t>Extension 1:</a:t>
            </a:r>
            <a:r>
              <a:rPr lang="en-US" sz="3000" dirty="0"/>
              <a:t> Direct analysis of 3D T1-weighted MRIs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44DA00-1ABA-D641-A3A4-8B80B2726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1953"/>
            <a:ext cx="12192000" cy="524675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6B5316E-30EE-8745-86EE-4912B1BF7FDD}"/>
              </a:ext>
            </a:extLst>
          </p:cNvPr>
          <p:cNvSpPr txBox="1"/>
          <p:nvPr/>
        </p:nvSpPr>
        <p:spPr>
          <a:xfrm>
            <a:off x="508000" y="788022"/>
            <a:ext cx="712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63y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E6DAE24-04C2-C745-9B3A-48349265BF99}"/>
              </a:ext>
            </a:extLst>
          </p:cNvPr>
          <p:cNvSpPr txBox="1"/>
          <p:nvPr/>
        </p:nvSpPr>
        <p:spPr>
          <a:xfrm>
            <a:off x="2284046" y="788022"/>
            <a:ext cx="712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67y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241D7F7-B053-EE4A-AF68-644D942DC21E}"/>
              </a:ext>
            </a:extLst>
          </p:cNvPr>
          <p:cNvSpPr txBox="1"/>
          <p:nvPr/>
        </p:nvSpPr>
        <p:spPr>
          <a:xfrm>
            <a:off x="3972169" y="788022"/>
            <a:ext cx="712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71y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AF88214-5F24-544B-90B7-6613802FB3FA}"/>
              </a:ext>
            </a:extLst>
          </p:cNvPr>
          <p:cNvSpPr txBox="1"/>
          <p:nvPr/>
        </p:nvSpPr>
        <p:spPr>
          <a:xfrm>
            <a:off x="5695461" y="788022"/>
            <a:ext cx="712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75y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1B6B2EA-767C-8C49-834D-544B8C13F3AD}"/>
              </a:ext>
            </a:extLst>
          </p:cNvPr>
          <p:cNvSpPr txBox="1"/>
          <p:nvPr/>
        </p:nvSpPr>
        <p:spPr>
          <a:xfrm>
            <a:off x="7490395" y="788022"/>
            <a:ext cx="712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79y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510E0BB-9586-3F42-92B8-914F387D2411}"/>
              </a:ext>
            </a:extLst>
          </p:cNvPr>
          <p:cNvSpPr txBox="1"/>
          <p:nvPr/>
        </p:nvSpPr>
        <p:spPr>
          <a:xfrm>
            <a:off x="9217595" y="788022"/>
            <a:ext cx="712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83y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A709CB4-7D24-CB45-96C6-0D6D22CBA685}"/>
              </a:ext>
            </a:extLst>
          </p:cNvPr>
          <p:cNvSpPr txBox="1"/>
          <p:nvPr/>
        </p:nvSpPr>
        <p:spPr>
          <a:xfrm>
            <a:off x="11012528" y="788022"/>
            <a:ext cx="712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87y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44E069C-4A6D-154A-A3D3-720D9FCE5188}"/>
              </a:ext>
            </a:extLst>
          </p:cNvPr>
          <p:cNvSpPr txBox="1"/>
          <p:nvPr/>
        </p:nvSpPr>
        <p:spPr>
          <a:xfrm>
            <a:off x="580571" y="6560502"/>
            <a:ext cx="10914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Hierarchical</a:t>
            </a:r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 </a:t>
            </a:r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modeling</a:t>
            </a:r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 of </a:t>
            </a:r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Alzheimer's</a:t>
            </a:r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 </a:t>
            </a:r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disease</a:t>
            </a:r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 progression </a:t>
            </a:r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from</a:t>
            </a:r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 a large longitudinal MRI data set, Bône et al, 2019</a:t>
            </a:r>
          </a:p>
        </p:txBody>
      </p:sp>
    </p:spTree>
    <p:extLst>
      <p:ext uri="{BB962C8B-B14F-4D97-AF65-F5344CB8AC3E}">
        <p14:creationId xmlns:p14="http://schemas.microsoft.com/office/powerpoint/2010/main" val="39059282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593766" y="219995"/>
            <a:ext cx="9262753" cy="496299"/>
          </a:xfrm>
        </p:spPr>
        <p:txBody>
          <a:bodyPr/>
          <a:lstStyle/>
          <a:p>
            <a:r>
              <a:rPr lang="en-US" sz="3000" u="sng" dirty="0"/>
              <a:t>Extension 2:</a:t>
            </a:r>
            <a:r>
              <a:rPr lang="en-US" sz="3000" dirty="0"/>
              <a:t> other types of manifold-valued data</a:t>
            </a:r>
            <a:endParaRPr lang="en-US" sz="3000" i="1" dirty="0"/>
          </a:p>
        </p:txBody>
      </p:sp>
      <p:sp>
        <p:nvSpPr>
          <p:cNvPr id="35" name="ZoneTexte 34"/>
          <p:cNvSpPr txBox="1"/>
          <p:nvPr/>
        </p:nvSpPr>
        <p:spPr>
          <a:xfrm>
            <a:off x="534129" y="847429"/>
            <a:ext cx="1145908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000" dirty="0">
              <a:latin typeface="Nexa Light" charset="0"/>
              <a:ea typeface="Nexa Light" charset="0"/>
              <a:cs typeface="Nexa Light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fr-FR" sz="3200" dirty="0">
                <a:latin typeface="Nexa Light" charset="0"/>
                <a:ea typeface="Nexa Light" charset="0"/>
                <a:cs typeface="Nexa Light" charset="0"/>
              </a:rPr>
              <a:t>Model applicable to </a:t>
            </a:r>
            <a:r>
              <a:rPr lang="fr-FR" sz="3200" dirty="0" err="1">
                <a:latin typeface="Nexa Light" charset="0"/>
                <a:ea typeface="Nexa Light" charset="0"/>
                <a:cs typeface="Nexa Light" charset="0"/>
              </a:rPr>
              <a:t>other</a:t>
            </a:r>
            <a:r>
              <a:rPr lang="fr-FR" sz="3200" dirty="0">
                <a:latin typeface="Nexa Light" charset="0"/>
                <a:ea typeface="Nexa Light" charset="0"/>
                <a:cs typeface="Nexa Light" charset="0"/>
              </a:rPr>
              <a:t> types of manifold-</a:t>
            </a:r>
            <a:r>
              <a:rPr lang="fr-FR" sz="3200" dirty="0" err="1">
                <a:latin typeface="Nexa Light" charset="0"/>
                <a:ea typeface="Nexa Light" charset="0"/>
                <a:cs typeface="Nexa Light" charset="0"/>
              </a:rPr>
              <a:t>valued</a:t>
            </a:r>
            <a:r>
              <a:rPr lang="fr-FR" sz="3200" dirty="0">
                <a:latin typeface="Nexa Light" charset="0"/>
                <a:ea typeface="Nexa Light" charset="0"/>
                <a:cs typeface="Nexa Light" charset="0"/>
              </a:rPr>
              <a:t> data: </a:t>
            </a:r>
            <a:r>
              <a:rPr lang="fr-FR" sz="3200" dirty="0" err="1">
                <a:latin typeface="Nexa Light" charset="0"/>
                <a:ea typeface="Nexa Light" charset="0"/>
                <a:cs typeface="Nexa Light" charset="0"/>
              </a:rPr>
              <a:t>potential</a:t>
            </a:r>
            <a:r>
              <a:rPr lang="fr-FR" sz="3200" dirty="0">
                <a:latin typeface="Nexa Light" charset="0"/>
                <a:ea typeface="Nexa Light" charset="0"/>
                <a:cs typeface="Nexa Light" charset="0"/>
              </a:rPr>
              <a:t> for </a:t>
            </a:r>
            <a:r>
              <a:rPr lang="fr-FR" sz="3200" dirty="0" err="1">
                <a:latin typeface="Nexa Light" charset="0"/>
                <a:ea typeface="Nexa Light" charset="0"/>
                <a:cs typeface="Nexa Light" charset="0"/>
              </a:rPr>
              <a:t>integrative</a:t>
            </a:r>
            <a:r>
              <a:rPr lang="fr-FR" sz="3200" dirty="0">
                <a:latin typeface="Nexa Light" charset="0"/>
                <a:ea typeface="Nexa Light" charset="0"/>
                <a:cs typeface="Nexa Light" charset="0"/>
              </a:rPr>
              <a:t> </a:t>
            </a:r>
            <a:r>
              <a:rPr lang="fr-FR" sz="3200" dirty="0" err="1">
                <a:latin typeface="Nexa Light" charset="0"/>
                <a:ea typeface="Nexa Light" charset="0"/>
                <a:cs typeface="Nexa Light" charset="0"/>
              </a:rPr>
              <a:t>modeling</a:t>
            </a:r>
            <a:r>
              <a:rPr lang="fr-FR" sz="3200" dirty="0">
                <a:latin typeface="Nexa Light" charset="0"/>
                <a:ea typeface="Nexa Light" charset="0"/>
                <a:cs typeface="Nexa Light" charset="0"/>
              </a:rPr>
              <a:t> of </a:t>
            </a:r>
            <a:r>
              <a:rPr lang="fr-FR" sz="3200" dirty="0" err="1">
                <a:latin typeface="Nexa Light" charset="0"/>
                <a:ea typeface="Nexa Light" charset="0"/>
                <a:cs typeface="Nexa Light" charset="0"/>
              </a:rPr>
              <a:t>disease</a:t>
            </a:r>
            <a:r>
              <a:rPr lang="fr-FR" sz="3200" dirty="0">
                <a:latin typeface="Nexa Light" charset="0"/>
                <a:ea typeface="Nexa Light" charset="0"/>
                <a:cs typeface="Nexa Light" charset="0"/>
              </a:rPr>
              <a:t> progression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A033713-34A9-1946-B7BE-63B087B706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119" y="2118495"/>
            <a:ext cx="7758698" cy="43827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015E933-03A7-CE41-BFFC-667859F3767B}"/>
              </a:ext>
            </a:extLst>
          </p:cNvPr>
          <p:cNvSpPr/>
          <p:nvPr/>
        </p:nvSpPr>
        <p:spPr>
          <a:xfrm>
            <a:off x="534131" y="3046200"/>
            <a:ext cx="3461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fr-FR" sz="3200" dirty="0" err="1">
                <a:latin typeface="Nexa Light" charset="0"/>
                <a:ea typeface="Nexa Light" charset="0"/>
                <a:cs typeface="Nexa Light" charset="0"/>
              </a:rPr>
              <a:t>Potential</a:t>
            </a:r>
            <a:r>
              <a:rPr lang="fr-FR" sz="3200" dirty="0">
                <a:latin typeface="Nexa Light" charset="0"/>
                <a:ea typeface="Nexa Light" charset="0"/>
                <a:cs typeface="Nexa Light" charset="0"/>
              </a:rPr>
              <a:t> for </a:t>
            </a:r>
            <a:r>
              <a:rPr lang="fr-FR" sz="3200" dirty="0" err="1">
                <a:latin typeface="Nexa Light" charset="0"/>
                <a:ea typeface="Nexa Light" charset="0"/>
                <a:cs typeface="Nexa Light" charset="0"/>
              </a:rPr>
              <a:t>clinical</a:t>
            </a:r>
            <a:r>
              <a:rPr lang="fr-FR" sz="3200" dirty="0">
                <a:latin typeface="Nexa Light" charset="0"/>
                <a:ea typeface="Nexa Light" charset="0"/>
                <a:cs typeface="Nexa Light" charset="0"/>
              </a:rPr>
              <a:t> </a:t>
            </a:r>
            <a:r>
              <a:rPr lang="fr-FR" sz="3200" dirty="0" err="1">
                <a:latin typeface="Nexa Light" charset="0"/>
                <a:ea typeface="Nexa Light" charset="0"/>
                <a:cs typeface="Nexa Light" charset="0"/>
              </a:rPr>
              <a:t>dashboards</a:t>
            </a:r>
            <a:r>
              <a:rPr lang="fr-FR" sz="3200" dirty="0">
                <a:latin typeface="Nexa Light" charset="0"/>
                <a:ea typeface="Nexa Light" charset="0"/>
                <a:cs typeface="Nexa Light" charset="0"/>
              </a:rPr>
              <a:t> to monitor the </a:t>
            </a:r>
            <a:r>
              <a:rPr lang="fr-FR" sz="3200" dirty="0" err="1">
                <a:latin typeface="Nexa Light" charset="0"/>
                <a:ea typeface="Nexa Light" charset="0"/>
                <a:cs typeface="Nexa Light" charset="0"/>
              </a:rPr>
              <a:t>evolution</a:t>
            </a:r>
            <a:r>
              <a:rPr lang="fr-FR" sz="3200" dirty="0">
                <a:latin typeface="Nexa Light" charset="0"/>
                <a:ea typeface="Nexa Light" charset="0"/>
                <a:cs typeface="Nexa Light" charset="0"/>
              </a:rPr>
              <a:t> of patients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D78B2E6-3D2F-A743-BCB7-99E7B63CAAFB}"/>
              </a:ext>
            </a:extLst>
          </p:cNvPr>
          <p:cNvSpPr txBox="1"/>
          <p:nvPr/>
        </p:nvSpPr>
        <p:spPr>
          <a:xfrm>
            <a:off x="580571" y="6572694"/>
            <a:ext cx="10914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Simulating</a:t>
            </a:r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 </a:t>
            </a:r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Alzheimer’s</a:t>
            </a:r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 </a:t>
            </a:r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disease</a:t>
            </a:r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 progression </a:t>
            </a:r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with</a:t>
            </a:r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 </a:t>
            </a:r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personalised</a:t>
            </a:r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 digital </a:t>
            </a:r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brain</a:t>
            </a:r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 </a:t>
            </a:r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models</a:t>
            </a:r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,, </a:t>
            </a:r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Koval</a:t>
            </a:r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 et al, </a:t>
            </a:r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Submitted</a:t>
            </a:r>
            <a:endParaRPr lang="fr-FR" sz="1200" i="1" dirty="0">
              <a:latin typeface="Nexa Light" charset="0"/>
              <a:ea typeface="Nexa Light" charset="0"/>
              <a:cs typeface="Nex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2550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593766" y="219995"/>
            <a:ext cx="9262753" cy="496299"/>
          </a:xfrm>
        </p:spPr>
        <p:txBody>
          <a:bodyPr/>
          <a:lstStyle/>
          <a:p>
            <a:r>
              <a:rPr lang="en-US" sz="3000" u="sng" dirty="0"/>
              <a:t>Extension 3:</a:t>
            </a:r>
            <a:r>
              <a:rPr lang="en-US" sz="3000" dirty="0"/>
              <a:t> mixture of separate or branching trajectories</a:t>
            </a:r>
            <a:endParaRPr lang="en-US" sz="3000" i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CD84B94-B68D-EC42-882A-C8EC4D876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11" y="1191490"/>
            <a:ext cx="11053103" cy="511871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464CB20-D005-CB49-8CA7-D8487CB02985}"/>
              </a:ext>
            </a:extLst>
          </p:cNvPr>
          <p:cNvSpPr txBox="1"/>
          <p:nvPr/>
        </p:nvSpPr>
        <p:spPr>
          <a:xfrm>
            <a:off x="580571" y="6572694"/>
            <a:ext cx="10914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Clustering</a:t>
            </a:r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 of longitudinal </a:t>
            </a:r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shape</a:t>
            </a:r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 data sets </a:t>
            </a:r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using</a:t>
            </a:r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 mixture of </a:t>
            </a:r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separate</a:t>
            </a:r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 or </a:t>
            </a:r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branching</a:t>
            </a:r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 </a:t>
            </a:r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trajectories</a:t>
            </a:r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,, </a:t>
            </a:r>
            <a:r>
              <a:rPr lang="fr-FR" sz="1200" i="1" dirty="0" err="1">
                <a:latin typeface="Nexa Light" charset="0"/>
                <a:ea typeface="Nexa Light" charset="0"/>
                <a:cs typeface="Nexa Light" charset="0"/>
              </a:rPr>
              <a:t>Debavelaere</a:t>
            </a:r>
            <a:r>
              <a:rPr lang="fr-FR" sz="1200" i="1" dirty="0">
                <a:latin typeface="Nexa Light" charset="0"/>
                <a:ea typeface="Nexa Light" charset="0"/>
                <a:cs typeface="Nexa Light" charset="0"/>
              </a:rPr>
              <a:t> et al, 2019</a:t>
            </a:r>
          </a:p>
        </p:txBody>
      </p:sp>
    </p:spTree>
    <p:extLst>
      <p:ext uri="{BB962C8B-B14F-4D97-AF65-F5344CB8AC3E}">
        <p14:creationId xmlns:p14="http://schemas.microsoft.com/office/powerpoint/2010/main" val="20142468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593766" y="219995"/>
            <a:ext cx="9262753" cy="496299"/>
          </a:xfrm>
        </p:spPr>
        <p:txBody>
          <a:bodyPr/>
          <a:lstStyle/>
          <a:p>
            <a:r>
              <a:rPr lang="en-US" sz="3000" dirty="0"/>
              <a:t>Thank you for your attention!</a:t>
            </a:r>
            <a:endParaRPr lang="en-US" sz="3000" i="1" dirty="0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88158410-99B4-3749-823C-7A45F0892B85}"/>
              </a:ext>
            </a:extLst>
          </p:cNvPr>
          <p:cNvCxnSpPr/>
          <p:nvPr/>
        </p:nvCxnSpPr>
        <p:spPr>
          <a:xfrm flipV="1">
            <a:off x="2020643" y="2738500"/>
            <a:ext cx="8058263" cy="21003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6FB64FFF-793D-6847-824B-9F23093C88E4}"/>
              </a:ext>
            </a:extLst>
          </p:cNvPr>
          <p:cNvCxnSpPr/>
          <p:nvPr/>
        </p:nvCxnSpPr>
        <p:spPr>
          <a:xfrm flipV="1">
            <a:off x="2020642" y="4545112"/>
            <a:ext cx="8058263" cy="21003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4EABF075-9CE0-1D49-8F2E-EA9F64DB6B94}"/>
              </a:ext>
            </a:extLst>
          </p:cNvPr>
          <p:cNvSpPr txBox="1"/>
          <p:nvPr/>
        </p:nvSpPr>
        <p:spPr>
          <a:xfrm>
            <a:off x="9653984" y="6395774"/>
            <a:ext cx="898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Nexa Bold" charset="0"/>
                <a:ea typeface="Nexa Bold" charset="0"/>
                <a:cs typeface="Nexa Bold" charset="0"/>
              </a:rPr>
              <a:t>Time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CAECFDAB-12E3-FA47-BAB3-3BF7C56FB85F}"/>
              </a:ext>
            </a:extLst>
          </p:cNvPr>
          <p:cNvCxnSpPr/>
          <p:nvPr/>
        </p:nvCxnSpPr>
        <p:spPr>
          <a:xfrm flipV="1">
            <a:off x="2020642" y="6351724"/>
            <a:ext cx="8058263" cy="21003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er 36">
            <a:extLst>
              <a:ext uri="{FF2B5EF4-FFF2-40B4-BE49-F238E27FC236}">
                <a16:creationId xmlns:a16="http://schemas.microsoft.com/office/drawing/2014/main" id="{3DAC1746-4829-9D4C-90DA-ACAFB9F46C4A}"/>
              </a:ext>
            </a:extLst>
          </p:cNvPr>
          <p:cNvGrpSpPr/>
          <p:nvPr/>
        </p:nvGrpSpPr>
        <p:grpSpPr>
          <a:xfrm>
            <a:off x="1492882" y="883795"/>
            <a:ext cx="461666" cy="5511979"/>
            <a:chOff x="-31118" y="883794"/>
            <a:chExt cx="461666" cy="5511979"/>
          </a:xfrm>
        </p:grpSpPr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F3752639-1253-5E48-A3E9-FDAA3A772929}"/>
                </a:ext>
              </a:extLst>
            </p:cNvPr>
            <p:cNvCxnSpPr/>
            <p:nvPr/>
          </p:nvCxnSpPr>
          <p:spPr>
            <a:xfrm flipH="1" flipV="1">
              <a:off x="430547" y="980921"/>
              <a:ext cx="1" cy="5414852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AF9D4237-FE6A-A54C-8916-92E884120C13}"/>
                </a:ext>
              </a:extLst>
            </p:cNvPr>
            <p:cNvSpPr txBox="1"/>
            <p:nvPr/>
          </p:nvSpPr>
          <p:spPr>
            <a:xfrm rot="16200000">
              <a:off x="-667574" y="1520250"/>
              <a:ext cx="17345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Nexa Bold" charset="0"/>
                  <a:ea typeface="Nexa Bold" charset="0"/>
                  <a:cs typeface="Nexa Bold" charset="0"/>
                </a:rPr>
                <a:t>Individuals</a:t>
              </a:r>
            </a:p>
          </p:txBody>
        </p: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1FF18C2B-CB41-194C-BCCF-09971D06A010}"/>
              </a:ext>
            </a:extLst>
          </p:cNvPr>
          <p:cNvSpPr txBox="1"/>
          <p:nvPr/>
        </p:nvSpPr>
        <p:spPr>
          <a:xfrm>
            <a:off x="2191360" y="2981658"/>
            <a:ext cx="21407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ndale Mono" panose="020B0509000000000004" pitchFamily="49" charset="0"/>
                <a:ea typeface="Nexa Bold" charset="0"/>
                <a:cs typeface="Nexa Bold" charset="0"/>
              </a:rPr>
              <a:t>Thank you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C5D7FB2-9D12-8049-A88A-54CDEE368E4C}"/>
              </a:ext>
            </a:extLst>
          </p:cNvPr>
          <p:cNvSpPr txBox="1"/>
          <p:nvPr/>
        </p:nvSpPr>
        <p:spPr>
          <a:xfrm>
            <a:off x="4679728" y="3135545"/>
            <a:ext cx="16611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Andale Mono" panose="020B0509000000000004" pitchFamily="49" charset="0"/>
                <a:ea typeface="Nexa Bold" charset="0"/>
                <a:cs typeface="Nexa Bold" charset="0"/>
              </a:rPr>
              <a:t>Thank you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BFBA1DE-B4A8-D241-A801-87B52D9B9BE2}"/>
              </a:ext>
            </a:extLst>
          </p:cNvPr>
          <p:cNvSpPr txBox="1"/>
          <p:nvPr/>
        </p:nvSpPr>
        <p:spPr>
          <a:xfrm>
            <a:off x="9137321" y="3411347"/>
            <a:ext cx="9415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ndale Mono" panose="020B0509000000000004" pitchFamily="49" charset="0"/>
                <a:ea typeface="Nexa Bold" charset="0"/>
                <a:cs typeface="Nexa Bold" charset="0"/>
              </a:rPr>
              <a:t>Thank you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3B440DD-3075-F94B-B46F-5BFC1BDD959A}"/>
              </a:ext>
            </a:extLst>
          </p:cNvPr>
          <p:cNvSpPr txBox="1"/>
          <p:nvPr/>
        </p:nvSpPr>
        <p:spPr>
          <a:xfrm>
            <a:off x="4185050" y="1278124"/>
            <a:ext cx="15262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Comic Sans MS" panose="030F0902030302020204" pitchFamily="66" charset="0"/>
                <a:ea typeface="Nexa Bold" charset="0"/>
                <a:cs typeface="Nexa Bold" charset="0"/>
              </a:rPr>
              <a:t>Thank you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E1EE65A-6D05-C648-AE7B-7B35DE815312}"/>
              </a:ext>
            </a:extLst>
          </p:cNvPr>
          <p:cNvSpPr txBox="1"/>
          <p:nvPr/>
        </p:nvSpPr>
        <p:spPr>
          <a:xfrm>
            <a:off x="6122938" y="1358324"/>
            <a:ext cx="16611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Comic Sans MS" panose="030F0902030302020204" pitchFamily="66" charset="0"/>
                <a:ea typeface="Nexa Bold" charset="0"/>
                <a:cs typeface="Nexa Bold" charset="0"/>
              </a:rPr>
              <a:t>Thank you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B1F4CB0-C313-6144-84DD-010A676363A3}"/>
              </a:ext>
            </a:extLst>
          </p:cNvPr>
          <p:cNvSpPr txBox="1"/>
          <p:nvPr/>
        </p:nvSpPr>
        <p:spPr>
          <a:xfrm>
            <a:off x="8195737" y="1432012"/>
            <a:ext cx="941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omic Sans MS" panose="030F0902030302020204" pitchFamily="66" charset="0"/>
                <a:ea typeface="Nexa Bold" charset="0"/>
                <a:cs typeface="Nexa Bold" charset="0"/>
              </a:rPr>
              <a:t>Thank you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61885CDF-B05B-8047-9CE5-F534FA5498F6}"/>
              </a:ext>
            </a:extLst>
          </p:cNvPr>
          <p:cNvSpPr txBox="1"/>
          <p:nvPr/>
        </p:nvSpPr>
        <p:spPr>
          <a:xfrm>
            <a:off x="2191359" y="4671559"/>
            <a:ext cx="21407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latin typeface="Apple Chancery" panose="03020702040506060504" pitchFamily="66" charset="-79"/>
                <a:ea typeface="Nexa Bold" charset="0"/>
                <a:cs typeface="Apple Chancery" panose="03020702040506060504" pitchFamily="66" charset="-79"/>
              </a:rPr>
              <a:t>Thank you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68E601B4-F7AA-3E46-B6E6-516CC4AEB0C4}"/>
              </a:ext>
            </a:extLst>
          </p:cNvPr>
          <p:cNvSpPr txBox="1"/>
          <p:nvPr/>
        </p:nvSpPr>
        <p:spPr>
          <a:xfrm>
            <a:off x="4679728" y="4979336"/>
            <a:ext cx="16611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Apple Chancery" panose="03020702040506060504" pitchFamily="66" charset="-79"/>
                <a:ea typeface="Nexa Bold" charset="0"/>
                <a:cs typeface="Apple Chancery" panose="03020702040506060504" pitchFamily="66" charset="-79"/>
              </a:rPr>
              <a:t>Thank you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A6D9D2B3-9AB1-B345-997E-2B69A02DC9F6}"/>
              </a:ext>
            </a:extLst>
          </p:cNvPr>
          <p:cNvSpPr txBox="1"/>
          <p:nvPr/>
        </p:nvSpPr>
        <p:spPr>
          <a:xfrm>
            <a:off x="6688412" y="5291528"/>
            <a:ext cx="581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pple Chancery" panose="03020702040506060504" pitchFamily="66" charset="-79"/>
                <a:ea typeface="Nexa Bold" charset="0"/>
                <a:cs typeface="Apple Chancery" panose="03020702040506060504" pitchFamily="66" charset="-79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147434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ZoneTexte 71"/>
          <p:cNvSpPr txBox="1"/>
          <p:nvPr/>
        </p:nvSpPr>
        <p:spPr>
          <a:xfrm>
            <a:off x="9653984" y="3850909"/>
            <a:ext cx="898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Nexa Bold" charset="0"/>
                <a:ea typeface="Nexa Bold" charset="0"/>
                <a:cs typeface="Nexa Bold" charset="0"/>
              </a:rPr>
              <a:t>Time</a:t>
            </a:r>
          </a:p>
        </p:txBody>
      </p:sp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72574" y="227095"/>
            <a:ext cx="9875705" cy="381000"/>
          </a:xfrm>
        </p:spPr>
        <p:txBody>
          <a:bodyPr/>
          <a:lstStyle/>
          <a:p>
            <a:r>
              <a:rPr lang="en-US" sz="2800" dirty="0"/>
              <a:t>Proposed approach: estimate a distribution of trajectories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867" y="979275"/>
            <a:ext cx="888518" cy="120961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281" y="947702"/>
            <a:ext cx="884119" cy="120961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250" y="992485"/>
            <a:ext cx="875322" cy="1209616"/>
          </a:xfrm>
          <a:prstGeom prst="rect">
            <a:avLst/>
          </a:prstGeom>
        </p:spPr>
      </p:pic>
      <p:cxnSp>
        <p:nvCxnSpPr>
          <p:cNvPr id="62" name="Connecteur droit avec flèche 61"/>
          <p:cNvCxnSpPr/>
          <p:nvPr/>
        </p:nvCxnSpPr>
        <p:spPr>
          <a:xfrm flipV="1">
            <a:off x="2020643" y="2263012"/>
            <a:ext cx="8058263" cy="21003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ZoneTexte 62"/>
          <p:cNvSpPr txBox="1"/>
          <p:nvPr/>
        </p:nvSpPr>
        <p:spPr>
          <a:xfrm>
            <a:off x="9672083" y="2295579"/>
            <a:ext cx="898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Nexa Bold" charset="0"/>
                <a:ea typeface="Nexa Bold" charset="0"/>
                <a:cs typeface="Nexa Bold" charset="0"/>
              </a:rPr>
              <a:t>Time</a:t>
            </a:r>
          </a:p>
        </p:txBody>
      </p:sp>
      <p:sp>
        <p:nvSpPr>
          <p:cNvPr id="75" name="ZoneTexte 74"/>
          <p:cNvSpPr txBox="1"/>
          <p:nvPr/>
        </p:nvSpPr>
        <p:spPr>
          <a:xfrm>
            <a:off x="3412956" y="883796"/>
            <a:ext cx="559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Nexa Bold" charset="0"/>
                <a:ea typeface="Nexa Bold" charset="0"/>
                <a:cs typeface="Nexa Bold" charset="0"/>
              </a:rPr>
              <a:t>y</a:t>
            </a:r>
            <a:r>
              <a:rPr lang="en-US" sz="2400" baseline="-25000">
                <a:latin typeface="Nexa Bold" charset="0"/>
                <a:ea typeface="Nexa Bold" charset="0"/>
                <a:cs typeface="Nexa Bold" charset="0"/>
              </a:rPr>
              <a:t>1,1</a:t>
            </a:r>
            <a:endParaRPr lang="en-US" sz="2400">
              <a:latin typeface="Nexa Bold" charset="0"/>
              <a:ea typeface="Nexa Bold" charset="0"/>
              <a:cs typeface="Nexa Bold" charset="0"/>
            </a:endParaRPr>
          </a:p>
        </p:txBody>
      </p:sp>
      <p:sp>
        <p:nvSpPr>
          <p:cNvPr id="76" name="ZoneTexte 75"/>
          <p:cNvSpPr txBox="1"/>
          <p:nvPr/>
        </p:nvSpPr>
        <p:spPr>
          <a:xfrm>
            <a:off x="6153399" y="883796"/>
            <a:ext cx="619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Nexa Bold" charset="0"/>
                <a:ea typeface="Nexa Bold" charset="0"/>
                <a:cs typeface="Nexa Bold" charset="0"/>
              </a:rPr>
              <a:t>y</a:t>
            </a:r>
            <a:r>
              <a:rPr lang="en-US" sz="2400" baseline="-25000">
                <a:latin typeface="Nexa Bold" charset="0"/>
                <a:ea typeface="Nexa Bold" charset="0"/>
                <a:cs typeface="Nexa Bold" charset="0"/>
              </a:rPr>
              <a:t>1,2</a:t>
            </a:r>
            <a:endParaRPr lang="en-US" sz="2400">
              <a:latin typeface="Nexa Bold" charset="0"/>
              <a:ea typeface="Nexa Bold" charset="0"/>
              <a:cs typeface="Nexa Bold" charset="0"/>
            </a:endParaRPr>
          </a:p>
        </p:txBody>
      </p:sp>
      <p:sp>
        <p:nvSpPr>
          <p:cNvPr id="77" name="ZoneTexte 76"/>
          <p:cNvSpPr txBox="1"/>
          <p:nvPr/>
        </p:nvSpPr>
        <p:spPr>
          <a:xfrm>
            <a:off x="8995916" y="883795"/>
            <a:ext cx="619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Nexa Bold" charset="0"/>
                <a:ea typeface="Nexa Bold" charset="0"/>
                <a:cs typeface="Nexa Bold" charset="0"/>
              </a:rPr>
              <a:t>y</a:t>
            </a:r>
            <a:r>
              <a:rPr lang="en-US" sz="2400" baseline="-25000">
                <a:latin typeface="Nexa Bold" charset="0"/>
                <a:ea typeface="Nexa Bold" charset="0"/>
                <a:cs typeface="Nexa Bold" charset="0"/>
              </a:rPr>
              <a:t>1,3</a:t>
            </a:r>
            <a:endParaRPr lang="en-US" sz="2400">
              <a:latin typeface="Nexa Bold" charset="0"/>
              <a:ea typeface="Nexa Bold" charset="0"/>
              <a:cs typeface="Nexa Bold" charset="0"/>
            </a:endParaRPr>
          </a:p>
        </p:txBody>
      </p:sp>
      <p:cxnSp>
        <p:nvCxnSpPr>
          <p:cNvPr id="61" name="Connecteur droit avec flèche 60"/>
          <p:cNvCxnSpPr/>
          <p:nvPr/>
        </p:nvCxnSpPr>
        <p:spPr>
          <a:xfrm flipV="1">
            <a:off x="2020642" y="3796350"/>
            <a:ext cx="8058263" cy="21003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123" y="2334716"/>
            <a:ext cx="961194" cy="136640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71" y="2344705"/>
            <a:ext cx="944307" cy="134901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096" y="2388178"/>
            <a:ext cx="916692" cy="1322590"/>
          </a:xfrm>
          <a:prstGeom prst="rect">
            <a:avLst/>
          </a:prstGeom>
        </p:spPr>
      </p:pic>
      <p:sp>
        <p:nvSpPr>
          <p:cNvPr id="78" name="ZoneTexte 77"/>
          <p:cNvSpPr txBox="1"/>
          <p:nvPr/>
        </p:nvSpPr>
        <p:spPr>
          <a:xfrm>
            <a:off x="1941963" y="2274541"/>
            <a:ext cx="619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Nexa Bold" charset="0"/>
                <a:ea typeface="Nexa Bold" charset="0"/>
                <a:cs typeface="Nexa Bold" charset="0"/>
              </a:rPr>
              <a:t>y</a:t>
            </a:r>
            <a:r>
              <a:rPr lang="en-US" sz="2400" baseline="-25000">
                <a:latin typeface="Nexa Bold" charset="0"/>
                <a:ea typeface="Nexa Bold" charset="0"/>
                <a:cs typeface="Nexa Bold" charset="0"/>
              </a:rPr>
              <a:t>2,1</a:t>
            </a:r>
            <a:endParaRPr lang="en-US" sz="2400">
              <a:latin typeface="Nexa Bold" charset="0"/>
              <a:ea typeface="Nexa Bold" charset="0"/>
              <a:cs typeface="Nexa Bold" charset="0"/>
            </a:endParaRPr>
          </a:p>
        </p:txBody>
      </p:sp>
      <p:sp>
        <p:nvSpPr>
          <p:cNvPr id="79" name="ZoneTexte 78"/>
          <p:cNvSpPr txBox="1"/>
          <p:nvPr/>
        </p:nvSpPr>
        <p:spPr>
          <a:xfrm>
            <a:off x="5472646" y="2274541"/>
            <a:ext cx="678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Nexa Bold" charset="0"/>
                <a:ea typeface="Nexa Bold" charset="0"/>
                <a:cs typeface="Nexa Bold" charset="0"/>
              </a:rPr>
              <a:t>y</a:t>
            </a:r>
            <a:r>
              <a:rPr lang="en-US" sz="2400" baseline="-25000" dirty="0">
                <a:latin typeface="Nexa Bold" charset="0"/>
                <a:ea typeface="Nexa Bold" charset="0"/>
                <a:cs typeface="Nexa Bold" charset="0"/>
              </a:rPr>
              <a:t>2,2</a:t>
            </a:r>
            <a:endParaRPr lang="en-US" sz="2400" dirty="0">
              <a:latin typeface="Nexa Bold" charset="0"/>
              <a:ea typeface="Nexa Bold" charset="0"/>
              <a:cs typeface="Nexa Bold" charset="0"/>
            </a:endParaRPr>
          </a:p>
        </p:txBody>
      </p:sp>
      <p:sp>
        <p:nvSpPr>
          <p:cNvPr id="80" name="ZoneTexte 79"/>
          <p:cNvSpPr txBox="1"/>
          <p:nvPr/>
        </p:nvSpPr>
        <p:spPr>
          <a:xfrm>
            <a:off x="7998603" y="2246192"/>
            <a:ext cx="678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Nexa Bold" charset="0"/>
                <a:ea typeface="Nexa Bold" charset="0"/>
                <a:cs typeface="Nexa Bold" charset="0"/>
              </a:rPr>
              <a:t>y</a:t>
            </a:r>
            <a:r>
              <a:rPr lang="en-US" sz="2400" baseline="-25000" dirty="0">
                <a:latin typeface="Nexa Bold" charset="0"/>
                <a:ea typeface="Nexa Bold" charset="0"/>
                <a:cs typeface="Nexa Bold" charset="0"/>
              </a:rPr>
              <a:t>2,3</a:t>
            </a:r>
            <a:endParaRPr lang="en-US" sz="2400" dirty="0">
              <a:latin typeface="Nexa Bold" charset="0"/>
              <a:ea typeface="Nexa Bold" charset="0"/>
              <a:cs typeface="Nexa Bold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683" y="3943667"/>
            <a:ext cx="1013053" cy="1209616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333" y="4009378"/>
            <a:ext cx="1028174" cy="1209616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866" y="4009378"/>
            <a:ext cx="1023134" cy="1209616"/>
          </a:xfrm>
          <a:prstGeom prst="rect">
            <a:avLst/>
          </a:prstGeom>
        </p:spPr>
      </p:pic>
      <p:sp>
        <p:nvSpPr>
          <p:cNvPr id="71" name="ZoneTexte 70"/>
          <p:cNvSpPr txBox="1"/>
          <p:nvPr/>
        </p:nvSpPr>
        <p:spPr>
          <a:xfrm>
            <a:off x="9660508" y="5379185"/>
            <a:ext cx="898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Nexa Bold" charset="0"/>
                <a:ea typeface="Nexa Bold" charset="0"/>
                <a:cs typeface="Nexa Bold" charset="0"/>
              </a:rPr>
              <a:t>Time</a:t>
            </a:r>
          </a:p>
        </p:txBody>
      </p:sp>
      <p:cxnSp>
        <p:nvCxnSpPr>
          <p:cNvPr id="74" name="Connecteur droit avec flèche 73"/>
          <p:cNvCxnSpPr/>
          <p:nvPr/>
        </p:nvCxnSpPr>
        <p:spPr>
          <a:xfrm flipV="1">
            <a:off x="2020643" y="5318227"/>
            <a:ext cx="8058263" cy="21003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ZoneTexte 80"/>
          <p:cNvSpPr txBox="1"/>
          <p:nvPr/>
        </p:nvSpPr>
        <p:spPr>
          <a:xfrm>
            <a:off x="4637177" y="3835389"/>
            <a:ext cx="619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Nexa Bold" charset="0"/>
                <a:ea typeface="Nexa Bold" charset="0"/>
                <a:cs typeface="Nexa Bold" charset="0"/>
              </a:rPr>
              <a:t>y</a:t>
            </a:r>
            <a:r>
              <a:rPr lang="en-US" sz="2400" baseline="-25000" dirty="0">
                <a:latin typeface="Nexa Bold" charset="0"/>
                <a:ea typeface="Nexa Bold" charset="0"/>
                <a:cs typeface="Nexa Bold" charset="0"/>
              </a:rPr>
              <a:t>3,1</a:t>
            </a:r>
            <a:endParaRPr lang="en-US" sz="2400" dirty="0">
              <a:latin typeface="Nexa Bold" charset="0"/>
              <a:ea typeface="Nexa Bold" charset="0"/>
              <a:cs typeface="Nexa Bold" charset="0"/>
            </a:endParaRPr>
          </a:p>
        </p:txBody>
      </p:sp>
      <p:sp>
        <p:nvSpPr>
          <p:cNvPr id="82" name="ZoneTexte 81"/>
          <p:cNvSpPr txBox="1"/>
          <p:nvPr/>
        </p:nvSpPr>
        <p:spPr>
          <a:xfrm>
            <a:off x="7063838" y="3803545"/>
            <a:ext cx="678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Nexa Bold" charset="0"/>
                <a:ea typeface="Nexa Bold" charset="0"/>
                <a:cs typeface="Nexa Bold" charset="0"/>
              </a:rPr>
              <a:t>y</a:t>
            </a:r>
            <a:r>
              <a:rPr lang="en-US" sz="2400" baseline="-25000" dirty="0">
                <a:latin typeface="Nexa Bold" charset="0"/>
                <a:ea typeface="Nexa Bold" charset="0"/>
                <a:cs typeface="Nexa Bold" charset="0"/>
              </a:rPr>
              <a:t>3,2</a:t>
            </a:r>
            <a:endParaRPr lang="en-US" sz="2400" dirty="0">
              <a:latin typeface="Nexa Bold" charset="0"/>
              <a:ea typeface="Nexa Bold" charset="0"/>
              <a:cs typeface="Nexa Bold" charset="0"/>
            </a:endParaRPr>
          </a:p>
        </p:txBody>
      </p:sp>
      <p:sp>
        <p:nvSpPr>
          <p:cNvPr id="83" name="ZoneTexte 82"/>
          <p:cNvSpPr txBox="1"/>
          <p:nvPr/>
        </p:nvSpPr>
        <p:spPr>
          <a:xfrm>
            <a:off x="8187315" y="3804527"/>
            <a:ext cx="678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Nexa Bold" charset="0"/>
                <a:ea typeface="Nexa Bold" charset="0"/>
                <a:cs typeface="Nexa Bold" charset="0"/>
              </a:rPr>
              <a:t>y</a:t>
            </a:r>
            <a:r>
              <a:rPr lang="en-US" sz="2400" baseline="-25000">
                <a:latin typeface="Nexa Bold" charset="0"/>
                <a:ea typeface="Nexa Bold" charset="0"/>
                <a:cs typeface="Nexa Bold" charset="0"/>
              </a:rPr>
              <a:t>3,3</a:t>
            </a:r>
            <a:endParaRPr lang="en-US" sz="2400">
              <a:latin typeface="Nexa Bold" charset="0"/>
              <a:ea typeface="Nexa Bold" charset="0"/>
              <a:cs typeface="Nexa Bold" charset="0"/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9271487" y="2299716"/>
            <a:ext cx="1415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>
                <a:solidFill>
                  <a:srgbClr val="7030A0"/>
                </a:solidFill>
              </a:rPr>
              <a:t>ψ</a:t>
            </a:r>
            <a:r>
              <a:rPr lang="en-US" sz="2400" b="1" baseline="-25000" dirty="0">
                <a:solidFill>
                  <a:srgbClr val="7030A0"/>
                </a:solidFill>
                <a:latin typeface="Nexa Bold" charset="0"/>
                <a:ea typeface="Nexa Bold" charset="0"/>
                <a:cs typeface="Nexa Bold" charset="0"/>
              </a:rPr>
              <a:t>1</a:t>
            </a:r>
            <a:r>
              <a:rPr lang="en-US" sz="2400" dirty="0">
                <a:latin typeface="Nexa Bold" charset="0"/>
                <a:ea typeface="Nexa Bold" charset="0"/>
                <a:cs typeface="Nexa Bold" charset="0"/>
              </a:rPr>
              <a:t>(Time)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9202185" y="3847746"/>
            <a:ext cx="1475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>
                <a:solidFill>
                  <a:srgbClr val="7030A0"/>
                </a:solidFill>
              </a:rPr>
              <a:t>ψ</a:t>
            </a:r>
            <a:r>
              <a:rPr lang="en-US" sz="2400" b="1" baseline="-25000">
                <a:solidFill>
                  <a:srgbClr val="7030A0"/>
                </a:solidFill>
                <a:latin typeface="Nexa Bold" charset="0"/>
                <a:ea typeface="Nexa Bold" charset="0"/>
                <a:cs typeface="Nexa Bold" charset="0"/>
              </a:rPr>
              <a:t>2</a:t>
            </a:r>
            <a:r>
              <a:rPr lang="en-US" sz="2400">
                <a:latin typeface="Nexa Bold" charset="0"/>
                <a:ea typeface="Nexa Bold" charset="0"/>
                <a:cs typeface="Nexa Bold" charset="0"/>
              </a:rPr>
              <a:t>(Time)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9189582" y="5383938"/>
            <a:ext cx="1475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>
                <a:solidFill>
                  <a:srgbClr val="7030A0"/>
                </a:solidFill>
              </a:rPr>
              <a:t>ψ</a:t>
            </a:r>
            <a:r>
              <a:rPr lang="en-US" sz="2400" b="1" baseline="-25000">
                <a:solidFill>
                  <a:srgbClr val="7030A0"/>
                </a:solidFill>
                <a:latin typeface="Nexa Bold" charset="0"/>
                <a:ea typeface="Nexa Bold" charset="0"/>
                <a:cs typeface="Nexa Bold" charset="0"/>
              </a:rPr>
              <a:t>3</a:t>
            </a:r>
            <a:r>
              <a:rPr lang="en-US" sz="2400">
                <a:latin typeface="Nexa Bold" charset="0"/>
                <a:ea typeface="Nexa Bold" charset="0"/>
                <a:cs typeface="Nexa Bold" charset="0"/>
              </a:rPr>
              <a:t>(Time)</a:t>
            </a: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441646"/>
            <a:ext cx="9144000" cy="1230624"/>
          </a:xfrm>
          <a:prstGeom prst="rect">
            <a:avLst/>
          </a:prstGeom>
          <a:effectLst>
            <a:glow rad="317500">
              <a:srgbClr val="7030A0">
                <a:alpha val="77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62061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246 0.00162 " pathEditMode="relative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246 0.00162 " pathEditMode="relative" ptsTypes="AA">
                                      <p:cBhvr>
                                        <p:cTn id="12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0.11394 -0.0002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47" y="-20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77556E-17 L 0.11445 0.0011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16" y="4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7 L 0.04922 0.0034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5" y="11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77556E-17 L 0.04662 -0.0009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1" y="-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3.7037E-6 L 0.20065 0.0034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26" y="-13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6962 0 " pathEditMode="relative" ptsTypes="AA">
                                      <p:cBhvr>
                                        <p:cTn id="3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0.11823 -0.0027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11" y="-13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22222E-6 L 0.20899 -0.0173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-88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44444E-6 L 0.08646 -0.0039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-20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11111E-6 L 0.18217 -0.0131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2" y="-67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48148E-6 L -2.77778E-6 -0.0803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-0.272 0.0009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07" y="-62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-0.26563 -0.0081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1" y="-417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0.38021 -0.0069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10" y="-34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44444E-6 L -0.38502 -0.0034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58" y="-185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33333E-6 L -0.26667 -0.000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0" y="-417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-0.25052 -0.01042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26" y="-532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2 0.00093 L -0.272 0.221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019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021 -0.00694 L -0.38659 0.21689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157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667 -0.0007 L -0.2638 0.21134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10602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065 0.00347 L 0.20065 0.43264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458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823 -0.00278 L 0.12487 0.43842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2206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646 -0.00393 L 0.08646 0.4393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153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03 0.0044 L -0.02413 0.6625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" y="32894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393 -0.00023 L 0.1168 0.66435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33218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22 0.00347 L 0.05717 0.65787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" y="32708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5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1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4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7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63" grpId="0"/>
      <p:bldP spid="75" grpId="0"/>
      <p:bldP spid="75" grpId="1"/>
      <p:bldP spid="76" grpId="0"/>
      <p:bldP spid="76" grpId="1"/>
      <p:bldP spid="77" grpId="0"/>
      <p:bldP spid="77" grpId="1"/>
      <p:bldP spid="78" grpId="0"/>
      <p:bldP spid="78" grpId="1"/>
      <p:bldP spid="79" grpId="0"/>
      <p:bldP spid="79" grpId="1"/>
      <p:bldP spid="80" grpId="0"/>
      <p:bldP spid="80" grpId="1"/>
      <p:bldP spid="71" grpId="0"/>
      <p:bldP spid="81" grpId="0"/>
      <p:bldP spid="81" grpId="1"/>
      <p:bldP spid="82" grpId="0"/>
      <p:bldP spid="82" grpId="1"/>
      <p:bldP spid="83" grpId="0"/>
      <p:bldP spid="83" grpId="1"/>
      <p:bldP spid="83" grpId="2"/>
      <p:bldP spid="41" grpId="0"/>
      <p:bldP spid="41" grpId="1"/>
      <p:bldP spid="41" grpId="2"/>
      <p:bldP spid="42" grpId="0"/>
      <p:bldP spid="42" grpId="1"/>
      <p:bldP spid="43" grpId="0"/>
      <p:bldP spid="4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 38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036" y="3944270"/>
            <a:ext cx="9144000" cy="1209853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19920"/>
            <a:ext cx="9144000" cy="1220239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170" y="920284"/>
            <a:ext cx="9144000" cy="1225431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441646"/>
            <a:ext cx="9144000" cy="1230624"/>
          </a:xfrm>
          <a:prstGeom prst="rect">
            <a:avLst/>
          </a:prstGeom>
          <a:effectLst>
            <a:glow rad="317500">
              <a:srgbClr val="7030A0">
                <a:alpha val="77000"/>
              </a:srgbClr>
            </a:glow>
          </a:effectLst>
        </p:spPr>
      </p:pic>
      <p:sp>
        <p:nvSpPr>
          <p:cNvPr id="9" name="Espace réservé du texte 1">
            <a:extLst>
              <a:ext uri="{FF2B5EF4-FFF2-40B4-BE49-F238E27FC236}">
                <a16:creationId xmlns:a16="http://schemas.microsoft.com/office/drawing/2014/main" id="{E76E5C78-C158-1144-AF89-64FDADA2FE8B}"/>
              </a:ext>
            </a:extLst>
          </p:cNvPr>
          <p:cNvSpPr txBox="1">
            <a:spLocks/>
          </p:cNvSpPr>
          <p:nvPr/>
        </p:nvSpPr>
        <p:spPr>
          <a:xfrm>
            <a:off x="72574" y="227095"/>
            <a:ext cx="9875705" cy="381000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50" kern="120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Proposed approach: estimate a distribution of trajectories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0965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4848F742-2CA0-FF4A-B544-70C6C8A011CF}"/>
              </a:ext>
            </a:extLst>
          </p:cNvPr>
          <p:cNvSpPr txBox="1">
            <a:spLocks/>
          </p:cNvSpPr>
          <p:nvPr/>
        </p:nvSpPr>
        <p:spPr>
          <a:xfrm>
            <a:off x="4267664" y="1928528"/>
            <a:ext cx="7822736" cy="45142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0" kern="1200">
                <a:solidFill>
                  <a:srgbClr val="78D64B"/>
                </a:solidFill>
                <a:effectLst/>
                <a:latin typeface="Nexa Bold" charset="0"/>
                <a:ea typeface="Nexa Bold" charset="0"/>
                <a:cs typeface="Nexa 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lnSpc>
                <a:spcPct val="100000"/>
              </a:lnSpc>
              <a:buFont typeface="+mj-lt"/>
              <a:buAutoNum type="romanUcPeriod"/>
            </a:pPr>
            <a:r>
              <a:rPr lang="en-US" sz="3200" dirty="0">
                <a:solidFill>
                  <a:schemeClr val="tx1"/>
                </a:solidFill>
              </a:rPr>
              <a:t>Deformation model                              </a:t>
            </a:r>
            <a:r>
              <a:rPr lang="en-US" sz="2500" i="1" dirty="0">
                <a:solidFill>
                  <a:schemeClr val="tx1"/>
                </a:solidFill>
              </a:rPr>
              <a:t>10 </a:t>
            </a:r>
            <a:r>
              <a:rPr lang="en-US" sz="2500" i="1" dirty="0" err="1">
                <a:solidFill>
                  <a:schemeClr val="tx1"/>
                </a:solidFill>
              </a:rPr>
              <a:t>mn</a:t>
            </a:r>
            <a:endParaRPr lang="en-US" sz="2500" i="1" dirty="0">
              <a:solidFill>
                <a:schemeClr val="tx1"/>
              </a:solidFill>
            </a:endParaRPr>
          </a:p>
          <a:p>
            <a:pPr marL="1257300" lvl="1" indent="-571500">
              <a:lnSpc>
                <a:spcPct val="100000"/>
              </a:lnSpc>
              <a:buFont typeface="+mj-lt"/>
              <a:buAutoNum type="romanLcPeriod"/>
            </a:pPr>
            <a:r>
              <a:rPr lang="en-US" sz="2600" dirty="0"/>
              <a:t>A manifold of diffeomorphisms</a:t>
            </a:r>
          </a:p>
          <a:p>
            <a:pPr marL="1257300" lvl="1" indent="-571500">
              <a:lnSpc>
                <a:spcPct val="100000"/>
              </a:lnSpc>
              <a:buFont typeface="+mj-lt"/>
              <a:buAutoNum type="romanLcPeriod"/>
            </a:pPr>
            <a:r>
              <a:rPr lang="en-US" sz="2600" dirty="0" err="1"/>
              <a:t>Exp</a:t>
            </a:r>
            <a:r>
              <a:rPr lang="en-US" sz="2600" dirty="0"/>
              <a:t>-parallelism on manifolds</a:t>
            </a:r>
          </a:p>
          <a:p>
            <a:pPr marL="571500" indent="-571500">
              <a:lnSpc>
                <a:spcPct val="100000"/>
              </a:lnSpc>
              <a:buFont typeface="+mj-lt"/>
              <a:buAutoNum type="romanUcPeriod"/>
            </a:pPr>
            <a:r>
              <a:rPr lang="en-US" sz="3200" dirty="0">
                <a:solidFill>
                  <a:schemeClr val="tx1"/>
                </a:solidFill>
              </a:rPr>
              <a:t>Statistical model                                      </a:t>
            </a:r>
            <a:r>
              <a:rPr lang="en-US" sz="2500" i="1" dirty="0">
                <a:solidFill>
                  <a:schemeClr val="tx1"/>
                </a:solidFill>
              </a:rPr>
              <a:t>5 </a:t>
            </a:r>
            <a:r>
              <a:rPr lang="en-US" sz="2500" i="1" dirty="0" err="1">
                <a:solidFill>
                  <a:schemeClr val="tx1"/>
                </a:solidFill>
              </a:rPr>
              <a:t>mn</a:t>
            </a:r>
            <a:endParaRPr lang="en-US" sz="2500" i="1" dirty="0">
              <a:solidFill>
                <a:schemeClr val="tx1"/>
              </a:solidFill>
            </a:endParaRPr>
          </a:p>
          <a:p>
            <a:pPr marL="1257300" lvl="1" indent="-571500">
              <a:lnSpc>
                <a:spcPct val="100000"/>
              </a:lnSpc>
              <a:buFont typeface="+mj-lt"/>
              <a:buAutoNum type="romanLcPeriod"/>
            </a:pPr>
            <a:r>
              <a:rPr lang="en-US" sz="2600" dirty="0"/>
              <a:t>Graphical model</a:t>
            </a:r>
          </a:p>
          <a:p>
            <a:pPr marL="1257300" lvl="1" indent="-571500">
              <a:lnSpc>
                <a:spcPct val="100000"/>
              </a:lnSpc>
              <a:buFont typeface="+mj-lt"/>
              <a:buAutoNum type="romanLcPeriod"/>
            </a:pPr>
            <a:r>
              <a:rPr lang="en-US" sz="2600" dirty="0"/>
              <a:t>Estimation</a:t>
            </a:r>
          </a:p>
          <a:p>
            <a:pPr marL="571500" indent="-571500">
              <a:lnSpc>
                <a:spcPct val="100000"/>
              </a:lnSpc>
              <a:buFont typeface="+mj-lt"/>
              <a:buAutoNum type="romanUcPeriod"/>
            </a:pPr>
            <a:r>
              <a:rPr lang="en-US" sz="3200" dirty="0">
                <a:solidFill>
                  <a:schemeClr val="tx1"/>
                </a:solidFill>
              </a:rPr>
              <a:t>Experiments                                             </a:t>
            </a:r>
            <a:r>
              <a:rPr lang="en-US" sz="2500" i="1" dirty="0">
                <a:solidFill>
                  <a:schemeClr val="tx1"/>
                </a:solidFill>
              </a:rPr>
              <a:t>15 </a:t>
            </a:r>
            <a:r>
              <a:rPr lang="en-US" sz="2500" i="1" dirty="0" err="1">
                <a:solidFill>
                  <a:schemeClr val="tx1"/>
                </a:solidFill>
              </a:rPr>
              <a:t>mn</a:t>
            </a:r>
            <a:endParaRPr lang="en-US" sz="2500" i="1" dirty="0">
              <a:solidFill>
                <a:schemeClr val="tx1"/>
              </a:solidFill>
            </a:endParaRPr>
          </a:p>
          <a:p>
            <a:pPr marL="1257300" lvl="1" indent="-571500">
              <a:lnSpc>
                <a:spcPct val="100000"/>
              </a:lnSpc>
              <a:buFont typeface="+mj-lt"/>
              <a:buAutoNum type="romanLcPeriod"/>
            </a:pPr>
            <a:r>
              <a:rPr lang="en-US" sz="2600" dirty="0"/>
              <a:t>Simulated man-shapes</a:t>
            </a:r>
          </a:p>
          <a:p>
            <a:pPr marL="1257300" lvl="1" indent="-571500">
              <a:lnSpc>
                <a:spcPct val="100000"/>
              </a:lnSpc>
              <a:buFont typeface="+mj-lt"/>
              <a:buAutoNum type="romanLcPeriod"/>
            </a:pPr>
            <a:r>
              <a:rPr lang="en-US" sz="2600" dirty="0"/>
              <a:t>Hippocampal atrophy in ADNI</a:t>
            </a:r>
            <a:endParaRPr lang="en-US" sz="2500" dirty="0"/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0047AECC-0C09-D147-AD0F-C09B6E6A6518}"/>
              </a:ext>
            </a:extLst>
          </p:cNvPr>
          <p:cNvSpPr txBox="1">
            <a:spLocks/>
          </p:cNvSpPr>
          <p:nvPr/>
        </p:nvSpPr>
        <p:spPr>
          <a:xfrm>
            <a:off x="4267198" y="598760"/>
            <a:ext cx="7808259" cy="15275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chemeClr val="tx1"/>
                </a:solidFill>
                <a:effectLst/>
                <a:latin typeface="Nexa Bold" charset="0"/>
                <a:ea typeface="Nexa Bold" charset="0"/>
                <a:cs typeface="Nexa 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/>
              <a:t>Learning the </a:t>
            </a:r>
            <a:r>
              <a:rPr lang="fr-FR" sz="3600" dirty="0" err="1"/>
              <a:t>spatiotemporal</a:t>
            </a:r>
            <a:r>
              <a:rPr lang="fr-FR" sz="3600" dirty="0"/>
              <a:t> </a:t>
            </a:r>
            <a:r>
              <a:rPr lang="fr-FR" sz="3600" dirty="0" err="1"/>
              <a:t>variability</a:t>
            </a:r>
            <a:r>
              <a:rPr lang="fr-FR" sz="3600" dirty="0"/>
              <a:t> in longitudinal data sets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2557539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4848F742-2CA0-FF4A-B544-70C6C8A011CF}"/>
              </a:ext>
            </a:extLst>
          </p:cNvPr>
          <p:cNvSpPr txBox="1">
            <a:spLocks/>
          </p:cNvSpPr>
          <p:nvPr/>
        </p:nvSpPr>
        <p:spPr>
          <a:xfrm>
            <a:off x="4267664" y="1928528"/>
            <a:ext cx="7822736" cy="45142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0" kern="1200">
                <a:solidFill>
                  <a:srgbClr val="78D64B"/>
                </a:solidFill>
                <a:effectLst/>
                <a:latin typeface="Nexa Bold" charset="0"/>
                <a:ea typeface="Nexa Bold" charset="0"/>
                <a:cs typeface="Nexa 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lnSpc>
                <a:spcPct val="100000"/>
              </a:lnSpc>
              <a:buFont typeface="+mj-lt"/>
              <a:buAutoNum type="romanUcPeriod"/>
            </a:pPr>
            <a:r>
              <a:rPr lang="en-US" sz="3200" dirty="0">
                <a:solidFill>
                  <a:schemeClr val="tx1"/>
                </a:solidFill>
              </a:rPr>
              <a:t>Deformation model                              </a:t>
            </a:r>
            <a:r>
              <a:rPr lang="en-US" sz="2500" i="1" dirty="0">
                <a:solidFill>
                  <a:schemeClr val="tx1"/>
                </a:solidFill>
              </a:rPr>
              <a:t>10 </a:t>
            </a:r>
            <a:r>
              <a:rPr lang="en-US" sz="2500" i="1" dirty="0" err="1">
                <a:solidFill>
                  <a:schemeClr val="tx1"/>
                </a:solidFill>
              </a:rPr>
              <a:t>mn</a:t>
            </a:r>
            <a:endParaRPr lang="en-US" sz="2500" i="1" dirty="0">
              <a:solidFill>
                <a:schemeClr val="tx1"/>
              </a:solidFill>
            </a:endParaRPr>
          </a:p>
          <a:p>
            <a:pPr marL="1257300" lvl="1" indent="-571500">
              <a:lnSpc>
                <a:spcPct val="100000"/>
              </a:lnSpc>
              <a:buFont typeface="+mj-lt"/>
              <a:buAutoNum type="romanLcPeriod"/>
            </a:pPr>
            <a:r>
              <a:rPr lang="en-US" sz="2600" dirty="0">
                <a:solidFill>
                  <a:schemeClr val="tx1"/>
                </a:solidFill>
              </a:rPr>
              <a:t>A manifold of diffeomorphisms</a:t>
            </a:r>
          </a:p>
          <a:p>
            <a:pPr marL="1257300" lvl="1" indent="-571500">
              <a:lnSpc>
                <a:spcPct val="100000"/>
              </a:lnSpc>
              <a:buFont typeface="+mj-lt"/>
              <a:buAutoNum type="romanLcPeriod"/>
            </a:pPr>
            <a:r>
              <a:rPr lang="en-US" sz="2600" dirty="0" err="1"/>
              <a:t>Exp</a:t>
            </a:r>
            <a:r>
              <a:rPr lang="en-US" sz="2600" dirty="0"/>
              <a:t>-parallelism on manifolds</a:t>
            </a:r>
          </a:p>
          <a:p>
            <a:pPr marL="571500" indent="-571500">
              <a:lnSpc>
                <a:spcPct val="100000"/>
              </a:lnSpc>
              <a:buFont typeface="+mj-lt"/>
              <a:buAutoNum type="romanUcPeriod"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Statistical model                                      </a:t>
            </a:r>
            <a:r>
              <a:rPr lang="en-US" sz="2500" i="1" dirty="0">
                <a:solidFill>
                  <a:schemeClr val="bg1">
                    <a:lumMod val="75000"/>
                  </a:schemeClr>
                </a:solidFill>
              </a:rPr>
              <a:t>5 </a:t>
            </a:r>
            <a:r>
              <a:rPr lang="en-US" sz="2500" i="1" dirty="0" err="1">
                <a:solidFill>
                  <a:schemeClr val="bg1">
                    <a:lumMod val="75000"/>
                  </a:schemeClr>
                </a:solidFill>
              </a:rPr>
              <a:t>mn</a:t>
            </a:r>
            <a:endParaRPr lang="en-US" sz="2500" i="1" dirty="0">
              <a:solidFill>
                <a:schemeClr val="bg1">
                  <a:lumMod val="75000"/>
                </a:schemeClr>
              </a:solidFill>
            </a:endParaRPr>
          </a:p>
          <a:p>
            <a:pPr marL="1257300" lvl="1" indent="-571500">
              <a:lnSpc>
                <a:spcPct val="100000"/>
              </a:lnSpc>
              <a:buFont typeface="+mj-lt"/>
              <a:buAutoNum type="romanLcPeriod"/>
            </a:pP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Graphical model</a:t>
            </a:r>
          </a:p>
          <a:p>
            <a:pPr marL="1257300" lvl="1" indent="-571500">
              <a:lnSpc>
                <a:spcPct val="100000"/>
              </a:lnSpc>
              <a:buFont typeface="+mj-lt"/>
              <a:buAutoNum type="romanLcPeriod"/>
            </a:pP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Estimation</a:t>
            </a:r>
          </a:p>
          <a:p>
            <a:pPr marL="571500" indent="-571500">
              <a:lnSpc>
                <a:spcPct val="100000"/>
              </a:lnSpc>
              <a:buFont typeface="+mj-lt"/>
              <a:buAutoNum type="romanUcPeriod"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Experiments                                             </a:t>
            </a:r>
            <a:r>
              <a:rPr lang="en-US" sz="2500" i="1" dirty="0">
                <a:solidFill>
                  <a:schemeClr val="bg1">
                    <a:lumMod val="75000"/>
                  </a:schemeClr>
                </a:solidFill>
              </a:rPr>
              <a:t>15 </a:t>
            </a:r>
            <a:r>
              <a:rPr lang="en-US" sz="2500" i="1" dirty="0" err="1">
                <a:solidFill>
                  <a:schemeClr val="bg1">
                    <a:lumMod val="75000"/>
                  </a:schemeClr>
                </a:solidFill>
              </a:rPr>
              <a:t>mn</a:t>
            </a:r>
            <a:endParaRPr lang="en-US" sz="2500" i="1" dirty="0">
              <a:solidFill>
                <a:schemeClr val="bg1">
                  <a:lumMod val="75000"/>
                </a:schemeClr>
              </a:solidFill>
            </a:endParaRPr>
          </a:p>
          <a:p>
            <a:pPr marL="1257300" lvl="1" indent="-571500">
              <a:lnSpc>
                <a:spcPct val="100000"/>
              </a:lnSpc>
              <a:buFont typeface="+mj-lt"/>
              <a:buAutoNum type="romanLcPeriod"/>
            </a:pP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Simulated man-shapes</a:t>
            </a:r>
          </a:p>
          <a:p>
            <a:pPr marL="1257300" lvl="1" indent="-571500">
              <a:lnSpc>
                <a:spcPct val="100000"/>
              </a:lnSpc>
              <a:buFont typeface="+mj-lt"/>
              <a:buAutoNum type="romanLcPeriod"/>
            </a:pP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Hippocampal atrophy in ADNI</a:t>
            </a:r>
            <a:endParaRPr lang="en-US" sz="2500" dirty="0">
              <a:solidFill>
                <a:schemeClr val="tx1"/>
              </a:solidFill>
            </a:endParaRPr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0047AECC-0C09-D147-AD0F-C09B6E6A6518}"/>
              </a:ext>
            </a:extLst>
          </p:cNvPr>
          <p:cNvSpPr txBox="1">
            <a:spLocks/>
          </p:cNvSpPr>
          <p:nvPr/>
        </p:nvSpPr>
        <p:spPr>
          <a:xfrm>
            <a:off x="4267198" y="598760"/>
            <a:ext cx="7808259" cy="15275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chemeClr val="tx1"/>
                </a:solidFill>
                <a:effectLst/>
                <a:latin typeface="Nexa Bold" charset="0"/>
                <a:ea typeface="Nexa Bold" charset="0"/>
                <a:cs typeface="Nexa 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/>
              <a:t>Learning the </a:t>
            </a:r>
            <a:r>
              <a:rPr lang="fr-FR" sz="3600" dirty="0" err="1"/>
              <a:t>spatiotemporal</a:t>
            </a:r>
            <a:r>
              <a:rPr lang="fr-FR" sz="3600" dirty="0"/>
              <a:t> </a:t>
            </a:r>
            <a:r>
              <a:rPr lang="fr-FR" sz="3600" dirty="0" err="1"/>
              <a:t>variability</a:t>
            </a:r>
            <a:r>
              <a:rPr lang="fr-FR" sz="3600" dirty="0"/>
              <a:t> in longitudinal data sets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3828117496"/>
      </p:ext>
    </p:extLst>
  </p:cSld>
  <p:clrMapOvr>
    <a:masterClrMapping/>
  </p:clrMapOvr>
</p:sld>
</file>

<file path=ppt/theme/theme1.xml><?xml version="1.0" encoding="utf-8"?>
<a:theme xmlns:a="http://schemas.openxmlformats.org/drawingml/2006/main" name="Couvertur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age contenu 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Page contenu 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12778</TotalTime>
  <Words>2324</Words>
  <Application>Microsoft Macintosh PowerPoint</Application>
  <PresentationFormat>Grand écran</PresentationFormat>
  <Paragraphs>391</Paragraphs>
  <Slides>55</Slides>
  <Notes>35</Notes>
  <HiddenSlides>0</HiddenSlides>
  <MMClips>1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55</vt:i4>
      </vt:variant>
    </vt:vector>
  </HeadingPairs>
  <TitlesOfParts>
    <vt:vector size="68" baseType="lpstr">
      <vt:lpstr>Andale Mono</vt:lpstr>
      <vt:lpstr>Apple Chancery</vt:lpstr>
      <vt:lpstr>Arial</vt:lpstr>
      <vt:lpstr>Calibri</vt:lpstr>
      <vt:lpstr>Cambria Math</vt:lpstr>
      <vt:lpstr>Comic Sans MS</vt:lpstr>
      <vt:lpstr>DIN-Regular</vt:lpstr>
      <vt:lpstr>Impact</vt:lpstr>
      <vt:lpstr>Nexa Bold</vt:lpstr>
      <vt:lpstr>Nexa Light</vt:lpstr>
      <vt:lpstr>Couverture</vt:lpstr>
      <vt:lpstr>Page contenu </vt:lpstr>
      <vt:lpstr>1_Page contenu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Microsoft Office User</cp:lastModifiedBy>
  <cp:revision>439</cp:revision>
  <cp:lastPrinted>2019-11-21T20:10:24Z</cp:lastPrinted>
  <dcterms:created xsi:type="dcterms:W3CDTF">2016-11-15T14:11:23Z</dcterms:created>
  <dcterms:modified xsi:type="dcterms:W3CDTF">2019-11-21T20:19:23Z</dcterms:modified>
</cp:coreProperties>
</file>